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 id="2147483685" r:id="rId5"/>
    <p:sldMasterId id="2147483673" r:id="rId6"/>
    <p:sldMasterId id="2147483661" r:id="rId7"/>
  </p:sldMasterIdLst>
  <p:notesMasterIdLst>
    <p:notesMasterId r:id="rId329"/>
  </p:notesMasterIdLst>
  <p:sldIdLst>
    <p:sldId id="256" r:id="rId8"/>
    <p:sldId id="288" r:id="rId9"/>
    <p:sldId id="289" r:id="rId10"/>
    <p:sldId id="287" r:id="rId11"/>
    <p:sldId id="286" r:id="rId12"/>
    <p:sldId id="277" r:id="rId13"/>
    <p:sldId id="282" r:id="rId14"/>
    <p:sldId id="279" r:id="rId15"/>
    <p:sldId id="290" r:id="rId16"/>
    <p:sldId id="291" r:id="rId17"/>
    <p:sldId id="284" r:id="rId18"/>
    <p:sldId id="285"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5" r:id="rId73"/>
    <p:sldId id="346" r:id="rId74"/>
    <p:sldId id="347" r:id="rId75"/>
    <p:sldId id="348" r:id="rId76"/>
    <p:sldId id="349" r:id="rId77"/>
    <p:sldId id="350" r:id="rId78"/>
    <p:sldId id="351" r:id="rId79"/>
    <p:sldId id="352" r:id="rId80"/>
    <p:sldId id="353" r:id="rId81"/>
    <p:sldId id="354" r:id="rId82"/>
    <p:sldId id="355" r:id="rId83"/>
    <p:sldId id="356" r:id="rId84"/>
    <p:sldId id="357" r:id="rId85"/>
    <p:sldId id="358" r:id="rId86"/>
    <p:sldId id="359" r:id="rId87"/>
    <p:sldId id="360" r:id="rId88"/>
    <p:sldId id="361" r:id="rId89"/>
    <p:sldId id="362" r:id="rId90"/>
    <p:sldId id="363" r:id="rId91"/>
    <p:sldId id="364" r:id="rId92"/>
    <p:sldId id="365" r:id="rId93"/>
    <p:sldId id="366" r:id="rId94"/>
    <p:sldId id="367" r:id="rId95"/>
    <p:sldId id="368" r:id="rId96"/>
    <p:sldId id="369" r:id="rId97"/>
    <p:sldId id="370" r:id="rId98"/>
    <p:sldId id="371" r:id="rId99"/>
    <p:sldId id="372" r:id="rId100"/>
    <p:sldId id="373" r:id="rId101"/>
    <p:sldId id="374" r:id="rId102"/>
    <p:sldId id="375" r:id="rId103"/>
    <p:sldId id="376" r:id="rId104"/>
    <p:sldId id="377" r:id="rId105"/>
    <p:sldId id="378" r:id="rId106"/>
    <p:sldId id="379" r:id="rId107"/>
    <p:sldId id="380"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393" r:id="rId121"/>
    <p:sldId id="394" r:id="rId122"/>
    <p:sldId id="395" r:id="rId123"/>
    <p:sldId id="396" r:id="rId124"/>
    <p:sldId id="397" r:id="rId125"/>
    <p:sldId id="398" r:id="rId126"/>
    <p:sldId id="399" r:id="rId127"/>
    <p:sldId id="400" r:id="rId128"/>
    <p:sldId id="401" r:id="rId129"/>
    <p:sldId id="402" r:id="rId130"/>
    <p:sldId id="403" r:id="rId131"/>
    <p:sldId id="404" r:id="rId132"/>
    <p:sldId id="405" r:id="rId133"/>
    <p:sldId id="406" r:id="rId134"/>
    <p:sldId id="407" r:id="rId135"/>
    <p:sldId id="408" r:id="rId136"/>
    <p:sldId id="409" r:id="rId137"/>
    <p:sldId id="410" r:id="rId138"/>
    <p:sldId id="411" r:id="rId139"/>
    <p:sldId id="412" r:id="rId140"/>
    <p:sldId id="413" r:id="rId141"/>
    <p:sldId id="414" r:id="rId142"/>
    <p:sldId id="415" r:id="rId143"/>
    <p:sldId id="416" r:id="rId144"/>
    <p:sldId id="417" r:id="rId145"/>
    <p:sldId id="418" r:id="rId146"/>
    <p:sldId id="419" r:id="rId147"/>
    <p:sldId id="420" r:id="rId148"/>
    <p:sldId id="421" r:id="rId149"/>
    <p:sldId id="422" r:id="rId150"/>
    <p:sldId id="423" r:id="rId151"/>
    <p:sldId id="424" r:id="rId152"/>
    <p:sldId id="425" r:id="rId153"/>
    <p:sldId id="426" r:id="rId154"/>
    <p:sldId id="427" r:id="rId155"/>
    <p:sldId id="428" r:id="rId156"/>
    <p:sldId id="429" r:id="rId157"/>
    <p:sldId id="430" r:id="rId158"/>
    <p:sldId id="431" r:id="rId159"/>
    <p:sldId id="432" r:id="rId160"/>
    <p:sldId id="433" r:id="rId161"/>
    <p:sldId id="434" r:id="rId162"/>
    <p:sldId id="435" r:id="rId163"/>
    <p:sldId id="436" r:id="rId164"/>
    <p:sldId id="437" r:id="rId165"/>
    <p:sldId id="438" r:id="rId166"/>
    <p:sldId id="439" r:id="rId167"/>
    <p:sldId id="440" r:id="rId168"/>
    <p:sldId id="441" r:id="rId169"/>
    <p:sldId id="442" r:id="rId170"/>
    <p:sldId id="443" r:id="rId171"/>
    <p:sldId id="444" r:id="rId172"/>
    <p:sldId id="445" r:id="rId173"/>
    <p:sldId id="446" r:id="rId174"/>
    <p:sldId id="447" r:id="rId175"/>
    <p:sldId id="448" r:id="rId176"/>
    <p:sldId id="449" r:id="rId177"/>
    <p:sldId id="450" r:id="rId178"/>
    <p:sldId id="451" r:id="rId179"/>
    <p:sldId id="452" r:id="rId180"/>
    <p:sldId id="453" r:id="rId181"/>
    <p:sldId id="454" r:id="rId182"/>
    <p:sldId id="455" r:id="rId183"/>
    <p:sldId id="456" r:id="rId184"/>
    <p:sldId id="457" r:id="rId185"/>
    <p:sldId id="458" r:id="rId186"/>
    <p:sldId id="459" r:id="rId187"/>
    <p:sldId id="460" r:id="rId188"/>
    <p:sldId id="461" r:id="rId189"/>
    <p:sldId id="462" r:id="rId190"/>
    <p:sldId id="463" r:id="rId191"/>
    <p:sldId id="464" r:id="rId192"/>
    <p:sldId id="465" r:id="rId193"/>
    <p:sldId id="466" r:id="rId194"/>
    <p:sldId id="467" r:id="rId195"/>
    <p:sldId id="468" r:id="rId196"/>
    <p:sldId id="469" r:id="rId197"/>
    <p:sldId id="470" r:id="rId198"/>
    <p:sldId id="471" r:id="rId199"/>
    <p:sldId id="472" r:id="rId200"/>
    <p:sldId id="473" r:id="rId201"/>
    <p:sldId id="474" r:id="rId202"/>
    <p:sldId id="475" r:id="rId203"/>
    <p:sldId id="476" r:id="rId204"/>
    <p:sldId id="477" r:id="rId205"/>
    <p:sldId id="478" r:id="rId206"/>
    <p:sldId id="479" r:id="rId207"/>
    <p:sldId id="480" r:id="rId208"/>
    <p:sldId id="481" r:id="rId209"/>
    <p:sldId id="482" r:id="rId210"/>
    <p:sldId id="483" r:id="rId211"/>
    <p:sldId id="484" r:id="rId212"/>
    <p:sldId id="485" r:id="rId213"/>
    <p:sldId id="486" r:id="rId214"/>
    <p:sldId id="487" r:id="rId215"/>
    <p:sldId id="488" r:id="rId216"/>
    <p:sldId id="489" r:id="rId217"/>
    <p:sldId id="490" r:id="rId218"/>
    <p:sldId id="491" r:id="rId219"/>
    <p:sldId id="492" r:id="rId220"/>
    <p:sldId id="493" r:id="rId221"/>
    <p:sldId id="494" r:id="rId222"/>
    <p:sldId id="495" r:id="rId223"/>
    <p:sldId id="496" r:id="rId224"/>
    <p:sldId id="497" r:id="rId225"/>
    <p:sldId id="498" r:id="rId226"/>
    <p:sldId id="499" r:id="rId227"/>
    <p:sldId id="500" r:id="rId228"/>
    <p:sldId id="501" r:id="rId229"/>
    <p:sldId id="502" r:id="rId230"/>
    <p:sldId id="503" r:id="rId231"/>
    <p:sldId id="504" r:id="rId232"/>
    <p:sldId id="505" r:id="rId233"/>
    <p:sldId id="506" r:id="rId234"/>
    <p:sldId id="507" r:id="rId235"/>
    <p:sldId id="508" r:id="rId236"/>
    <p:sldId id="509" r:id="rId237"/>
    <p:sldId id="510" r:id="rId238"/>
    <p:sldId id="511" r:id="rId239"/>
    <p:sldId id="512" r:id="rId240"/>
    <p:sldId id="513" r:id="rId241"/>
    <p:sldId id="514" r:id="rId242"/>
    <p:sldId id="515" r:id="rId243"/>
    <p:sldId id="516" r:id="rId244"/>
    <p:sldId id="517" r:id="rId245"/>
    <p:sldId id="518" r:id="rId246"/>
    <p:sldId id="519" r:id="rId247"/>
    <p:sldId id="520" r:id="rId248"/>
    <p:sldId id="521" r:id="rId249"/>
    <p:sldId id="522" r:id="rId250"/>
    <p:sldId id="523" r:id="rId251"/>
    <p:sldId id="524" r:id="rId252"/>
    <p:sldId id="525" r:id="rId253"/>
    <p:sldId id="526" r:id="rId254"/>
    <p:sldId id="527" r:id="rId255"/>
    <p:sldId id="528" r:id="rId256"/>
    <p:sldId id="529" r:id="rId257"/>
    <p:sldId id="530" r:id="rId258"/>
    <p:sldId id="531" r:id="rId259"/>
    <p:sldId id="532" r:id="rId260"/>
    <p:sldId id="547" r:id="rId261"/>
    <p:sldId id="548" r:id="rId262"/>
    <p:sldId id="549" r:id="rId263"/>
    <p:sldId id="550" r:id="rId264"/>
    <p:sldId id="551" r:id="rId265"/>
    <p:sldId id="552" r:id="rId266"/>
    <p:sldId id="553" r:id="rId267"/>
    <p:sldId id="554" r:id="rId268"/>
    <p:sldId id="555" r:id="rId269"/>
    <p:sldId id="533" r:id="rId270"/>
    <p:sldId id="534" r:id="rId271"/>
    <p:sldId id="535" r:id="rId272"/>
    <p:sldId id="536" r:id="rId273"/>
    <p:sldId id="537" r:id="rId274"/>
    <p:sldId id="538" r:id="rId275"/>
    <p:sldId id="539" r:id="rId276"/>
    <p:sldId id="540" r:id="rId277"/>
    <p:sldId id="541" r:id="rId278"/>
    <p:sldId id="542" r:id="rId279"/>
    <p:sldId id="543" r:id="rId280"/>
    <p:sldId id="544" r:id="rId281"/>
    <p:sldId id="545" r:id="rId282"/>
    <p:sldId id="546" r:id="rId283"/>
    <p:sldId id="556" r:id="rId284"/>
    <p:sldId id="557" r:id="rId285"/>
    <p:sldId id="558" r:id="rId286"/>
    <p:sldId id="559" r:id="rId287"/>
    <p:sldId id="560" r:id="rId288"/>
    <p:sldId id="561" r:id="rId289"/>
    <p:sldId id="562" r:id="rId290"/>
    <p:sldId id="563" r:id="rId291"/>
    <p:sldId id="564" r:id="rId292"/>
    <p:sldId id="565" r:id="rId293"/>
    <p:sldId id="566" r:id="rId294"/>
    <p:sldId id="567" r:id="rId295"/>
    <p:sldId id="568" r:id="rId296"/>
    <p:sldId id="569" r:id="rId297"/>
    <p:sldId id="570" r:id="rId298"/>
    <p:sldId id="571" r:id="rId299"/>
    <p:sldId id="572" r:id="rId300"/>
    <p:sldId id="573" r:id="rId301"/>
    <p:sldId id="574" r:id="rId302"/>
    <p:sldId id="575" r:id="rId303"/>
    <p:sldId id="576" r:id="rId304"/>
    <p:sldId id="577" r:id="rId305"/>
    <p:sldId id="578" r:id="rId306"/>
    <p:sldId id="579" r:id="rId307"/>
    <p:sldId id="580" r:id="rId308"/>
    <p:sldId id="581" r:id="rId309"/>
    <p:sldId id="582" r:id="rId310"/>
    <p:sldId id="583" r:id="rId311"/>
    <p:sldId id="584" r:id="rId312"/>
    <p:sldId id="585" r:id="rId313"/>
    <p:sldId id="586" r:id="rId314"/>
    <p:sldId id="587" r:id="rId315"/>
    <p:sldId id="588" r:id="rId316"/>
    <p:sldId id="589" r:id="rId317"/>
    <p:sldId id="590" r:id="rId318"/>
    <p:sldId id="591" r:id="rId319"/>
    <p:sldId id="592" r:id="rId320"/>
    <p:sldId id="593" r:id="rId321"/>
    <p:sldId id="594" r:id="rId322"/>
    <p:sldId id="595" r:id="rId323"/>
    <p:sldId id="596" r:id="rId324"/>
    <p:sldId id="597" r:id="rId325"/>
    <p:sldId id="598" r:id="rId326"/>
    <p:sldId id="599" r:id="rId327"/>
    <p:sldId id="600" r:id="rId3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autoAdjust="0"/>
  </p:normalViewPr>
  <p:slideViewPr>
    <p:cSldViewPr snapToGrid="0">
      <p:cViewPr varScale="1">
        <p:scale>
          <a:sx n="93" d="100"/>
          <a:sy n="93" d="100"/>
        </p:scale>
        <p:origin x="211"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slide" Target="slides/slide292.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324" Type="http://schemas.openxmlformats.org/officeDocument/2006/relationships/slide" Target="slides/slide317.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slide" Target="slides/slide261.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5" Type="http://schemas.openxmlformats.org/officeDocument/2006/relationships/slideMaster" Target="slideMasters/slideMaster2.xml"/><Relationship Id="rId181" Type="http://schemas.openxmlformats.org/officeDocument/2006/relationships/slide" Target="slides/slide174.xml"/><Relationship Id="rId237" Type="http://schemas.openxmlformats.org/officeDocument/2006/relationships/slide" Target="slides/slide230.xml"/><Relationship Id="rId279" Type="http://schemas.openxmlformats.org/officeDocument/2006/relationships/slide" Target="slides/slide272.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248" Type="http://schemas.openxmlformats.org/officeDocument/2006/relationships/slide" Target="slides/slide241.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slide" Target="slides/slide308.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slide" Target="slides/slide319.xml"/><Relationship Id="rId65" Type="http://schemas.openxmlformats.org/officeDocument/2006/relationships/slide" Target="slides/slide58.xml"/><Relationship Id="rId130" Type="http://schemas.openxmlformats.org/officeDocument/2006/relationships/slide" Target="slides/slide123.xml"/><Relationship Id="rId172" Type="http://schemas.openxmlformats.org/officeDocument/2006/relationships/slide" Target="slides/slide165.xml"/><Relationship Id="rId228" Type="http://schemas.openxmlformats.org/officeDocument/2006/relationships/slide" Target="slides/slide221.xml"/><Relationship Id="rId281" Type="http://schemas.openxmlformats.org/officeDocument/2006/relationships/slide" Target="slides/slide274.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7" Type="http://schemas.openxmlformats.org/officeDocument/2006/relationships/slideMaster" Target="slideMasters/slideMaster4.xml"/><Relationship Id="rId183" Type="http://schemas.openxmlformats.org/officeDocument/2006/relationships/slide" Target="slides/slide176.xml"/><Relationship Id="rId239" Type="http://schemas.openxmlformats.org/officeDocument/2006/relationships/slide" Target="slides/slide232.xml"/><Relationship Id="rId250" Type="http://schemas.openxmlformats.org/officeDocument/2006/relationships/slide" Target="slides/slide243.xml"/><Relationship Id="rId292" Type="http://schemas.openxmlformats.org/officeDocument/2006/relationships/slide" Target="slides/slide285.xml"/><Relationship Id="rId306" Type="http://schemas.openxmlformats.org/officeDocument/2006/relationships/slide" Target="slides/slide299.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327" Type="http://schemas.openxmlformats.org/officeDocument/2006/relationships/slide" Target="slides/slide320.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240" Type="http://schemas.openxmlformats.org/officeDocument/2006/relationships/slide" Target="slides/slide233.xml"/><Relationship Id="rId261" Type="http://schemas.openxmlformats.org/officeDocument/2006/relationships/slide" Target="slides/slide254.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17" Type="http://schemas.openxmlformats.org/officeDocument/2006/relationships/slide" Target="slides/slide310.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slide" Target="slides/slide244.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72" Type="http://schemas.openxmlformats.org/officeDocument/2006/relationships/slide" Target="slides/slide265.xml"/><Relationship Id="rId293" Type="http://schemas.openxmlformats.org/officeDocument/2006/relationships/slide" Target="slides/slide286.xml"/><Relationship Id="rId307" Type="http://schemas.openxmlformats.org/officeDocument/2006/relationships/slide" Target="slides/slide300.xml"/><Relationship Id="rId328" Type="http://schemas.openxmlformats.org/officeDocument/2006/relationships/slide" Target="slides/slide321.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slide" Target="slides/slide255.xml"/><Relationship Id="rId283" Type="http://schemas.openxmlformats.org/officeDocument/2006/relationships/slide" Target="slides/slide276.xml"/><Relationship Id="rId318" Type="http://schemas.openxmlformats.org/officeDocument/2006/relationships/slide" Target="slides/slide311.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openxmlformats.org/officeDocument/2006/relationships/slide" Target="slides/slide266.xml"/><Relationship Id="rId294" Type="http://schemas.openxmlformats.org/officeDocument/2006/relationships/slide" Target="slides/slide287.xml"/><Relationship Id="rId308" Type="http://schemas.openxmlformats.org/officeDocument/2006/relationships/slide" Target="slides/slide301.xml"/><Relationship Id="rId329" Type="http://schemas.openxmlformats.org/officeDocument/2006/relationships/notesMaster" Target="notesMasters/notesMaster1.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slide" Target="slides/slide277.xml"/><Relationship Id="rId319" Type="http://schemas.openxmlformats.org/officeDocument/2006/relationships/slide" Target="slides/slide312.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330" Type="http://schemas.openxmlformats.org/officeDocument/2006/relationships/presProps" Target="presProps.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slide" Target="slides/slide288.xml"/><Relationship Id="rId309" Type="http://schemas.openxmlformats.org/officeDocument/2006/relationships/slide" Target="slides/slide302.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320" Type="http://schemas.openxmlformats.org/officeDocument/2006/relationships/slide" Target="slides/slide313.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slide" Target="slides/slide27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310" Type="http://schemas.openxmlformats.org/officeDocument/2006/relationships/slide" Target="slides/slide303.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331" Type="http://schemas.openxmlformats.org/officeDocument/2006/relationships/viewProps" Target="viewProps.xml"/><Relationship Id="rId1" Type="http://schemas.openxmlformats.org/officeDocument/2006/relationships/customXml" Target="../customXml/item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slide" Target="slides/slide289.xml"/><Relationship Id="rId300" Type="http://schemas.openxmlformats.org/officeDocument/2006/relationships/slide" Target="slides/slide293.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321" Type="http://schemas.openxmlformats.org/officeDocument/2006/relationships/slide" Target="slides/slide314.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slide" Target="slides/slide279.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311" Type="http://schemas.openxmlformats.org/officeDocument/2006/relationships/slide" Target="slides/slide304.xml"/><Relationship Id="rId332" Type="http://schemas.openxmlformats.org/officeDocument/2006/relationships/theme" Target="theme/theme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customXml" Target="../customXml/item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slide" Target="slides/slide290.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301" Type="http://schemas.openxmlformats.org/officeDocument/2006/relationships/slide" Target="slides/slide294.xml"/><Relationship Id="rId322" Type="http://schemas.openxmlformats.org/officeDocument/2006/relationships/slide" Target="slides/slide315.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287" Type="http://schemas.openxmlformats.org/officeDocument/2006/relationships/slide" Target="slides/slide280.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312" Type="http://schemas.openxmlformats.org/officeDocument/2006/relationships/slide" Target="slides/slide305.xml"/><Relationship Id="rId333" Type="http://schemas.openxmlformats.org/officeDocument/2006/relationships/tableStyles" Target="tableStyles.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customXml" Target="../customXml/item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277" Type="http://schemas.openxmlformats.org/officeDocument/2006/relationships/slide" Target="slides/slide270.xml"/><Relationship Id="rId298" Type="http://schemas.openxmlformats.org/officeDocument/2006/relationships/slide" Target="slides/slide291.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302" Type="http://schemas.openxmlformats.org/officeDocument/2006/relationships/slide" Target="slides/slide295.xml"/><Relationship Id="rId323" Type="http://schemas.openxmlformats.org/officeDocument/2006/relationships/slide" Target="slides/slide316.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106" Type="http://schemas.openxmlformats.org/officeDocument/2006/relationships/slide" Target="slides/slide99.xml"/><Relationship Id="rId127" Type="http://schemas.openxmlformats.org/officeDocument/2006/relationships/slide" Target="slides/slide120.xml"/><Relationship Id="rId313" Type="http://schemas.openxmlformats.org/officeDocument/2006/relationships/slide" Target="slides/slide306.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4" Type="http://schemas.openxmlformats.org/officeDocument/2006/relationships/slideMaster" Target="slideMasters/slideMaster1.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303" Type="http://schemas.openxmlformats.org/officeDocument/2006/relationships/slide" Target="slides/slide296.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 Id="rId289" Type="http://schemas.openxmlformats.org/officeDocument/2006/relationships/slide" Target="slides/slide282.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slide" Target="slides/slide307.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258" Type="http://schemas.openxmlformats.org/officeDocument/2006/relationships/slide" Target="slides/slide251.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slide" Target="slides/slide318.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6" Type="http://schemas.openxmlformats.org/officeDocument/2006/relationships/slideMaster" Target="slideMasters/slideMaster3.xml"/><Relationship Id="rId238" Type="http://schemas.openxmlformats.org/officeDocument/2006/relationships/slide" Target="slides/slide231.xml"/><Relationship Id="rId291" Type="http://schemas.openxmlformats.org/officeDocument/2006/relationships/slide" Target="slides/slide284.xml"/><Relationship Id="rId305" Type="http://schemas.openxmlformats.org/officeDocument/2006/relationships/slide" Target="slides/slide298.xml"/><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slide" Target="slides/slide309.xml"/><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162" Type="http://schemas.openxmlformats.org/officeDocument/2006/relationships/slide" Target="slides/slide155.xml"/><Relationship Id="rId218" Type="http://schemas.openxmlformats.org/officeDocument/2006/relationships/slide" Target="slides/slide211.xml"/><Relationship Id="rId271" Type="http://schemas.openxmlformats.org/officeDocument/2006/relationships/slide" Target="slides/slide2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9CCFD0-DE0F-4AC0-AD36-70A3EB1A0FAE}"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DF2D015E-6809-4C35-8376-D0EA15F700CE}">
      <dgm:prSet phldrT="[Text]"/>
      <dgm:spPr/>
      <dgm:t>
        <a:bodyPr/>
        <a:lstStyle/>
        <a:p>
          <a:r>
            <a:rPr lang="en-US" dirty="0" smtClean="0"/>
            <a:t>1NF</a:t>
          </a:r>
          <a:endParaRPr lang="en-US" dirty="0"/>
        </a:p>
      </dgm:t>
    </dgm:pt>
    <dgm:pt modelId="{244D61E4-1398-48B9-AF51-E7935F49C73C}" type="parTrans" cxnId="{D04BC100-BE5C-4DF4-B169-9529383F34A3}">
      <dgm:prSet/>
      <dgm:spPr/>
      <dgm:t>
        <a:bodyPr/>
        <a:lstStyle/>
        <a:p>
          <a:endParaRPr lang="en-US"/>
        </a:p>
      </dgm:t>
    </dgm:pt>
    <dgm:pt modelId="{1AEBB46A-D9A7-4186-80E4-603EFA50F1CA}" type="sibTrans" cxnId="{D04BC100-BE5C-4DF4-B169-9529383F34A3}">
      <dgm:prSet/>
      <dgm:spPr/>
      <dgm:t>
        <a:bodyPr/>
        <a:lstStyle/>
        <a:p>
          <a:endParaRPr lang="en-US"/>
        </a:p>
      </dgm:t>
    </dgm:pt>
    <dgm:pt modelId="{17EF9CBB-2B52-4E2A-9278-34D58D7A4C39}">
      <dgm:prSet phldrT="[Text]"/>
      <dgm:spPr/>
      <dgm:t>
        <a:bodyPr/>
        <a:lstStyle/>
        <a:p>
          <a:r>
            <a:rPr lang="en-US" dirty="0" smtClean="0"/>
            <a:t>2NF</a:t>
          </a:r>
          <a:endParaRPr lang="en-US" dirty="0"/>
        </a:p>
      </dgm:t>
    </dgm:pt>
    <dgm:pt modelId="{2A753F28-872F-4F57-97D1-1B90FA91BD18}" type="parTrans" cxnId="{4257AD0A-3930-42D2-AA3F-9E4FC1AE198A}">
      <dgm:prSet/>
      <dgm:spPr/>
      <dgm:t>
        <a:bodyPr/>
        <a:lstStyle/>
        <a:p>
          <a:endParaRPr lang="en-US"/>
        </a:p>
      </dgm:t>
    </dgm:pt>
    <dgm:pt modelId="{1C495284-3BF8-4ABE-8732-CF90B0BDC9DE}" type="sibTrans" cxnId="{4257AD0A-3930-42D2-AA3F-9E4FC1AE198A}">
      <dgm:prSet/>
      <dgm:spPr/>
      <dgm:t>
        <a:bodyPr/>
        <a:lstStyle/>
        <a:p>
          <a:endParaRPr lang="en-US"/>
        </a:p>
      </dgm:t>
    </dgm:pt>
    <dgm:pt modelId="{5B949D6D-A537-4C9F-A39F-D9B11BF7AC69}">
      <dgm:prSet phldrT="[Text]"/>
      <dgm:spPr/>
      <dgm:t>
        <a:bodyPr/>
        <a:lstStyle/>
        <a:p>
          <a:r>
            <a:rPr lang="en-US" dirty="0" smtClean="0"/>
            <a:t>3NF</a:t>
          </a:r>
          <a:endParaRPr lang="en-US" dirty="0"/>
        </a:p>
      </dgm:t>
    </dgm:pt>
    <dgm:pt modelId="{DB1C861C-127A-4943-B85F-A03BA8E2AB90}" type="parTrans" cxnId="{689197EC-3D10-49FA-A274-F2167856BD27}">
      <dgm:prSet/>
      <dgm:spPr/>
      <dgm:t>
        <a:bodyPr/>
        <a:lstStyle/>
        <a:p>
          <a:endParaRPr lang="en-US"/>
        </a:p>
      </dgm:t>
    </dgm:pt>
    <dgm:pt modelId="{C193CE08-6C5E-46D3-848F-7D34419D9793}" type="sibTrans" cxnId="{689197EC-3D10-49FA-A274-F2167856BD27}">
      <dgm:prSet/>
      <dgm:spPr/>
      <dgm:t>
        <a:bodyPr/>
        <a:lstStyle/>
        <a:p>
          <a:endParaRPr lang="en-US"/>
        </a:p>
      </dgm:t>
    </dgm:pt>
    <dgm:pt modelId="{3114C219-6E08-43EF-9862-32A31F91B93A}">
      <dgm:prSet phldrT="[Text]"/>
      <dgm:spPr/>
      <dgm:t>
        <a:bodyPr/>
        <a:lstStyle/>
        <a:p>
          <a:r>
            <a:rPr lang="en-US" dirty="0" smtClean="0"/>
            <a:t>BCNF</a:t>
          </a:r>
          <a:endParaRPr lang="en-US" dirty="0"/>
        </a:p>
      </dgm:t>
    </dgm:pt>
    <dgm:pt modelId="{3862C688-AFB7-40FA-9E29-296B57F4AEE7}" type="parTrans" cxnId="{16226FF2-AB8B-47C0-AE63-0F6E0D4401F6}">
      <dgm:prSet/>
      <dgm:spPr/>
      <dgm:t>
        <a:bodyPr/>
        <a:lstStyle/>
        <a:p>
          <a:endParaRPr lang="en-US"/>
        </a:p>
      </dgm:t>
    </dgm:pt>
    <dgm:pt modelId="{B0E795A7-1E3C-4F33-83A0-EF72A0AF4B12}" type="sibTrans" cxnId="{16226FF2-AB8B-47C0-AE63-0F6E0D4401F6}">
      <dgm:prSet/>
      <dgm:spPr/>
      <dgm:t>
        <a:bodyPr/>
        <a:lstStyle/>
        <a:p>
          <a:endParaRPr lang="en-US"/>
        </a:p>
      </dgm:t>
    </dgm:pt>
    <dgm:pt modelId="{3EDB794F-28B2-4305-92C0-7D4407D6EE66}" type="pres">
      <dgm:prSet presAssocID="{C69CCFD0-DE0F-4AC0-AD36-70A3EB1A0FAE}" presName="Name0" presStyleCnt="0">
        <dgm:presLayoutVars>
          <dgm:chMax val="7"/>
          <dgm:resizeHandles val="exact"/>
        </dgm:presLayoutVars>
      </dgm:prSet>
      <dgm:spPr/>
      <dgm:t>
        <a:bodyPr/>
        <a:lstStyle/>
        <a:p>
          <a:endParaRPr lang="en-US"/>
        </a:p>
      </dgm:t>
    </dgm:pt>
    <dgm:pt modelId="{1166003F-1D1E-4573-8B7A-2314BCC601FE}" type="pres">
      <dgm:prSet presAssocID="{C69CCFD0-DE0F-4AC0-AD36-70A3EB1A0FAE}" presName="comp1" presStyleCnt="0"/>
      <dgm:spPr/>
    </dgm:pt>
    <dgm:pt modelId="{CAB0D7BE-F3B1-4EE7-8CD2-759CD7FB5684}" type="pres">
      <dgm:prSet presAssocID="{C69CCFD0-DE0F-4AC0-AD36-70A3EB1A0FAE}" presName="circle1" presStyleLbl="node1" presStyleIdx="0" presStyleCnt="4" custScaleX="62964" custScaleY="70758"/>
      <dgm:spPr/>
      <dgm:t>
        <a:bodyPr/>
        <a:lstStyle/>
        <a:p>
          <a:endParaRPr lang="en-US"/>
        </a:p>
      </dgm:t>
    </dgm:pt>
    <dgm:pt modelId="{0713686E-2EFD-43C0-865B-7995AF8AA4F8}" type="pres">
      <dgm:prSet presAssocID="{C69CCFD0-DE0F-4AC0-AD36-70A3EB1A0FAE}" presName="c1text" presStyleLbl="node1" presStyleIdx="0" presStyleCnt="4">
        <dgm:presLayoutVars>
          <dgm:bulletEnabled val="1"/>
        </dgm:presLayoutVars>
      </dgm:prSet>
      <dgm:spPr/>
      <dgm:t>
        <a:bodyPr/>
        <a:lstStyle/>
        <a:p>
          <a:endParaRPr lang="en-US"/>
        </a:p>
      </dgm:t>
    </dgm:pt>
    <dgm:pt modelId="{75964FCD-BCEA-4352-90F4-5989BC7A2724}" type="pres">
      <dgm:prSet presAssocID="{C69CCFD0-DE0F-4AC0-AD36-70A3EB1A0FAE}" presName="comp2" presStyleCnt="0"/>
      <dgm:spPr/>
    </dgm:pt>
    <dgm:pt modelId="{03F781BD-B309-4145-BA9E-DBA91C3A5C09}" type="pres">
      <dgm:prSet presAssocID="{C69CCFD0-DE0F-4AC0-AD36-70A3EB1A0FAE}" presName="circle2" presStyleLbl="node1" presStyleIdx="1" presStyleCnt="4" custScaleX="72581" custScaleY="80596"/>
      <dgm:spPr/>
      <dgm:t>
        <a:bodyPr/>
        <a:lstStyle/>
        <a:p>
          <a:endParaRPr lang="en-US"/>
        </a:p>
      </dgm:t>
    </dgm:pt>
    <dgm:pt modelId="{D7F18F9C-25F7-48DC-86A7-9ECDA462A319}" type="pres">
      <dgm:prSet presAssocID="{C69CCFD0-DE0F-4AC0-AD36-70A3EB1A0FAE}" presName="c2text" presStyleLbl="node1" presStyleIdx="1" presStyleCnt="4">
        <dgm:presLayoutVars>
          <dgm:bulletEnabled val="1"/>
        </dgm:presLayoutVars>
      </dgm:prSet>
      <dgm:spPr/>
      <dgm:t>
        <a:bodyPr/>
        <a:lstStyle/>
        <a:p>
          <a:endParaRPr lang="en-US"/>
        </a:p>
      </dgm:t>
    </dgm:pt>
    <dgm:pt modelId="{2346B24B-F123-46DA-BA1A-D8C5D8281D80}" type="pres">
      <dgm:prSet presAssocID="{C69CCFD0-DE0F-4AC0-AD36-70A3EB1A0FAE}" presName="comp3" presStyleCnt="0"/>
      <dgm:spPr/>
    </dgm:pt>
    <dgm:pt modelId="{E45D5331-707B-4098-9840-1085EB6BC958}" type="pres">
      <dgm:prSet presAssocID="{C69CCFD0-DE0F-4AC0-AD36-70A3EB1A0FAE}" presName="circle3" presStyleLbl="node1" presStyleIdx="2" presStyleCnt="4" custScaleX="86794" custScaleY="83357"/>
      <dgm:spPr/>
      <dgm:t>
        <a:bodyPr/>
        <a:lstStyle/>
        <a:p>
          <a:endParaRPr lang="en-US"/>
        </a:p>
      </dgm:t>
    </dgm:pt>
    <dgm:pt modelId="{3F3E9DFF-C35B-4B3E-A5F5-18D472AD9657}" type="pres">
      <dgm:prSet presAssocID="{C69CCFD0-DE0F-4AC0-AD36-70A3EB1A0FAE}" presName="c3text" presStyleLbl="node1" presStyleIdx="2" presStyleCnt="4">
        <dgm:presLayoutVars>
          <dgm:bulletEnabled val="1"/>
        </dgm:presLayoutVars>
      </dgm:prSet>
      <dgm:spPr/>
      <dgm:t>
        <a:bodyPr/>
        <a:lstStyle/>
        <a:p>
          <a:endParaRPr lang="en-US"/>
        </a:p>
      </dgm:t>
    </dgm:pt>
    <dgm:pt modelId="{71EE917B-54B7-48A2-8779-83E2F684F6CC}" type="pres">
      <dgm:prSet presAssocID="{C69CCFD0-DE0F-4AC0-AD36-70A3EB1A0FAE}" presName="comp4" presStyleCnt="0"/>
      <dgm:spPr/>
    </dgm:pt>
    <dgm:pt modelId="{9452E750-2AEB-48B5-95E2-498F2DF5DCA6}" type="pres">
      <dgm:prSet presAssocID="{C69CCFD0-DE0F-4AC0-AD36-70A3EB1A0FAE}" presName="circle4" presStyleLbl="node1" presStyleIdx="3" presStyleCnt="4" custScaleX="82561" custScaleY="85923" custLinFactNeighborY="-5440"/>
      <dgm:spPr/>
      <dgm:t>
        <a:bodyPr/>
        <a:lstStyle/>
        <a:p>
          <a:endParaRPr lang="en-US"/>
        </a:p>
      </dgm:t>
    </dgm:pt>
    <dgm:pt modelId="{633E6B6F-361F-42D0-8721-DF9AA555D157}" type="pres">
      <dgm:prSet presAssocID="{C69CCFD0-DE0F-4AC0-AD36-70A3EB1A0FAE}" presName="c4text" presStyleLbl="node1" presStyleIdx="3" presStyleCnt="4">
        <dgm:presLayoutVars>
          <dgm:bulletEnabled val="1"/>
        </dgm:presLayoutVars>
      </dgm:prSet>
      <dgm:spPr/>
      <dgm:t>
        <a:bodyPr/>
        <a:lstStyle/>
        <a:p>
          <a:endParaRPr lang="en-US"/>
        </a:p>
      </dgm:t>
    </dgm:pt>
  </dgm:ptLst>
  <dgm:cxnLst>
    <dgm:cxn modelId="{16226FF2-AB8B-47C0-AE63-0F6E0D4401F6}" srcId="{C69CCFD0-DE0F-4AC0-AD36-70A3EB1A0FAE}" destId="{3114C219-6E08-43EF-9862-32A31F91B93A}" srcOrd="3" destOrd="0" parTransId="{3862C688-AFB7-40FA-9E29-296B57F4AEE7}" sibTransId="{B0E795A7-1E3C-4F33-83A0-EF72A0AF4B12}"/>
    <dgm:cxn modelId="{E2733D7E-45D2-4491-8CBA-0F7059B0A561}" type="presOf" srcId="{5B949D6D-A537-4C9F-A39F-D9B11BF7AC69}" destId="{E45D5331-707B-4098-9840-1085EB6BC958}" srcOrd="0" destOrd="0" presId="urn:microsoft.com/office/officeart/2005/8/layout/venn2"/>
    <dgm:cxn modelId="{C61DFB67-6B06-4CB6-91C3-BB46989CA0B2}" type="presOf" srcId="{DF2D015E-6809-4C35-8376-D0EA15F700CE}" destId="{CAB0D7BE-F3B1-4EE7-8CD2-759CD7FB5684}" srcOrd="0" destOrd="0" presId="urn:microsoft.com/office/officeart/2005/8/layout/venn2"/>
    <dgm:cxn modelId="{6FFCF168-C192-4926-AE4D-6B9C98B59B3A}" type="presOf" srcId="{17EF9CBB-2B52-4E2A-9278-34D58D7A4C39}" destId="{03F781BD-B309-4145-BA9E-DBA91C3A5C09}" srcOrd="0" destOrd="0" presId="urn:microsoft.com/office/officeart/2005/8/layout/venn2"/>
    <dgm:cxn modelId="{38B6AD02-9C99-4D49-8207-8C0040351DE8}" type="presOf" srcId="{DF2D015E-6809-4C35-8376-D0EA15F700CE}" destId="{0713686E-2EFD-43C0-865B-7995AF8AA4F8}" srcOrd="1" destOrd="0" presId="urn:microsoft.com/office/officeart/2005/8/layout/venn2"/>
    <dgm:cxn modelId="{D268392D-CD2F-4F5C-8F69-86ED3CB85366}" type="presOf" srcId="{17EF9CBB-2B52-4E2A-9278-34D58D7A4C39}" destId="{D7F18F9C-25F7-48DC-86A7-9ECDA462A319}" srcOrd="1" destOrd="0" presId="urn:microsoft.com/office/officeart/2005/8/layout/venn2"/>
    <dgm:cxn modelId="{D1A35A21-6E73-459C-ADFD-FAC2ACDD1F11}" type="presOf" srcId="{3114C219-6E08-43EF-9862-32A31F91B93A}" destId="{9452E750-2AEB-48B5-95E2-498F2DF5DCA6}" srcOrd="0" destOrd="0" presId="urn:microsoft.com/office/officeart/2005/8/layout/venn2"/>
    <dgm:cxn modelId="{B3B7B63C-FB25-46FF-9286-739FD8F93E46}" type="presOf" srcId="{C69CCFD0-DE0F-4AC0-AD36-70A3EB1A0FAE}" destId="{3EDB794F-28B2-4305-92C0-7D4407D6EE66}" srcOrd="0" destOrd="0" presId="urn:microsoft.com/office/officeart/2005/8/layout/venn2"/>
    <dgm:cxn modelId="{37E59947-FBE9-4083-8F8D-1719799A53D9}" type="presOf" srcId="{3114C219-6E08-43EF-9862-32A31F91B93A}" destId="{633E6B6F-361F-42D0-8721-DF9AA555D157}" srcOrd="1" destOrd="0" presId="urn:microsoft.com/office/officeart/2005/8/layout/venn2"/>
    <dgm:cxn modelId="{D04BC100-BE5C-4DF4-B169-9529383F34A3}" srcId="{C69CCFD0-DE0F-4AC0-AD36-70A3EB1A0FAE}" destId="{DF2D015E-6809-4C35-8376-D0EA15F700CE}" srcOrd="0" destOrd="0" parTransId="{244D61E4-1398-48B9-AF51-E7935F49C73C}" sibTransId="{1AEBB46A-D9A7-4186-80E4-603EFA50F1CA}"/>
    <dgm:cxn modelId="{689197EC-3D10-49FA-A274-F2167856BD27}" srcId="{C69CCFD0-DE0F-4AC0-AD36-70A3EB1A0FAE}" destId="{5B949D6D-A537-4C9F-A39F-D9B11BF7AC69}" srcOrd="2" destOrd="0" parTransId="{DB1C861C-127A-4943-B85F-A03BA8E2AB90}" sibTransId="{C193CE08-6C5E-46D3-848F-7D34419D9793}"/>
    <dgm:cxn modelId="{4257AD0A-3930-42D2-AA3F-9E4FC1AE198A}" srcId="{C69CCFD0-DE0F-4AC0-AD36-70A3EB1A0FAE}" destId="{17EF9CBB-2B52-4E2A-9278-34D58D7A4C39}" srcOrd="1" destOrd="0" parTransId="{2A753F28-872F-4F57-97D1-1B90FA91BD18}" sibTransId="{1C495284-3BF8-4ABE-8732-CF90B0BDC9DE}"/>
    <dgm:cxn modelId="{BEC75696-6B3D-4570-8C59-5B283E315C6D}" type="presOf" srcId="{5B949D6D-A537-4C9F-A39F-D9B11BF7AC69}" destId="{3F3E9DFF-C35B-4B3E-A5F5-18D472AD9657}" srcOrd="1" destOrd="0" presId="urn:microsoft.com/office/officeart/2005/8/layout/venn2"/>
    <dgm:cxn modelId="{DA060068-018E-45D7-B78D-433DC223FF3A}" type="presParOf" srcId="{3EDB794F-28B2-4305-92C0-7D4407D6EE66}" destId="{1166003F-1D1E-4573-8B7A-2314BCC601FE}" srcOrd="0" destOrd="0" presId="urn:microsoft.com/office/officeart/2005/8/layout/venn2"/>
    <dgm:cxn modelId="{54575B2A-0BBE-4DE5-884F-2651562C6C3D}" type="presParOf" srcId="{1166003F-1D1E-4573-8B7A-2314BCC601FE}" destId="{CAB0D7BE-F3B1-4EE7-8CD2-759CD7FB5684}" srcOrd="0" destOrd="0" presId="urn:microsoft.com/office/officeart/2005/8/layout/venn2"/>
    <dgm:cxn modelId="{ECA0623F-01D3-4C09-A33C-D3134BD1B740}" type="presParOf" srcId="{1166003F-1D1E-4573-8B7A-2314BCC601FE}" destId="{0713686E-2EFD-43C0-865B-7995AF8AA4F8}" srcOrd="1" destOrd="0" presId="urn:microsoft.com/office/officeart/2005/8/layout/venn2"/>
    <dgm:cxn modelId="{D7CA2575-E36F-4F56-8E56-663929AAEFF5}" type="presParOf" srcId="{3EDB794F-28B2-4305-92C0-7D4407D6EE66}" destId="{75964FCD-BCEA-4352-90F4-5989BC7A2724}" srcOrd="1" destOrd="0" presId="urn:microsoft.com/office/officeart/2005/8/layout/venn2"/>
    <dgm:cxn modelId="{4513F403-CB0B-4166-8320-B84197F5D470}" type="presParOf" srcId="{75964FCD-BCEA-4352-90F4-5989BC7A2724}" destId="{03F781BD-B309-4145-BA9E-DBA91C3A5C09}" srcOrd="0" destOrd="0" presId="urn:microsoft.com/office/officeart/2005/8/layout/venn2"/>
    <dgm:cxn modelId="{75CC93C7-4872-4F4A-A7E7-16257CAD5490}" type="presParOf" srcId="{75964FCD-BCEA-4352-90F4-5989BC7A2724}" destId="{D7F18F9C-25F7-48DC-86A7-9ECDA462A319}" srcOrd="1" destOrd="0" presId="urn:microsoft.com/office/officeart/2005/8/layout/venn2"/>
    <dgm:cxn modelId="{E9663173-8D35-41C0-AAEF-5C9B69588571}" type="presParOf" srcId="{3EDB794F-28B2-4305-92C0-7D4407D6EE66}" destId="{2346B24B-F123-46DA-BA1A-D8C5D8281D80}" srcOrd="2" destOrd="0" presId="urn:microsoft.com/office/officeart/2005/8/layout/venn2"/>
    <dgm:cxn modelId="{CA58AFAC-FA6C-4DBB-99F8-B66AE23267B7}" type="presParOf" srcId="{2346B24B-F123-46DA-BA1A-D8C5D8281D80}" destId="{E45D5331-707B-4098-9840-1085EB6BC958}" srcOrd="0" destOrd="0" presId="urn:microsoft.com/office/officeart/2005/8/layout/venn2"/>
    <dgm:cxn modelId="{D11EDC8A-6D43-41C0-8711-E1108CEE9796}" type="presParOf" srcId="{2346B24B-F123-46DA-BA1A-D8C5D8281D80}" destId="{3F3E9DFF-C35B-4B3E-A5F5-18D472AD9657}" srcOrd="1" destOrd="0" presId="urn:microsoft.com/office/officeart/2005/8/layout/venn2"/>
    <dgm:cxn modelId="{9CDB6C77-9C1A-453D-AA7B-B9CEE6D99E85}" type="presParOf" srcId="{3EDB794F-28B2-4305-92C0-7D4407D6EE66}" destId="{71EE917B-54B7-48A2-8779-83E2F684F6CC}" srcOrd="3" destOrd="0" presId="urn:microsoft.com/office/officeart/2005/8/layout/venn2"/>
    <dgm:cxn modelId="{4AEA6E80-AC98-46DD-9099-DFF36999F44C}" type="presParOf" srcId="{71EE917B-54B7-48A2-8779-83E2F684F6CC}" destId="{9452E750-2AEB-48B5-95E2-498F2DF5DCA6}" srcOrd="0" destOrd="0" presId="urn:microsoft.com/office/officeart/2005/8/layout/venn2"/>
    <dgm:cxn modelId="{11343870-A231-4C49-9130-ACCEDEB187D1}" type="presParOf" srcId="{71EE917B-54B7-48A2-8779-83E2F684F6CC}" destId="{633E6B6F-361F-42D0-8721-DF9AA555D157}"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0D7BE-F3B1-4EE7-8CD2-759CD7FB5684}">
      <dsp:nvSpPr>
        <dsp:cNvPr id="0" name=""/>
        <dsp:cNvSpPr/>
      </dsp:nvSpPr>
      <dsp:spPr>
        <a:xfrm>
          <a:off x="2358095" y="472410"/>
          <a:ext cx="3411809" cy="383414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1NF</a:t>
          </a:r>
          <a:endParaRPr lang="en-US" sz="2100" kern="1200" dirty="0"/>
        </a:p>
      </dsp:txBody>
      <dsp:txXfrm>
        <a:off x="3587029" y="664117"/>
        <a:ext cx="953941" cy="575121"/>
      </dsp:txXfrm>
    </dsp:sp>
    <dsp:sp modelId="{03F781BD-B309-4145-BA9E-DBA91C3A5C09}">
      <dsp:nvSpPr>
        <dsp:cNvPr id="0" name=""/>
        <dsp:cNvSpPr/>
      </dsp:nvSpPr>
      <dsp:spPr>
        <a:xfrm>
          <a:off x="2490830" y="1184455"/>
          <a:ext cx="3146338" cy="349378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2NF</a:t>
          </a:r>
          <a:endParaRPr lang="en-US" sz="2100" kern="1200" dirty="0"/>
        </a:p>
      </dsp:txBody>
      <dsp:txXfrm>
        <a:off x="3514177" y="1394082"/>
        <a:ext cx="1099645" cy="628880"/>
      </dsp:txXfrm>
    </dsp:sp>
    <dsp:sp modelId="{E45D5331-707B-4098-9840-1085EB6BC958}">
      <dsp:nvSpPr>
        <dsp:cNvPr id="0" name=""/>
        <dsp:cNvSpPr/>
      </dsp:nvSpPr>
      <dsp:spPr>
        <a:xfrm>
          <a:off x="2653076" y="2118162"/>
          <a:ext cx="2821846" cy="271010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3NF</a:t>
          </a:r>
          <a:endParaRPr lang="en-US" sz="2100" kern="1200" dirty="0"/>
        </a:p>
      </dsp:txBody>
      <dsp:txXfrm>
        <a:off x="3406509" y="2321420"/>
        <a:ext cx="1314980" cy="609773"/>
      </dsp:txXfrm>
    </dsp:sp>
    <dsp:sp modelId="{9452E750-2AEB-48B5-95E2-498F2DF5DCA6}">
      <dsp:nvSpPr>
        <dsp:cNvPr id="0" name=""/>
        <dsp:cNvSpPr/>
      </dsp:nvSpPr>
      <dsp:spPr>
        <a:xfrm>
          <a:off x="3169258" y="2965994"/>
          <a:ext cx="1789482" cy="186235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BCNF</a:t>
          </a:r>
          <a:endParaRPr lang="en-US" sz="2100" kern="1200" dirty="0"/>
        </a:p>
      </dsp:txBody>
      <dsp:txXfrm>
        <a:off x="3431322" y="3431582"/>
        <a:ext cx="1265355" cy="93117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pPr/>
              <a:t>11/30/2023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pPr/>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B725628-3A68-42F4-BA86-981817953149}" type="slidenum">
              <a:rPr lang="en-US" smtClean="0"/>
              <a:pPr/>
              <a:t>3</a:t>
            </a:fld>
            <a:endParaRPr lang="en-US" dirty="0"/>
          </a:p>
        </p:txBody>
      </p:sp>
    </p:spTree>
    <p:extLst>
      <p:ext uri="{BB962C8B-B14F-4D97-AF65-F5344CB8AC3E}">
        <p14:creationId xmlns:p14="http://schemas.microsoft.com/office/powerpoint/2010/main" val="3778453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B725628-3A68-42F4-BA86-981817953149}" type="slidenum">
              <a:rPr lang="en-US" smtClean="0"/>
              <a:pPr/>
              <a:t>6</a:t>
            </a:fld>
            <a:endParaRPr lang="en-US" dirty="0"/>
          </a:p>
        </p:txBody>
      </p:sp>
    </p:spTree>
    <p:extLst>
      <p:ext uri="{BB962C8B-B14F-4D97-AF65-F5344CB8AC3E}">
        <p14:creationId xmlns:p14="http://schemas.microsoft.com/office/powerpoint/2010/main" val="2028248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B725628-3A68-42F4-BA86-981817953149}" type="slidenum">
              <a:rPr lang="en-US" smtClean="0"/>
              <a:pPr/>
              <a:t>12</a:t>
            </a:fld>
            <a:endParaRPr lang="en-US" dirty="0"/>
          </a:p>
        </p:txBody>
      </p:sp>
    </p:spTree>
    <p:extLst>
      <p:ext uri="{BB962C8B-B14F-4D97-AF65-F5344CB8AC3E}">
        <p14:creationId xmlns:p14="http://schemas.microsoft.com/office/powerpoint/2010/main" val="46994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EB27394-1D09-49EE-B7D1-48885FC93C67}" type="datetime1">
              <a:rPr lang="en-US" smtClean="0"/>
              <a:t>11/30/2023</a:t>
            </a:fld>
            <a:endParaRPr lang="en-US" dirty="0"/>
          </a:p>
        </p:txBody>
      </p:sp>
      <p:sp>
        <p:nvSpPr>
          <p:cNvPr id="5" name="Footer Placeholder 4"/>
          <p:cNvSpPr>
            <a:spLocks noGrp="1"/>
          </p:cNvSpPr>
          <p:nvPr>
            <p:ph type="ftr" sz="quarter" idx="11"/>
          </p:nvPr>
        </p:nvSpPr>
        <p:spPr/>
        <p:txBody>
          <a:bodyPr/>
          <a:lstStyle/>
          <a:p>
            <a:r>
              <a:rPr lang="en-IN" smtClean="0"/>
              <a:t>Department of CSE, GIET University, Gunupur</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DE4E89-1F5B-4E68-B4F9-29E118662AC3}" type="datetime1">
              <a:rPr lang="en-US" smtClean="0"/>
              <a:t>11/30/2023</a:t>
            </a:fld>
            <a:endParaRPr lang="en-US" dirty="0"/>
          </a:p>
        </p:txBody>
      </p:sp>
      <p:sp>
        <p:nvSpPr>
          <p:cNvPr id="5" name="Footer Placeholder 4"/>
          <p:cNvSpPr>
            <a:spLocks noGrp="1"/>
          </p:cNvSpPr>
          <p:nvPr>
            <p:ph type="ftr" sz="quarter" idx="11"/>
          </p:nvPr>
        </p:nvSpPr>
        <p:spPr/>
        <p:txBody>
          <a:bodyPr/>
          <a:lstStyle/>
          <a:p>
            <a:r>
              <a:rPr lang="en-IN" smtClean="0"/>
              <a:t>Department of CSE, GIET University, Gunupur</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F66465-3DE5-4495-9162-EA23F4529F3F}" type="datetime1">
              <a:rPr lang="en-US" smtClean="0"/>
              <a:t>11/30/2023</a:t>
            </a:fld>
            <a:endParaRPr lang="en-US" dirty="0"/>
          </a:p>
        </p:txBody>
      </p:sp>
      <p:sp>
        <p:nvSpPr>
          <p:cNvPr id="5" name="Footer Placeholder 4"/>
          <p:cNvSpPr>
            <a:spLocks noGrp="1"/>
          </p:cNvSpPr>
          <p:nvPr>
            <p:ph type="ftr" sz="quarter" idx="11"/>
          </p:nvPr>
        </p:nvSpPr>
        <p:spPr/>
        <p:txBody>
          <a:bodyPr/>
          <a:lstStyle/>
          <a:p>
            <a:r>
              <a:rPr lang="en-IN" smtClean="0"/>
              <a:t>Department of CSE, GIET University, Gunupur</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9008B5-586B-49D0-B29C-5CACED5D175A}"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10FA1623-FD93-434E-83E3-0C6EDD84EF25}"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2F8475-0D64-45D4-81E7-6C20AA49C052}"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10FA1623-FD93-434E-83E3-0C6EDD84EF25}"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3BCA9E-57AF-4FB1-B98D-B0F2BA8DD68A}"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10FA1623-FD93-434E-83E3-0C6EDD84EF25}"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BA3547-AD2D-47EC-BCAF-0B769F7C3DC2}" type="datetime1">
              <a:rPr lang="en-US" smtClean="0"/>
              <a:t>11/30/2023</a:t>
            </a:fld>
            <a:endParaRPr lang="en-US"/>
          </a:p>
        </p:txBody>
      </p:sp>
      <p:sp>
        <p:nvSpPr>
          <p:cNvPr id="6" name="Footer Placeholder 5"/>
          <p:cNvSpPr>
            <a:spLocks noGrp="1"/>
          </p:cNvSpPr>
          <p:nvPr>
            <p:ph type="ftr" sz="quarter" idx="11"/>
          </p:nvPr>
        </p:nvSpPr>
        <p:spPr/>
        <p:txBody>
          <a:bodyPr/>
          <a:lstStyle/>
          <a:p>
            <a:r>
              <a:rPr lang="en-IN" smtClean="0"/>
              <a:t>Department of CSE, GIET University, Gunupur</a:t>
            </a:r>
            <a:endParaRPr lang="en-US"/>
          </a:p>
        </p:txBody>
      </p:sp>
      <p:sp>
        <p:nvSpPr>
          <p:cNvPr id="7" name="Slide Number Placeholder 6"/>
          <p:cNvSpPr>
            <a:spLocks noGrp="1"/>
          </p:cNvSpPr>
          <p:nvPr>
            <p:ph type="sldNum" sz="quarter" idx="12"/>
          </p:nvPr>
        </p:nvSpPr>
        <p:spPr/>
        <p:txBody>
          <a:bodyPr/>
          <a:lstStyle/>
          <a:p>
            <a:fld id="{10FA1623-FD93-434E-83E3-0C6EDD84EF25}"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848D52-0EBB-453B-B0C3-1E40DBA1ABCD}" type="datetime1">
              <a:rPr lang="en-US" smtClean="0"/>
              <a:t>11/30/2023</a:t>
            </a:fld>
            <a:endParaRPr lang="en-US"/>
          </a:p>
        </p:txBody>
      </p:sp>
      <p:sp>
        <p:nvSpPr>
          <p:cNvPr id="8" name="Footer Placeholder 7"/>
          <p:cNvSpPr>
            <a:spLocks noGrp="1"/>
          </p:cNvSpPr>
          <p:nvPr>
            <p:ph type="ftr" sz="quarter" idx="11"/>
          </p:nvPr>
        </p:nvSpPr>
        <p:spPr/>
        <p:txBody>
          <a:bodyPr/>
          <a:lstStyle/>
          <a:p>
            <a:r>
              <a:rPr lang="en-IN" smtClean="0"/>
              <a:t>Department of CSE, GIET University, Gunupur</a:t>
            </a:r>
            <a:endParaRPr lang="en-US"/>
          </a:p>
        </p:txBody>
      </p:sp>
      <p:sp>
        <p:nvSpPr>
          <p:cNvPr id="9" name="Slide Number Placeholder 8"/>
          <p:cNvSpPr>
            <a:spLocks noGrp="1"/>
          </p:cNvSpPr>
          <p:nvPr>
            <p:ph type="sldNum" sz="quarter" idx="12"/>
          </p:nvPr>
        </p:nvSpPr>
        <p:spPr/>
        <p:txBody>
          <a:bodyPr/>
          <a:lstStyle/>
          <a:p>
            <a:fld id="{10FA1623-FD93-434E-83E3-0C6EDD84EF25}"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A80D62-58DB-44B9-8C4D-9DAA37305094}" type="datetime1">
              <a:rPr lang="en-US" smtClean="0"/>
              <a:t>11/30/2023</a:t>
            </a:fld>
            <a:endParaRPr lang="en-US"/>
          </a:p>
        </p:txBody>
      </p:sp>
      <p:sp>
        <p:nvSpPr>
          <p:cNvPr id="4" name="Footer Placeholder 3"/>
          <p:cNvSpPr>
            <a:spLocks noGrp="1"/>
          </p:cNvSpPr>
          <p:nvPr>
            <p:ph type="ftr" sz="quarter" idx="11"/>
          </p:nvPr>
        </p:nvSpPr>
        <p:spPr/>
        <p:txBody>
          <a:bodyPr/>
          <a:lstStyle/>
          <a:p>
            <a:r>
              <a:rPr lang="en-IN" smtClean="0"/>
              <a:t>Department of CSE, GIET University, Gunupur</a:t>
            </a:r>
            <a:endParaRPr lang="en-US"/>
          </a:p>
        </p:txBody>
      </p:sp>
      <p:sp>
        <p:nvSpPr>
          <p:cNvPr id="5" name="Slide Number Placeholder 4"/>
          <p:cNvSpPr>
            <a:spLocks noGrp="1"/>
          </p:cNvSpPr>
          <p:nvPr>
            <p:ph type="sldNum" sz="quarter" idx="12"/>
          </p:nvPr>
        </p:nvSpPr>
        <p:spPr/>
        <p:txBody>
          <a:bodyPr/>
          <a:lstStyle/>
          <a:p>
            <a:fld id="{10FA1623-FD93-434E-83E3-0C6EDD84EF25}"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E81C3E-105D-4C4E-9D9D-C40C5C9241D5}" type="datetime1">
              <a:rPr lang="en-US" smtClean="0"/>
              <a:t>11/30/2023</a:t>
            </a:fld>
            <a:endParaRPr lang="en-US"/>
          </a:p>
        </p:txBody>
      </p:sp>
      <p:sp>
        <p:nvSpPr>
          <p:cNvPr id="3" name="Footer Placeholder 2"/>
          <p:cNvSpPr>
            <a:spLocks noGrp="1"/>
          </p:cNvSpPr>
          <p:nvPr>
            <p:ph type="ftr" sz="quarter" idx="11"/>
          </p:nvPr>
        </p:nvSpPr>
        <p:spPr/>
        <p:txBody>
          <a:bodyPr/>
          <a:lstStyle/>
          <a:p>
            <a:r>
              <a:rPr lang="en-IN" smtClean="0"/>
              <a:t>Department of CSE, GIET University, Gunupur</a:t>
            </a:r>
            <a:endParaRPr lang="en-US"/>
          </a:p>
        </p:txBody>
      </p:sp>
      <p:sp>
        <p:nvSpPr>
          <p:cNvPr id="4" name="Slide Number Placeholder 3"/>
          <p:cNvSpPr>
            <a:spLocks noGrp="1"/>
          </p:cNvSpPr>
          <p:nvPr>
            <p:ph type="sldNum" sz="quarter" idx="12"/>
          </p:nvPr>
        </p:nvSpPr>
        <p:spPr/>
        <p:txBody>
          <a:bodyPr/>
          <a:lstStyle/>
          <a:p>
            <a:fld id="{10FA1623-FD93-434E-83E3-0C6EDD84EF25}"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9486AA-44E8-46D7-B3B0-D99DC0C221F7}" type="datetime1">
              <a:rPr lang="en-US" smtClean="0"/>
              <a:t>11/30/2023</a:t>
            </a:fld>
            <a:endParaRPr lang="en-US"/>
          </a:p>
        </p:txBody>
      </p:sp>
      <p:sp>
        <p:nvSpPr>
          <p:cNvPr id="6" name="Footer Placeholder 5"/>
          <p:cNvSpPr>
            <a:spLocks noGrp="1"/>
          </p:cNvSpPr>
          <p:nvPr>
            <p:ph type="ftr" sz="quarter" idx="11"/>
          </p:nvPr>
        </p:nvSpPr>
        <p:spPr/>
        <p:txBody>
          <a:bodyPr/>
          <a:lstStyle/>
          <a:p>
            <a:r>
              <a:rPr lang="en-IN" smtClean="0"/>
              <a:t>Department of CSE, GIET University, Gunupur</a:t>
            </a:r>
            <a:endParaRPr lang="en-US"/>
          </a:p>
        </p:txBody>
      </p:sp>
      <p:sp>
        <p:nvSpPr>
          <p:cNvPr id="7" name="Slide Number Placeholder 6"/>
          <p:cNvSpPr>
            <a:spLocks noGrp="1"/>
          </p:cNvSpPr>
          <p:nvPr>
            <p:ph type="sldNum" sz="quarter" idx="12"/>
          </p:nvPr>
        </p:nvSpPr>
        <p:spPr/>
        <p:txBody>
          <a:bodyPr/>
          <a:lstStyle/>
          <a:p>
            <a:fld id="{10FA1623-FD93-434E-83E3-0C6EDD84EF2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sz="1800"/>
            </a:lvl1pPr>
          </a:lstStyle>
          <a:p>
            <a:fld id="{9F8AF3B6-4693-44CA-A291-6CA70CC85A9E}" type="datetime1">
              <a:rPr lang="en-US" smtClean="0"/>
              <a:t>11/30/2023</a:t>
            </a:fld>
            <a:endParaRPr lang="en-US" dirty="0"/>
          </a:p>
        </p:txBody>
      </p:sp>
      <p:sp>
        <p:nvSpPr>
          <p:cNvPr id="5" name="Footer Placeholder 4"/>
          <p:cNvSpPr>
            <a:spLocks noGrp="1"/>
          </p:cNvSpPr>
          <p:nvPr>
            <p:ph type="ftr" sz="quarter" idx="11"/>
          </p:nvPr>
        </p:nvSpPr>
        <p:spPr>
          <a:xfrm>
            <a:off x="4018676" y="6470704"/>
            <a:ext cx="5901459" cy="274320"/>
          </a:xfrm>
        </p:spPr>
        <p:txBody>
          <a:bodyPr/>
          <a:lstStyle>
            <a:lvl1pPr>
              <a:defRPr sz="1800"/>
            </a:lvl1pPr>
          </a:lstStyle>
          <a:p>
            <a:pPr algn="ctr"/>
            <a:r>
              <a:rPr lang="en-US" dirty="0" smtClean="0"/>
              <a:t>Department of CSE, GIET University, </a:t>
            </a:r>
            <a:r>
              <a:rPr lang="en-US" dirty="0" err="1" smtClean="0"/>
              <a:t>Gunupur</a:t>
            </a:r>
            <a:endParaRPr lang="en-US" dirty="0"/>
          </a:p>
        </p:txBody>
      </p:sp>
      <p:sp>
        <p:nvSpPr>
          <p:cNvPr id="6" name="Slide Number Placeholder 5"/>
          <p:cNvSpPr>
            <a:spLocks noGrp="1"/>
          </p:cNvSpPr>
          <p:nvPr>
            <p:ph type="sldNum" sz="quarter" idx="12"/>
          </p:nvPr>
        </p:nvSpPr>
        <p:spPr/>
        <p:txBody>
          <a:bodyPr/>
          <a:lstStyle>
            <a:lvl1pPr>
              <a:defRPr sz="1800"/>
            </a:lvl1pPr>
          </a:lstStyle>
          <a:p>
            <a:fld id="{4FAB73BC-B049-4115-A692-8D63A059BFB8}"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92EA83-49CA-4080-BD86-A8BD9BD02B20}" type="datetime1">
              <a:rPr lang="en-US" smtClean="0"/>
              <a:t>11/30/2023</a:t>
            </a:fld>
            <a:endParaRPr lang="en-US"/>
          </a:p>
        </p:txBody>
      </p:sp>
      <p:sp>
        <p:nvSpPr>
          <p:cNvPr id="6" name="Footer Placeholder 5"/>
          <p:cNvSpPr>
            <a:spLocks noGrp="1"/>
          </p:cNvSpPr>
          <p:nvPr>
            <p:ph type="ftr" sz="quarter" idx="11"/>
          </p:nvPr>
        </p:nvSpPr>
        <p:spPr/>
        <p:txBody>
          <a:bodyPr/>
          <a:lstStyle/>
          <a:p>
            <a:r>
              <a:rPr lang="en-IN" smtClean="0"/>
              <a:t>Department of CSE, GIET University, Gunupur</a:t>
            </a:r>
            <a:endParaRPr lang="en-US"/>
          </a:p>
        </p:txBody>
      </p:sp>
      <p:sp>
        <p:nvSpPr>
          <p:cNvPr id="7" name="Slide Number Placeholder 6"/>
          <p:cNvSpPr>
            <a:spLocks noGrp="1"/>
          </p:cNvSpPr>
          <p:nvPr>
            <p:ph type="sldNum" sz="quarter" idx="12"/>
          </p:nvPr>
        </p:nvSpPr>
        <p:spPr/>
        <p:txBody>
          <a:bodyPr/>
          <a:lstStyle/>
          <a:p>
            <a:fld id="{10FA1623-FD93-434E-83E3-0C6EDD84EF25}"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88A748-4892-46C6-A3DF-EC528B5AA76A}"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10FA1623-FD93-434E-83E3-0C6EDD84EF25}"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EB0123-4E93-475A-8D45-E75FF8C507A3}"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10FA1623-FD93-434E-83E3-0C6EDD84EF25}"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39BD0A-B0CC-4002-8B20-7AB34C30625B}"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50C99722-2475-4CB2-B211-59B7A4DEC509}"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73A3B7-2D89-4E5C-BF0A-13363A94007D}"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50C99722-2475-4CB2-B211-59B7A4DEC509}"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07EAB6-790C-4F2E-9809-2C156CE3EE8E}"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50C99722-2475-4CB2-B211-59B7A4DEC509}"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27998F-2584-43EC-B2B8-D964379ED214}" type="datetime1">
              <a:rPr lang="en-US" smtClean="0"/>
              <a:t>11/30/2023</a:t>
            </a:fld>
            <a:endParaRPr lang="en-US"/>
          </a:p>
        </p:txBody>
      </p:sp>
      <p:sp>
        <p:nvSpPr>
          <p:cNvPr id="6" name="Footer Placeholder 5"/>
          <p:cNvSpPr>
            <a:spLocks noGrp="1"/>
          </p:cNvSpPr>
          <p:nvPr>
            <p:ph type="ftr" sz="quarter" idx="11"/>
          </p:nvPr>
        </p:nvSpPr>
        <p:spPr/>
        <p:txBody>
          <a:bodyPr/>
          <a:lstStyle/>
          <a:p>
            <a:r>
              <a:rPr lang="en-IN" smtClean="0"/>
              <a:t>Department of CSE, GIET University, Gunupur</a:t>
            </a:r>
            <a:endParaRPr lang="en-US"/>
          </a:p>
        </p:txBody>
      </p:sp>
      <p:sp>
        <p:nvSpPr>
          <p:cNvPr id="7" name="Slide Number Placeholder 6"/>
          <p:cNvSpPr>
            <a:spLocks noGrp="1"/>
          </p:cNvSpPr>
          <p:nvPr>
            <p:ph type="sldNum" sz="quarter" idx="12"/>
          </p:nvPr>
        </p:nvSpPr>
        <p:spPr/>
        <p:txBody>
          <a:bodyPr/>
          <a:lstStyle/>
          <a:p>
            <a:fld id="{50C99722-2475-4CB2-B211-59B7A4DEC509}"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C164AD-E762-4E57-82F6-845FE7EEF5E5}" type="datetime1">
              <a:rPr lang="en-US" smtClean="0"/>
              <a:t>11/30/2023</a:t>
            </a:fld>
            <a:endParaRPr lang="en-US"/>
          </a:p>
        </p:txBody>
      </p:sp>
      <p:sp>
        <p:nvSpPr>
          <p:cNvPr id="8" name="Footer Placeholder 7"/>
          <p:cNvSpPr>
            <a:spLocks noGrp="1"/>
          </p:cNvSpPr>
          <p:nvPr>
            <p:ph type="ftr" sz="quarter" idx="11"/>
          </p:nvPr>
        </p:nvSpPr>
        <p:spPr/>
        <p:txBody>
          <a:bodyPr/>
          <a:lstStyle/>
          <a:p>
            <a:r>
              <a:rPr lang="en-IN" smtClean="0"/>
              <a:t>Department of CSE, GIET University, Gunupur</a:t>
            </a:r>
            <a:endParaRPr lang="en-US"/>
          </a:p>
        </p:txBody>
      </p:sp>
      <p:sp>
        <p:nvSpPr>
          <p:cNvPr id="9" name="Slide Number Placeholder 8"/>
          <p:cNvSpPr>
            <a:spLocks noGrp="1"/>
          </p:cNvSpPr>
          <p:nvPr>
            <p:ph type="sldNum" sz="quarter" idx="12"/>
          </p:nvPr>
        </p:nvSpPr>
        <p:spPr/>
        <p:txBody>
          <a:bodyPr/>
          <a:lstStyle/>
          <a:p>
            <a:fld id="{50C99722-2475-4CB2-B211-59B7A4DEC509}"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31BE65-FDC6-4FCF-A5DD-2A8F600626CB}" type="datetime1">
              <a:rPr lang="en-US" smtClean="0"/>
              <a:t>11/30/2023</a:t>
            </a:fld>
            <a:endParaRPr lang="en-US"/>
          </a:p>
        </p:txBody>
      </p:sp>
      <p:sp>
        <p:nvSpPr>
          <p:cNvPr id="4" name="Footer Placeholder 3"/>
          <p:cNvSpPr>
            <a:spLocks noGrp="1"/>
          </p:cNvSpPr>
          <p:nvPr>
            <p:ph type="ftr" sz="quarter" idx="11"/>
          </p:nvPr>
        </p:nvSpPr>
        <p:spPr/>
        <p:txBody>
          <a:bodyPr/>
          <a:lstStyle/>
          <a:p>
            <a:r>
              <a:rPr lang="en-IN" smtClean="0"/>
              <a:t>Department of CSE, GIET University, Gunupur</a:t>
            </a:r>
            <a:endParaRPr lang="en-US"/>
          </a:p>
        </p:txBody>
      </p:sp>
      <p:sp>
        <p:nvSpPr>
          <p:cNvPr id="5" name="Slide Number Placeholder 4"/>
          <p:cNvSpPr>
            <a:spLocks noGrp="1"/>
          </p:cNvSpPr>
          <p:nvPr>
            <p:ph type="sldNum" sz="quarter" idx="12"/>
          </p:nvPr>
        </p:nvSpPr>
        <p:spPr/>
        <p:txBody>
          <a:bodyPr/>
          <a:lstStyle/>
          <a:p>
            <a:fld id="{50C99722-2475-4CB2-B211-59B7A4DEC509}"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9C3368-FAFC-4249-BDF1-B7C3E38F53BE}" type="datetime1">
              <a:rPr lang="en-US" smtClean="0"/>
              <a:t>11/30/2023</a:t>
            </a:fld>
            <a:endParaRPr lang="en-US"/>
          </a:p>
        </p:txBody>
      </p:sp>
      <p:sp>
        <p:nvSpPr>
          <p:cNvPr id="3" name="Footer Placeholder 2"/>
          <p:cNvSpPr>
            <a:spLocks noGrp="1"/>
          </p:cNvSpPr>
          <p:nvPr>
            <p:ph type="ftr" sz="quarter" idx="11"/>
          </p:nvPr>
        </p:nvSpPr>
        <p:spPr/>
        <p:txBody>
          <a:bodyPr/>
          <a:lstStyle/>
          <a:p>
            <a:r>
              <a:rPr lang="en-IN" smtClean="0"/>
              <a:t>Department of CSE, GIET University, Gunupur</a:t>
            </a:r>
            <a:endParaRPr lang="en-US"/>
          </a:p>
        </p:txBody>
      </p:sp>
      <p:sp>
        <p:nvSpPr>
          <p:cNvPr id="4" name="Slide Number Placeholder 3"/>
          <p:cNvSpPr>
            <a:spLocks noGrp="1"/>
          </p:cNvSpPr>
          <p:nvPr>
            <p:ph type="sldNum" sz="quarter" idx="12"/>
          </p:nvPr>
        </p:nvSpPr>
        <p:spPr/>
        <p:txBody>
          <a:bodyPr/>
          <a:lstStyle/>
          <a:p>
            <a:fld id="{50C99722-2475-4CB2-B211-59B7A4DEC50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090565-18D6-46F9-8302-A8777D74A609}" type="datetime1">
              <a:rPr lang="en-US" smtClean="0"/>
              <a:t>11/30/2023</a:t>
            </a:fld>
            <a:endParaRPr lang="en-US" dirty="0"/>
          </a:p>
        </p:txBody>
      </p:sp>
      <p:sp>
        <p:nvSpPr>
          <p:cNvPr id="5" name="Footer Placeholder 4"/>
          <p:cNvSpPr>
            <a:spLocks noGrp="1"/>
          </p:cNvSpPr>
          <p:nvPr>
            <p:ph type="ftr" sz="quarter" idx="11"/>
          </p:nvPr>
        </p:nvSpPr>
        <p:spPr/>
        <p:txBody>
          <a:bodyPr/>
          <a:lstStyle/>
          <a:p>
            <a:r>
              <a:rPr lang="en-IN" smtClean="0"/>
              <a:t>Department of CSE, GIET University, Gunupur</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4128AC-337F-4BA5-86E0-6C22949F3922}" type="datetime1">
              <a:rPr lang="en-US" smtClean="0"/>
              <a:t>11/30/2023</a:t>
            </a:fld>
            <a:endParaRPr lang="en-US"/>
          </a:p>
        </p:txBody>
      </p:sp>
      <p:sp>
        <p:nvSpPr>
          <p:cNvPr id="6" name="Footer Placeholder 5"/>
          <p:cNvSpPr>
            <a:spLocks noGrp="1"/>
          </p:cNvSpPr>
          <p:nvPr>
            <p:ph type="ftr" sz="quarter" idx="11"/>
          </p:nvPr>
        </p:nvSpPr>
        <p:spPr/>
        <p:txBody>
          <a:bodyPr/>
          <a:lstStyle/>
          <a:p>
            <a:r>
              <a:rPr lang="en-IN" smtClean="0"/>
              <a:t>Department of CSE, GIET University, Gunupur</a:t>
            </a:r>
            <a:endParaRPr lang="en-US"/>
          </a:p>
        </p:txBody>
      </p:sp>
      <p:sp>
        <p:nvSpPr>
          <p:cNvPr id="7" name="Slide Number Placeholder 6"/>
          <p:cNvSpPr>
            <a:spLocks noGrp="1"/>
          </p:cNvSpPr>
          <p:nvPr>
            <p:ph type="sldNum" sz="quarter" idx="12"/>
          </p:nvPr>
        </p:nvSpPr>
        <p:spPr/>
        <p:txBody>
          <a:bodyPr/>
          <a:lstStyle/>
          <a:p>
            <a:fld id="{50C99722-2475-4CB2-B211-59B7A4DEC509}"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9B9EA8-44A6-4F8B-A6E0-D7FDAE20F2A8}" type="datetime1">
              <a:rPr lang="en-US" smtClean="0"/>
              <a:t>11/30/2023</a:t>
            </a:fld>
            <a:endParaRPr lang="en-US"/>
          </a:p>
        </p:txBody>
      </p:sp>
      <p:sp>
        <p:nvSpPr>
          <p:cNvPr id="6" name="Footer Placeholder 5"/>
          <p:cNvSpPr>
            <a:spLocks noGrp="1"/>
          </p:cNvSpPr>
          <p:nvPr>
            <p:ph type="ftr" sz="quarter" idx="11"/>
          </p:nvPr>
        </p:nvSpPr>
        <p:spPr/>
        <p:txBody>
          <a:bodyPr/>
          <a:lstStyle/>
          <a:p>
            <a:r>
              <a:rPr lang="en-IN" smtClean="0"/>
              <a:t>Department of CSE, GIET University, Gunupur</a:t>
            </a:r>
            <a:endParaRPr lang="en-US"/>
          </a:p>
        </p:txBody>
      </p:sp>
      <p:sp>
        <p:nvSpPr>
          <p:cNvPr id="7" name="Slide Number Placeholder 6"/>
          <p:cNvSpPr>
            <a:spLocks noGrp="1"/>
          </p:cNvSpPr>
          <p:nvPr>
            <p:ph type="sldNum" sz="quarter" idx="12"/>
          </p:nvPr>
        </p:nvSpPr>
        <p:spPr/>
        <p:txBody>
          <a:bodyPr/>
          <a:lstStyle/>
          <a:p>
            <a:fld id="{50C99722-2475-4CB2-B211-59B7A4DEC509}"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50D842-A0FB-41C1-B8DE-F6D31997B323}"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50C99722-2475-4CB2-B211-59B7A4DEC509}"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AE2E7E-1BCA-41B1-82AB-1BF2240A2FCE}"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50C99722-2475-4CB2-B211-59B7A4DEC509}"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53265B-AEE8-4502-A2DC-59A4940E766D}"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18B577C7-4218-43FE-9BBE-2A781DA64594}"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F78DA-8699-4ACA-BB87-890D62F4631A}"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18B577C7-4218-43FE-9BBE-2A781DA64594}"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9928DB-BD83-428F-B066-DD2ED373D601}"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18B577C7-4218-43FE-9BBE-2A781DA64594}" type="slidenum">
              <a:rPr lang="en-US" smtClean="0"/>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16C525-86CD-4F99-A580-27B19849518A}" type="datetime1">
              <a:rPr lang="en-US" smtClean="0"/>
              <a:t>11/30/2023</a:t>
            </a:fld>
            <a:endParaRPr lang="en-US"/>
          </a:p>
        </p:txBody>
      </p:sp>
      <p:sp>
        <p:nvSpPr>
          <p:cNvPr id="6" name="Footer Placeholder 5"/>
          <p:cNvSpPr>
            <a:spLocks noGrp="1"/>
          </p:cNvSpPr>
          <p:nvPr>
            <p:ph type="ftr" sz="quarter" idx="11"/>
          </p:nvPr>
        </p:nvSpPr>
        <p:spPr/>
        <p:txBody>
          <a:bodyPr/>
          <a:lstStyle/>
          <a:p>
            <a:r>
              <a:rPr lang="en-IN" smtClean="0"/>
              <a:t>Department of CSE, GIET University, Gunupur</a:t>
            </a:r>
            <a:endParaRPr lang="en-US"/>
          </a:p>
        </p:txBody>
      </p:sp>
      <p:sp>
        <p:nvSpPr>
          <p:cNvPr id="7" name="Slide Number Placeholder 6"/>
          <p:cNvSpPr>
            <a:spLocks noGrp="1"/>
          </p:cNvSpPr>
          <p:nvPr>
            <p:ph type="sldNum" sz="quarter" idx="12"/>
          </p:nvPr>
        </p:nvSpPr>
        <p:spPr/>
        <p:txBody>
          <a:bodyPr/>
          <a:lstStyle/>
          <a:p>
            <a:fld id="{18B577C7-4218-43FE-9BBE-2A781DA64594}"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399D18-E94A-42DE-939E-BD28A8C4C745}" type="datetime1">
              <a:rPr lang="en-US" smtClean="0"/>
              <a:t>11/30/2023</a:t>
            </a:fld>
            <a:endParaRPr lang="en-US"/>
          </a:p>
        </p:txBody>
      </p:sp>
      <p:sp>
        <p:nvSpPr>
          <p:cNvPr id="8" name="Footer Placeholder 7"/>
          <p:cNvSpPr>
            <a:spLocks noGrp="1"/>
          </p:cNvSpPr>
          <p:nvPr>
            <p:ph type="ftr" sz="quarter" idx="11"/>
          </p:nvPr>
        </p:nvSpPr>
        <p:spPr/>
        <p:txBody>
          <a:bodyPr/>
          <a:lstStyle/>
          <a:p>
            <a:r>
              <a:rPr lang="en-IN" smtClean="0"/>
              <a:t>Department of CSE, GIET University, Gunupur</a:t>
            </a:r>
            <a:endParaRPr lang="en-US"/>
          </a:p>
        </p:txBody>
      </p:sp>
      <p:sp>
        <p:nvSpPr>
          <p:cNvPr id="9" name="Slide Number Placeholder 8"/>
          <p:cNvSpPr>
            <a:spLocks noGrp="1"/>
          </p:cNvSpPr>
          <p:nvPr>
            <p:ph type="sldNum" sz="quarter" idx="12"/>
          </p:nvPr>
        </p:nvSpPr>
        <p:spPr/>
        <p:txBody>
          <a:bodyPr/>
          <a:lstStyle/>
          <a:p>
            <a:fld id="{18B577C7-4218-43FE-9BBE-2A781DA64594}"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D6B5D1-268E-4034-B509-833F39B127A4}" type="datetime1">
              <a:rPr lang="en-US" smtClean="0"/>
              <a:t>11/30/2023</a:t>
            </a:fld>
            <a:endParaRPr lang="en-US"/>
          </a:p>
        </p:txBody>
      </p:sp>
      <p:sp>
        <p:nvSpPr>
          <p:cNvPr id="4" name="Footer Placeholder 3"/>
          <p:cNvSpPr>
            <a:spLocks noGrp="1"/>
          </p:cNvSpPr>
          <p:nvPr>
            <p:ph type="ftr" sz="quarter" idx="11"/>
          </p:nvPr>
        </p:nvSpPr>
        <p:spPr/>
        <p:txBody>
          <a:bodyPr/>
          <a:lstStyle/>
          <a:p>
            <a:r>
              <a:rPr lang="en-IN" smtClean="0"/>
              <a:t>Department of CSE, GIET University, Gunupur</a:t>
            </a:r>
            <a:endParaRPr lang="en-US"/>
          </a:p>
        </p:txBody>
      </p:sp>
      <p:sp>
        <p:nvSpPr>
          <p:cNvPr id="5" name="Slide Number Placeholder 4"/>
          <p:cNvSpPr>
            <a:spLocks noGrp="1"/>
          </p:cNvSpPr>
          <p:nvPr>
            <p:ph type="sldNum" sz="quarter" idx="12"/>
          </p:nvPr>
        </p:nvSpPr>
        <p:spPr/>
        <p:txBody>
          <a:bodyPr/>
          <a:lstStyle/>
          <a:p>
            <a:fld id="{18B577C7-4218-43FE-9BBE-2A781DA6459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CB22D54-FBD7-463F-8865-AF528F221848}" type="datetime1">
              <a:rPr lang="en-US" smtClean="0"/>
              <a:t>11/30/2023</a:t>
            </a:fld>
            <a:endParaRPr lang="en-US" dirty="0"/>
          </a:p>
        </p:txBody>
      </p:sp>
      <p:sp>
        <p:nvSpPr>
          <p:cNvPr id="6" name="Footer Placeholder 5"/>
          <p:cNvSpPr>
            <a:spLocks noGrp="1"/>
          </p:cNvSpPr>
          <p:nvPr>
            <p:ph type="ftr" sz="quarter" idx="11"/>
          </p:nvPr>
        </p:nvSpPr>
        <p:spPr/>
        <p:txBody>
          <a:bodyPr/>
          <a:lstStyle/>
          <a:p>
            <a:r>
              <a:rPr lang="en-IN" smtClean="0"/>
              <a:t>Department of CSE, GIET University, Gunupur</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8C638-DE98-481E-8BD6-9A35296097AC}" type="datetime1">
              <a:rPr lang="en-US" smtClean="0"/>
              <a:t>11/30/2023</a:t>
            </a:fld>
            <a:endParaRPr lang="en-US"/>
          </a:p>
        </p:txBody>
      </p:sp>
      <p:sp>
        <p:nvSpPr>
          <p:cNvPr id="3" name="Footer Placeholder 2"/>
          <p:cNvSpPr>
            <a:spLocks noGrp="1"/>
          </p:cNvSpPr>
          <p:nvPr>
            <p:ph type="ftr" sz="quarter" idx="11"/>
          </p:nvPr>
        </p:nvSpPr>
        <p:spPr/>
        <p:txBody>
          <a:bodyPr/>
          <a:lstStyle/>
          <a:p>
            <a:r>
              <a:rPr lang="en-IN" smtClean="0"/>
              <a:t>Department of CSE, GIET University, Gunupur</a:t>
            </a:r>
            <a:endParaRPr lang="en-US"/>
          </a:p>
        </p:txBody>
      </p:sp>
      <p:sp>
        <p:nvSpPr>
          <p:cNvPr id="4" name="Slide Number Placeholder 3"/>
          <p:cNvSpPr>
            <a:spLocks noGrp="1"/>
          </p:cNvSpPr>
          <p:nvPr>
            <p:ph type="sldNum" sz="quarter" idx="12"/>
          </p:nvPr>
        </p:nvSpPr>
        <p:spPr/>
        <p:txBody>
          <a:bodyPr/>
          <a:lstStyle/>
          <a:p>
            <a:fld id="{18B577C7-4218-43FE-9BBE-2A781DA64594}"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47901C-6A9F-4252-82D7-53FBBAC6DB64}" type="datetime1">
              <a:rPr lang="en-US" smtClean="0"/>
              <a:t>11/30/2023</a:t>
            </a:fld>
            <a:endParaRPr lang="en-US"/>
          </a:p>
        </p:txBody>
      </p:sp>
      <p:sp>
        <p:nvSpPr>
          <p:cNvPr id="6" name="Footer Placeholder 5"/>
          <p:cNvSpPr>
            <a:spLocks noGrp="1"/>
          </p:cNvSpPr>
          <p:nvPr>
            <p:ph type="ftr" sz="quarter" idx="11"/>
          </p:nvPr>
        </p:nvSpPr>
        <p:spPr/>
        <p:txBody>
          <a:bodyPr/>
          <a:lstStyle/>
          <a:p>
            <a:r>
              <a:rPr lang="en-IN" smtClean="0"/>
              <a:t>Department of CSE, GIET University, Gunupur</a:t>
            </a:r>
            <a:endParaRPr lang="en-US"/>
          </a:p>
        </p:txBody>
      </p:sp>
      <p:sp>
        <p:nvSpPr>
          <p:cNvPr id="7" name="Slide Number Placeholder 6"/>
          <p:cNvSpPr>
            <a:spLocks noGrp="1"/>
          </p:cNvSpPr>
          <p:nvPr>
            <p:ph type="sldNum" sz="quarter" idx="12"/>
          </p:nvPr>
        </p:nvSpPr>
        <p:spPr/>
        <p:txBody>
          <a:bodyPr/>
          <a:lstStyle/>
          <a:p>
            <a:fld id="{18B577C7-4218-43FE-9BBE-2A781DA64594}" type="slidenum">
              <a:rPr lang="en-US" smtClean="0"/>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995B8D-5A5C-4215-A436-BA64E1A26E08}" type="datetime1">
              <a:rPr lang="en-US" smtClean="0"/>
              <a:t>11/30/2023</a:t>
            </a:fld>
            <a:endParaRPr lang="en-US"/>
          </a:p>
        </p:txBody>
      </p:sp>
      <p:sp>
        <p:nvSpPr>
          <p:cNvPr id="6" name="Footer Placeholder 5"/>
          <p:cNvSpPr>
            <a:spLocks noGrp="1"/>
          </p:cNvSpPr>
          <p:nvPr>
            <p:ph type="ftr" sz="quarter" idx="11"/>
          </p:nvPr>
        </p:nvSpPr>
        <p:spPr/>
        <p:txBody>
          <a:bodyPr/>
          <a:lstStyle/>
          <a:p>
            <a:r>
              <a:rPr lang="en-IN" smtClean="0"/>
              <a:t>Department of CSE, GIET University, Gunupur</a:t>
            </a:r>
            <a:endParaRPr lang="en-US"/>
          </a:p>
        </p:txBody>
      </p:sp>
      <p:sp>
        <p:nvSpPr>
          <p:cNvPr id="7" name="Slide Number Placeholder 6"/>
          <p:cNvSpPr>
            <a:spLocks noGrp="1"/>
          </p:cNvSpPr>
          <p:nvPr>
            <p:ph type="sldNum" sz="quarter" idx="12"/>
          </p:nvPr>
        </p:nvSpPr>
        <p:spPr/>
        <p:txBody>
          <a:bodyPr/>
          <a:lstStyle/>
          <a:p>
            <a:fld id="{18B577C7-4218-43FE-9BBE-2A781DA64594}" type="slidenum">
              <a:rPr lang="en-US" smtClean="0"/>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3AAFB4-CCD8-41BE-8696-727716BF3211}"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18B577C7-4218-43FE-9BBE-2A781DA64594}"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D6CD66-B0A2-4DA0-BB0E-BBF729352CA3}" type="datetime1">
              <a:rPr lang="en-US" smtClean="0"/>
              <a:t>11/30/2023</a:t>
            </a:fld>
            <a:endParaRPr lang="en-US"/>
          </a:p>
        </p:txBody>
      </p:sp>
      <p:sp>
        <p:nvSpPr>
          <p:cNvPr id="5" name="Footer Placeholder 4"/>
          <p:cNvSpPr>
            <a:spLocks noGrp="1"/>
          </p:cNvSpPr>
          <p:nvPr>
            <p:ph type="ftr" sz="quarter" idx="11"/>
          </p:nvPr>
        </p:nvSpPr>
        <p:spPr/>
        <p:txBody>
          <a:bodyPr/>
          <a:lstStyle/>
          <a:p>
            <a:r>
              <a:rPr lang="en-IN" smtClean="0"/>
              <a:t>Department of CSE, GIET University, Gunupur</a:t>
            </a:r>
            <a:endParaRPr lang="en-US"/>
          </a:p>
        </p:txBody>
      </p:sp>
      <p:sp>
        <p:nvSpPr>
          <p:cNvPr id="6" name="Slide Number Placeholder 5"/>
          <p:cNvSpPr>
            <a:spLocks noGrp="1"/>
          </p:cNvSpPr>
          <p:nvPr>
            <p:ph type="sldNum" sz="quarter" idx="12"/>
          </p:nvPr>
        </p:nvSpPr>
        <p:spPr/>
        <p:txBody>
          <a:bodyPr/>
          <a:lstStyle/>
          <a:p>
            <a:fld id="{18B577C7-4218-43FE-9BBE-2A781DA6459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43A119-02F4-49DA-AD71-D9ECE7171B0B}" type="datetime1">
              <a:rPr lang="en-US" smtClean="0"/>
              <a:t>11/30/2023</a:t>
            </a:fld>
            <a:endParaRPr lang="en-US" dirty="0"/>
          </a:p>
        </p:txBody>
      </p:sp>
      <p:sp>
        <p:nvSpPr>
          <p:cNvPr id="8" name="Footer Placeholder 7"/>
          <p:cNvSpPr>
            <a:spLocks noGrp="1"/>
          </p:cNvSpPr>
          <p:nvPr>
            <p:ph type="ftr" sz="quarter" idx="11"/>
          </p:nvPr>
        </p:nvSpPr>
        <p:spPr/>
        <p:txBody>
          <a:bodyPr/>
          <a:lstStyle/>
          <a:p>
            <a:r>
              <a:rPr lang="en-IN" smtClean="0"/>
              <a:t>Department of CSE, GIET University, Gunupur</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0B2E62-A337-4640-BA8D-C20098FB952F}" type="datetime1">
              <a:rPr lang="en-US" smtClean="0"/>
              <a:t>11/30/2023</a:t>
            </a:fld>
            <a:endParaRPr lang="en-US" dirty="0"/>
          </a:p>
        </p:txBody>
      </p:sp>
      <p:sp>
        <p:nvSpPr>
          <p:cNvPr id="4" name="Footer Placeholder 3"/>
          <p:cNvSpPr>
            <a:spLocks noGrp="1"/>
          </p:cNvSpPr>
          <p:nvPr>
            <p:ph type="ftr" sz="quarter" idx="11"/>
          </p:nvPr>
        </p:nvSpPr>
        <p:spPr/>
        <p:txBody>
          <a:bodyPr/>
          <a:lstStyle/>
          <a:p>
            <a:r>
              <a:rPr lang="en-IN" smtClean="0"/>
              <a:t>Department of CSE, GIET University, Gunupur</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94939-848A-4DC6-9867-A32D210FC0DB}" type="datetime1">
              <a:rPr lang="en-US" smtClean="0"/>
              <a:t>11/30/2023</a:t>
            </a:fld>
            <a:endParaRPr lang="en-US" dirty="0"/>
          </a:p>
        </p:txBody>
      </p:sp>
      <p:sp>
        <p:nvSpPr>
          <p:cNvPr id="3" name="Footer Placeholder 2"/>
          <p:cNvSpPr>
            <a:spLocks noGrp="1"/>
          </p:cNvSpPr>
          <p:nvPr>
            <p:ph type="ftr" sz="quarter" idx="11"/>
          </p:nvPr>
        </p:nvSpPr>
        <p:spPr/>
        <p:txBody>
          <a:bodyPr/>
          <a:lstStyle/>
          <a:p>
            <a:r>
              <a:rPr lang="en-IN" smtClean="0"/>
              <a:t>Department of CSE, GIET University, Gunupur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B18CDA-B8EC-422D-99E6-E31FDC51A9E9}" type="datetime1">
              <a:rPr lang="en-US" smtClean="0"/>
              <a:t>11/30/2023</a:t>
            </a:fld>
            <a:endParaRPr lang="en-US" dirty="0"/>
          </a:p>
        </p:txBody>
      </p:sp>
      <p:sp>
        <p:nvSpPr>
          <p:cNvPr id="6" name="Footer Placeholder 5"/>
          <p:cNvSpPr>
            <a:spLocks noGrp="1"/>
          </p:cNvSpPr>
          <p:nvPr>
            <p:ph type="ftr" sz="quarter" idx="11"/>
          </p:nvPr>
        </p:nvSpPr>
        <p:spPr/>
        <p:txBody>
          <a:bodyPr/>
          <a:lstStyle/>
          <a:p>
            <a:r>
              <a:rPr lang="en-IN" smtClean="0"/>
              <a:t>Department of CSE, GIET University, Gunupur</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C17A4C-9075-4EBF-A8B5-3D8BA750489E}" type="datetime1">
              <a:rPr lang="en-US" smtClean="0"/>
              <a:t>11/30/2023</a:t>
            </a:fld>
            <a:endParaRPr lang="en-US" dirty="0"/>
          </a:p>
        </p:txBody>
      </p:sp>
      <p:sp>
        <p:nvSpPr>
          <p:cNvPr id="6" name="Footer Placeholder 5"/>
          <p:cNvSpPr>
            <a:spLocks noGrp="1"/>
          </p:cNvSpPr>
          <p:nvPr>
            <p:ph type="ftr" sz="quarter" idx="11"/>
          </p:nvPr>
        </p:nvSpPr>
        <p:spPr/>
        <p:txBody>
          <a:bodyPr/>
          <a:lstStyle/>
          <a:p>
            <a:r>
              <a:rPr lang="en-IN" smtClean="0"/>
              <a:t>Department of CSE, GIET University, Gunupur</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F2D0696-50E9-4AA4-A2F8-D0B8D8758AB6}" type="datetime1">
              <a:rPr lang="en-US" smtClean="0"/>
              <a:t>11/30/2023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50" cap="all" baseline="0">
                <a:solidFill>
                  <a:schemeClr val="tx1">
                    <a:lumMod val="95000"/>
                    <a:lumOff val="5000"/>
                  </a:schemeClr>
                </a:solidFill>
                <a:latin typeface="+mj-lt"/>
              </a:defRPr>
            </a:lvl1pPr>
          </a:lstStyle>
          <a:p>
            <a:pPr algn="ctr"/>
            <a:r>
              <a:rPr lang="en-IN" smtClean="0"/>
              <a:t>Department of CSE, GIET University, Gunupur</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68DD22-C6A1-49D7-9B5D-EAA1AD4BBF41}" type="datetime1">
              <a:rPr lang="en-US" smtClean="0"/>
              <a:t>11/30/2023</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Department of CSE, GIET University, Gunupur</a:t>
            </a:r>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FA1623-FD93-434E-83E3-0C6EDD84EF2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C5174-6CBC-4082-B23C-1EF05741D611}" type="datetime1">
              <a:rPr lang="en-US" smtClean="0"/>
              <a:t>11/30/2023</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Department of CSE, GIET University, Gunupur</a:t>
            </a:r>
            <a:endParaRPr lang="en-US" dirty="0"/>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99722-2475-4CB2-B211-59B7A4DEC50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92878-0213-48F5-92F9-10DB38FBF40D}" type="datetime1">
              <a:rPr lang="en-US" smtClean="0"/>
              <a:t>11/30/2023</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Department of CSE, GIET University, Gunupur</a:t>
            </a:r>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577C7-4218-43FE-9BBE-2A781DA6459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6.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hyperlink" Target="https://media.geeksforgeeks.org/wp-content/cdn-uploads/20190812183518/Sparse-Index.jpg"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xmlns=""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2800" b="1" dirty="0" smtClean="0">
                <a:solidFill>
                  <a:schemeClr val="bg1"/>
                </a:solidFill>
                <a:latin typeface="Times New Roman" pitchFamily="18" charset="0"/>
                <a:cs typeface="Times New Roman" pitchFamily="18" charset="0"/>
              </a:rPr>
              <a:t>Database Management System</a:t>
            </a:r>
            <a:r>
              <a:rPr lang="en-US" sz="2800" b="1" smtClean="0">
                <a:solidFill>
                  <a:schemeClr val="bg1"/>
                </a:solidFill>
                <a:latin typeface="Times New Roman" pitchFamily="18" charset="0"/>
                <a:cs typeface="Times New Roman" pitchFamily="18" charset="0"/>
              </a:rPr>
              <a:t/>
            </a:r>
            <a:br>
              <a:rPr lang="en-US" sz="2800" b="1" smtClean="0">
                <a:solidFill>
                  <a:schemeClr val="bg1"/>
                </a:solidFill>
                <a:latin typeface="Times New Roman" pitchFamily="18" charset="0"/>
                <a:cs typeface="Times New Roman" pitchFamily="18" charset="0"/>
              </a:rPr>
            </a:br>
            <a:endParaRPr lang="en-US" sz="2800" dirty="0" smtClean="0">
              <a:solidFill>
                <a:schemeClr val="bg1"/>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sz="2400" b="1" dirty="0" smtClean="0">
                <a:solidFill>
                  <a:schemeClr val="bg1"/>
                </a:solidFill>
                <a:latin typeface="Times New Roman" pitchFamily="18" charset="0"/>
                <a:cs typeface="Times New Roman" pitchFamily="18" charset="0"/>
              </a:rPr>
              <a:t>Prepared by Bhabani Shankar Pradhan)</a:t>
            </a:r>
            <a:endParaRPr lang="en-IN" sz="2400" b="1" dirty="0" smtClean="0">
              <a:solidFill>
                <a:schemeClr val="bg1"/>
              </a:solidFill>
              <a:latin typeface="Times New Roman" pitchFamily="18" charset="0"/>
              <a:cs typeface="Times New Roman" pitchFamily="18" charset="0"/>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idx="4294967295"/>
          </p:nvPr>
        </p:nvSpPr>
        <p:spPr>
          <a:xfrm>
            <a:off x="1024128" y="1029359"/>
            <a:ext cx="4605963" cy="44674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2800" dirty="0" smtClean="0"/>
              <a:t>Introduction</a:t>
            </a:r>
            <a:endParaRPr lang="en-US" sz="2800" dirty="0"/>
          </a:p>
        </p:txBody>
      </p:sp>
      <p:sp>
        <p:nvSpPr>
          <p:cNvPr id="4" name="Content Placeholder 3"/>
          <p:cNvSpPr>
            <a:spLocks noGrp="1"/>
          </p:cNvSpPr>
          <p:nvPr>
            <p:ph idx="4294967295"/>
          </p:nvPr>
        </p:nvSpPr>
        <p:spPr>
          <a:xfrm>
            <a:off x="404949" y="1742905"/>
            <a:ext cx="11390811" cy="4611189"/>
          </a:xfrm>
          <a:ln w="6350">
            <a:solidFill>
              <a:schemeClr val="tx1"/>
            </a:solidFill>
          </a:ln>
        </p:spPr>
        <p:txBody>
          <a:bodyPr>
            <a:normAutofit fontScale="77500" lnSpcReduction="20000"/>
          </a:bodyPr>
          <a:lstStyle/>
          <a:p>
            <a:pPr marL="514350" indent="-514350" algn="just">
              <a:buAutoNum type="arabicPeriod"/>
            </a:pPr>
            <a:r>
              <a:rPr lang="en-US" sz="2800" dirty="0" smtClean="0">
                <a:solidFill>
                  <a:srgbClr val="C00000"/>
                </a:solidFill>
              </a:rPr>
              <a:t>Differentiate between </a:t>
            </a:r>
            <a:r>
              <a:rPr lang="en-US" sz="2800" i="1" dirty="0" smtClean="0">
                <a:solidFill>
                  <a:srgbClr val="002060"/>
                </a:solidFill>
              </a:rPr>
              <a:t>data</a:t>
            </a:r>
            <a:r>
              <a:rPr lang="en-US" sz="2800" dirty="0" smtClean="0">
                <a:solidFill>
                  <a:srgbClr val="C00000"/>
                </a:solidFill>
              </a:rPr>
              <a:t> and </a:t>
            </a:r>
            <a:r>
              <a:rPr lang="en-US" sz="2800" i="1" dirty="0" smtClean="0">
                <a:solidFill>
                  <a:srgbClr val="002060"/>
                </a:solidFill>
              </a:rPr>
              <a:t>information</a:t>
            </a:r>
            <a:r>
              <a:rPr lang="en-US" sz="2800" dirty="0" smtClean="0">
                <a:solidFill>
                  <a:srgbClr val="C00000"/>
                </a:solidFill>
              </a:rPr>
              <a:t>.</a:t>
            </a:r>
          </a:p>
          <a:p>
            <a:pPr marL="166688" indent="-166688" algn="just">
              <a:buNone/>
              <a:tabLst>
                <a:tab pos="111125" algn="l"/>
              </a:tabLst>
            </a:pPr>
            <a:r>
              <a:rPr lang="en-IN" sz="2400" dirty="0" smtClean="0">
                <a:solidFill>
                  <a:srgbClr val="002060"/>
                </a:solidFill>
              </a:rPr>
              <a:t>	When data are processed, interpreted, organized, structured or presented so as to make them meaningful or useful, they are called information. Information provides context for data. For example, a list of dates — data — is meaningless without the information that makes the dates relevant (dates of holiday).</a:t>
            </a:r>
            <a:endParaRPr lang="en-US" sz="2400" dirty="0" smtClean="0">
              <a:solidFill>
                <a:srgbClr val="002060"/>
              </a:solidFill>
            </a:endParaRPr>
          </a:p>
          <a:p>
            <a:pPr algn="just">
              <a:buNone/>
            </a:pPr>
            <a:r>
              <a:rPr lang="en-US" sz="2800" dirty="0" smtClean="0">
                <a:solidFill>
                  <a:srgbClr val="C00000"/>
                </a:solidFill>
                <a:ea typeface="ＭＳ Ｐゴシック" pitchFamily="34" charset="-128"/>
              </a:rPr>
              <a:t>2. A </a:t>
            </a:r>
            <a:r>
              <a:rPr lang="en-US" sz="2800" i="1" dirty="0" smtClean="0">
                <a:solidFill>
                  <a:srgbClr val="002060"/>
                </a:solidFill>
                <a:ea typeface="ＭＳ Ｐゴシック" pitchFamily="34" charset="-128"/>
              </a:rPr>
              <a:t>DBMS</a:t>
            </a:r>
            <a:r>
              <a:rPr lang="en-US" sz="2800" dirty="0" smtClean="0">
                <a:solidFill>
                  <a:srgbClr val="C00000"/>
                </a:solidFill>
                <a:ea typeface="ＭＳ Ｐゴシック" pitchFamily="34" charset="-128"/>
              </a:rPr>
              <a:t> is a __________.</a:t>
            </a:r>
          </a:p>
          <a:p>
            <a:pPr algn="just">
              <a:buNone/>
            </a:pPr>
            <a:r>
              <a:rPr lang="en-US" sz="2800" dirty="0" smtClean="0">
                <a:solidFill>
                  <a:srgbClr val="C00000"/>
                </a:solidFill>
                <a:ea typeface="ＭＳ Ｐゴシック" pitchFamily="34" charset="-128"/>
              </a:rPr>
              <a:t>		a. Hardware		b. </a:t>
            </a:r>
            <a:r>
              <a:rPr lang="en-US" sz="2800" i="1" dirty="0" smtClean="0">
                <a:solidFill>
                  <a:srgbClr val="002060"/>
                </a:solidFill>
                <a:ea typeface="ＭＳ Ｐゴシック" pitchFamily="34" charset="-128"/>
              </a:rPr>
              <a:t>Software</a:t>
            </a:r>
            <a:r>
              <a:rPr lang="en-US" sz="2800" dirty="0" smtClean="0">
                <a:solidFill>
                  <a:srgbClr val="C00000"/>
                </a:solidFill>
                <a:ea typeface="ＭＳ Ｐゴシック" pitchFamily="34" charset="-128"/>
              </a:rPr>
              <a:t>		c. Language</a:t>
            </a:r>
          </a:p>
          <a:p>
            <a:pPr algn="just">
              <a:buNone/>
            </a:pPr>
            <a:r>
              <a:rPr lang="en-US" sz="2800" dirty="0" smtClean="0">
                <a:solidFill>
                  <a:srgbClr val="C00000"/>
                </a:solidFill>
                <a:ea typeface="ＭＳ Ｐゴシック" pitchFamily="34" charset="-128"/>
              </a:rPr>
              <a:t>3. Differentiate between </a:t>
            </a:r>
            <a:r>
              <a:rPr lang="en-US" sz="2800" i="1" dirty="0" smtClean="0">
                <a:solidFill>
                  <a:srgbClr val="002060"/>
                </a:solidFill>
                <a:ea typeface="ＭＳ Ｐゴシック" pitchFamily="34" charset="-128"/>
              </a:rPr>
              <a:t>Database</a:t>
            </a:r>
            <a:r>
              <a:rPr lang="en-US" sz="2800" dirty="0" smtClean="0">
                <a:solidFill>
                  <a:srgbClr val="C00000"/>
                </a:solidFill>
                <a:ea typeface="ＭＳ Ｐゴシック" pitchFamily="34" charset="-128"/>
              </a:rPr>
              <a:t> and </a:t>
            </a:r>
            <a:r>
              <a:rPr lang="en-US" sz="2800" i="1" dirty="0" smtClean="0">
                <a:solidFill>
                  <a:srgbClr val="002060"/>
                </a:solidFill>
                <a:ea typeface="ＭＳ Ｐゴシック" pitchFamily="34" charset="-128"/>
              </a:rPr>
              <a:t>DBMS</a:t>
            </a:r>
            <a:r>
              <a:rPr lang="en-US" sz="2800" dirty="0" smtClean="0">
                <a:solidFill>
                  <a:srgbClr val="C00000"/>
                </a:solidFill>
                <a:ea typeface="ＭＳ Ｐゴシック" pitchFamily="34" charset="-128"/>
              </a:rPr>
              <a:t>.</a:t>
            </a:r>
          </a:p>
          <a:p>
            <a:pPr algn="just">
              <a:buNone/>
            </a:pPr>
            <a:r>
              <a:rPr lang="en-IN" sz="2500" dirty="0" smtClean="0">
                <a:solidFill>
                  <a:srgbClr val="002060"/>
                </a:solidFill>
              </a:rPr>
              <a:t>	A database is any collection of data, it can be words you write on a piece of paper or a digital file. A Database Management System (DBMS) is a piece of software that manages databases and lets you create, edit and delete databases, their tables and their data.</a:t>
            </a:r>
            <a:endParaRPr lang="en-US" sz="2500" dirty="0" smtClean="0">
              <a:solidFill>
                <a:srgbClr val="002060"/>
              </a:solidFill>
            </a:endParaRPr>
          </a:p>
          <a:p>
            <a:pPr algn="just">
              <a:buNone/>
            </a:pPr>
            <a:r>
              <a:rPr lang="en-US" sz="2800" dirty="0" smtClean="0">
                <a:solidFill>
                  <a:srgbClr val="C00000"/>
                </a:solidFill>
                <a:ea typeface="ＭＳ Ｐゴシック" pitchFamily="34" charset="-128"/>
              </a:rPr>
              <a:t>4. Give some examples of </a:t>
            </a:r>
            <a:r>
              <a:rPr lang="en-US" sz="2800" i="1" dirty="0" smtClean="0">
                <a:solidFill>
                  <a:srgbClr val="002060"/>
                </a:solidFill>
                <a:ea typeface="ＭＳ Ｐゴシック" pitchFamily="34" charset="-128"/>
              </a:rPr>
              <a:t>DBMS</a:t>
            </a:r>
            <a:r>
              <a:rPr lang="en-US" sz="2800" dirty="0" smtClean="0">
                <a:solidFill>
                  <a:srgbClr val="C00000"/>
                </a:solidFill>
                <a:ea typeface="ＭＳ Ｐゴシック" pitchFamily="34" charset="-128"/>
              </a:rPr>
              <a:t>.</a:t>
            </a:r>
          </a:p>
          <a:p>
            <a:pPr algn="just">
              <a:buNone/>
            </a:pPr>
            <a:r>
              <a:rPr lang="en-IN" sz="2500" dirty="0" smtClean="0">
                <a:solidFill>
                  <a:srgbClr val="002060"/>
                </a:solidFill>
              </a:rPr>
              <a:t> The DBMS manages incoming data, organizes it, and provides ways for the data to be modified or extracted by users or other programs. Some DBMS examples include </a:t>
            </a:r>
            <a:r>
              <a:rPr lang="en-IN" sz="2500" dirty="0" err="1" smtClean="0">
                <a:solidFill>
                  <a:srgbClr val="002060"/>
                </a:solidFill>
              </a:rPr>
              <a:t>MySQL</a:t>
            </a:r>
            <a:r>
              <a:rPr lang="en-IN" sz="2500" dirty="0" smtClean="0">
                <a:solidFill>
                  <a:srgbClr val="002060"/>
                </a:solidFill>
              </a:rPr>
              <a:t>, </a:t>
            </a:r>
            <a:r>
              <a:rPr lang="en-IN" sz="2500" dirty="0" err="1" smtClean="0">
                <a:solidFill>
                  <a:srgbClr val="002060"/>
                </a:solidFill>
              </a:rPr>
              <a:t>PostgreSQL</a:t>
            </a:r>
            <a:r>
              <a:rPr lang="en-IN" sz="2500" dirty="0" smtClean="0">
                <a:solidFill>
                  <a:srgbClr val="002060"/>
                </a:solidFill>
              </a:rPr>
              <a:t>, Microsoft Access, SQL Server, FileMaker, Oracle, RDBMS, </a:t>
            </a:r>
            <a:r>
              <a:rPr lang="en-IN" sz="2500" dirty="0" err="1" smtClean="0">
                <a:solidFill>
                  <a:srgbClr val="002060"/>
                </a:solidFill>
              </a:rPr>
              <a:t>dBASE</a:t>
            </a:r>
            <a:r>
              <a:rPr lang="en-IN" sz="2500" dirty="0" smtClean="0">
                <a:solidFill>
                  <a:srgbClr val="002060"/>
                </a:solidFill>
              </a:rPr>
              <a:t>, Clipper, and FoxPro.</a:t>
            </a:r>
            <a:endParaRPr lang="en-US" sz="2500" dirty="0" smtClean="0">
              <a:solidFill>
                <a:srgbClr val="002060"/>
              </a:solidFill>
            </a:endParaRPr>
          </a:p>
          <a:p>
            <a:endParaRPr lang="en-US" dirty="0"/>
          </a:p>
        </p:txBody>
      </p:sp>
      <p:sp>
        <p:nvSpPr>
          <p:cNvPr id="10" name="TextBox 9"/>
          <p:cNvSpPr txBox="1"/>
          <p:nvPr/>
        </p:nvSpPr>
        <p:spPr>
          <a:xfrm>
            <a:off x="339634" y="91441"/>
            <a:ext cx="11469189" cy="369332"/>
          </a:xfrm>
          <a:prstGeom prst="rect">
            <a:avLst/>
          </a:prstGeom>
          <a:solidFill>
            <a:schemeClr val="accent2"/>
          </a:solidFill>
        </p:spPr>
        <p:txBody>
          <a:bodyPr wrap="square" rtlCol="0">
            <a:spAutoFit/>
          </a:bodyPr>
          <a:lstStyle/>
          <a:p>
            <a:pPr algn="ctr"/>
            <a:r>
              <a:rPr lang="en-US" dirty="0" smtClean="0">
                <a:solidFill>
                  <a:schemeClr val="bg1"/>
                </a:solidFill>
              </a:rPr>
              <a:t>Lecture – 1   	</a:t>
            </a:r>
            <a:r>
              <a:rPr lang="en-US" dirty="0" smtClean="0"/>
              <a:t>	</a:t>
            </a:r>
            <a:r>
              <a:rPr lang="en-US" dirty="0" smtClean="0">
                <a:solidFill>
                  <a:srgbClr val="000000"/>
                </a:solidFill>
              </a:rPr>
              <a:t>             Prepared by Prof. Ranjeet Kumar </a:t>
            </a:r>
            <a:r>
              <a:rPr lang="en-US" dirty="0" err="1" smtClean="0">
                <a:solidFill>
                  <a:srgbClr val="000000"/>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Tree>
    <p:extLst>
      <p:ext uri="{BB962C8B-B14F-4D97-AF65-F5344CB8AC3E}">
        <p14:creationId xmlns:p14="http://schemas.microsoft.com/office/powerpoint/2010/main" val="140174155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Relational Algebra</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415636" y="1887368"/>
            <a:ext cx="11333019" cy="424731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r>
              <a:rPr lang="en-US" sz="2400" dirty="0" smtClean="0">
                <a:solidFill>
                  <a:srgbClr val="C00000"/>
                </a:solidFill>
              </a:rPr>
              <a:t>A Relational data model includes a set of queries to manipulate the database, for which there are two formal languages are in use</a:t>
            </a:r>
          </a:p>
          <a:p>
            <a:pPr lvl="1" algn="just">
              <a:buFont typeface="Wingdings" pitchFamily="2" charset="2"/>
              <a:buChar char="§"/>
            </a:pPr>
            <a:r>
              <a:rPr lang="en-US" sz="2000" dirty="0" smtClean="0">
                <a:solidFill>
                  <a:srgbClr val="002060"/>
                </a:solidFill>
              </a:rPr>
              <a:t>Relational Algebra</a:t>
            </a:r>
          </a:p>
          <a:p>
            <a:pPr lvl="1" algn="just">
              <a:buFont typeface="Wingdings" pitchFamily="2" charset="2"/>
              <a:buChar char="§"/>
            </a:pPr>
            <a:r>
              <a:rPr lang="en-US" sz="2000" dirty="0" smtClean="0">
                <a:solidFill>
                  <a:srgbClr val="002060"/>
                </a:solidFill>
              </a:rPr>
              <a:t>Relational calculus</a:t>
            </a:r>
          </a:p>
          <a:p>
            <a:pPr lvl="1" algn="just">
              <a:buFont typeface="Wingdings" pitchFamily="2" charset="2"/>
              <a:buChar char="§"/>
            </a:pPr>
            <a:endParaRPr lang="en-US" sz="2000" dirty="0" smtClean="0">
              <a:solidFill>
                <a:srgbClr val="002060"/>
              </a:solidFill>
            </a:endParaRPr>
          </a:p>
          <a:p>
            <a:pPr algn="just">
              <a:buFont typeface="Wingdings" pitchFamily="2" charset="2"/>
              <a:buChar char="Ø"/>
            </a:pPr>
            <a:r>
              <a:rPr lang="en-US" sz="2400" dirty="0" smtClean="0">
                <a:solidFill>
                  <a:srgbClr val="C00000"/>
                </a:solidFill>
              </a:rPr>
              <a:t>Relational algebra is a </a:t>
            </a:r>
            <a:r>
              <a:rPr lang="en-US" sz="2400" i="1" dirty="0" smtClean="0">
                <a:solidFill>
                  <a:srgbClr val="002060"/>
                </a:solidFill>
              </a:rPr>
              <a:t>procedural query language</a:t>
            </a:r>
            <a:r>
              <a:rPr lang="en-US" sz="2400" dirty="0" smtClean="0">
                <a:solidFill>
                  <a:srgbClr val="C00000"/>
                </a:solidFill>
              </a:rPr>
              <a:t>, which takes instances of relations as input and yields instances of relations as output. </a:t>
            </a:r>
          </a:p>
          <a:p>
            <a:pPr algn="just">
              <a:buFont typeface="Wingdings" pitchFamily="2" charset="2"/>
              <a:buChar char="Ø"/>
            </a:pPr>
            <a:endParaRPr lang="en-US" sz="2400" dirty="0" smtClean="0">
              <a:solidFill>
                <a:srgbClr val="002060"/>
              </a:solidFill>
            </a:endParaRPr>
          </a:p>
          <a:p>
            <a:pPr algn="just">
              <a:buFont typeface="Wingdings" pitchFamily="2" charset="2"/>
              <a:buChar char="Ø"/>
            </a:pPr>
            <a:r>
              <a:rPr lang="en-US" sz="2400" dirty="0" smtClean="0">
                <a:solidFill>
                  <a:srgbClr val="C00000"/>
                </a:solidFill>
              </a:rPr>
              <a:t>It uses </a:t>
            </a:r>
            <a:r>
              <a:rPr lang="en-US" sz="2400" i="1" dirty="0" smtClean="0">
                <a:solidFill>
                  <a:srgbClr val="002060"/>
                </a:solidFill>
              </a:rPr>
              <a:t>operators</a:t>
            </a:r>
            <a:r>
              <a:rPr lang="en-US" sz="2400" dirty="0" smtClean="0">
                <a:solidFill>
                  <a:srgbClr val="C00000"/>
                </a:solidFill>
              </a:rPr>
              <a:t> to perform queries. An operator can be either </a:t>
            </a:r>
            <a:r>
              <a:rPr lang="en-US" sz="2400" i="1" dirty="0" smtClean="0">
                <a:solidFill>
                  <a:srgbClr val="002060"/>
                </a:solidFill>
              </a:rPr>
              <a:t>unary</a:t>
            </a:r>
            <a:r>
              <a:rPr lang="en-US" sz="2400" dirty="0" smtClean="0">
                <a:solidFill>
                  <a:srgbClr val="C00000"/>
                </a:solidFill>
              </a:rPr>
              <a:t> or </a:t>
            </a:r>
            <a:r>
              <a:rPr lang="en-US" sz="2400" i="1" dirty="0" smtClean="0">
                <a:solidFill>
                  <a:srgbClr val="002060"/>
                </a:solidFill>
              </a:rPr>
              <a:t>binary</a:t>
            </a:r>
            <a:r>
              <a:rPr lang="en-US" sz="2400" dirty="0" smtClean="0">
                <a:solidFill>
                  <a:srgbClr val="C00000"/>
                </a:solidFill>
              </a:rPr>
              <a:t>.</a:t>
            </a:r>
          </a:p>
          <a:p>
            <a:pPr algn="just">
              <a:buFont typeface="Wingdings" pitchFamily="2" charset="2"/>
              <a:buChar char="Ø"/>
            </a:pPr>
            <a:endParaRPr lang="en-US" sz="2400" dirty="0" smtClean="0">
              <a:solidFill>
                <a:srgbClr val="C00000"/>
              </a:solidFill>
            </a:endParaRPr>
          </a:p>
          <a:p>
            <a:pPr algn="just">
              <a:buFont typeface="Wingdings" pitchFamily="2" charset="2"/>
              <a:buChar char="Ø"/>
            </a:pPr>
            <a:r>
              <a:rPr lang="en-US" sz="2400" dirty="0" smtClean="0">
                <a:solidFill>
                  <a:srgbClr val="C00000"/>
                </a:solidFill>
              </a:rPr>
              <a:t> They accept </a:t>
            </a:r>
            <a:r>
              <a:rPr lang="en-US" sz="2400" i="1" dirty="0" smtClean="0">
                <a:solidFill>
                  <a:srgbClr val="002060"/>
                </a:solidFill>
              </a:rPr>
              <a:t>relations</a:t>
            </a:r>
            <a:r>
              <a:rPr lang="en-US" sz="2400" dirty="0" smtClean="0">
                <a:solidFill>
                  <a:srgbClr val="C00000"/>
                </a:solidFill>
              </a:rPr>
              <a:t> as their input and yield relations as their output. </a:t>
            </a:r>
          </a:p>
          <a:p>
            <a:pPr algn="just">
              <a:buFont typeface="Wingdings" pitchFamily="2" charset="2"/>
              <a:buChar char="Ø"/>
            </a:pPr>
            <a:endParaRPr lang="en-US" sz="24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nodeType="clickEffect">
                                  <p:stCondLst>
                                    <p:cond delay="0"/>
                                  </p:stCondLst>
                                  <p:childTnLst>
                                    <p:set>
                                      <p:cBhvr>
                                        <p:cTn id="24" dur="1" fill="hold">
                                          <p:stCondLst>
                                            <p:cond delay="0"/>
                                          </p:stCondLst>
                                        </p:cTn>
                                        <p:tgtEl>
                                          <p:spTgt spid="6146">
                                            <p:txEl>
                                              <p:pRg st="4" end="4"/>
                                            </p:txEl>
                                          </p:spTgt>
                                        </p:tgtEl>
                                        <p:attrNameLst>
                                          <p:attrName>style.visibility</p:attrName>
                                        </p:attrNameLst>
                                      </p:cBhvr>
                                      <p:to>
                                        <p:strVal val="visible"/>
                                      </p:to>
                                    </p:set>
                                    <p:animEffect transition="in" filter="wheel(4)">
                                      <p:cBhvr>
                                        <p:cTn id="25" dur="2000"/>
                                        <p:tgtEl>
                                          <p:spTgt spid="614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0" fill="hold" nodeType="clickEffect">
                                  <p:stCondLst>
                                    <p:cond delay="0"/>
                                  </p:stCondLst>
                                  <p:childTnLst>
                                    <p:set>
                                      <p:cBhvr>
                                        <p:cTn id="29" dur="1" fill="hold">
                                          <p:stCondLst>
                                            <p:cond delay="0"/>
                                          </p:stCondLst>
                                        </p:cTn>
                                        <p:tgtEl>
                                          <p:spTgt spid="6146">
                                            <p:txEl>
                                              <p:pRg st="6" end="6"/>
                                            </p:txEl>
                                          </p:spTgt>
                                        </p:tgtEl>
                                        <p:attrNameLst>
                                          <p:attrName>style.visibility</p:attrName>
                                        </p:attrNameLst>
                                      </p:cBhvr>
                                      <p:to>
                                        <p:strVal val="visible"/>
                                      </p:to>
                                    </p:set>
                                    <p:anim calcmode="lin" valueType="num">
                                      <p:cBhvr>
                                        <p:cTn id="30" dur="500" fill="hold"/>
                                        <p:tgtEl>
                                          <p:spTgt spid="6146">
                                            <p:txEl>
                                              <p:pRg st="6" end="6"/>
                                            </p:txEl>
                                          </p:spTgt>
                                        </p:tgtEl>
                                        <p:attrNameLst>
                                          <p:attrName>ppt_w</p:attrName>
                                        </p:attrNameLst>
                                      </p:cBhvr>
                                      <p:tavLst>
                                        <p:tav tm="0">
                                          <p:val>
                                            <p:fltVal val="0"/>
                                          </p:val>
                                        </p:tav>
                                        <p:tav tm="100000">
                                          <p:val>
                                            <p:strVal val="#ppt_w"/>
                                          </p:val>
                                        </p:tav>
                                      </p:tavLst>
                                    </p:anim>
                                    <p:anim calcmode="lin" valueType="num">
                                      <p:cBhvr>
                                        <p:cTn id="31" dur="500" fill="hold"/>
                                        <p:tgtEl>
                                          <p:spTgt spid="6146">
                                            <p:txEl>
                                              <p:pRg st="6" end="6"/>
                                            </p:txEl>
                                          </p:spTgt>
                                        </p:tgtEl>
                                        <p:attrNameLst>
                                          <p:attrName>ppt_h</p:attrName>
                                        </p:attrNameLst>
                                      </p:cBhvr>
                                      <p:tavLst>
                                        <p:tav tm="0">
                                          <p:val>
                                            <p:fltVal val="0"/>
                                          </p:val>
                                        </p:tav>
                                        <p:tav tm="100000">
                                          <p:val>
                                            <p:strVal val="#ppt_h"/>
                                          </p:val>
                                        </p:tav>
                                      </p:tavLst>
                                    </p:anim>
                                    <p:animEffect transition="in" filter="fade">
                                      <p:cBhvr>
                                        <p:cTn id="32" dur="500"/>
                                        <p:tgtEl>
                                          <p:spTgt spid="614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8" end="8"/>
                                            </p:txEl>
                                          </p:spTgt>
                                        </p:tgtEl>
                                        <p:attrNameLst>
                                          <p:attrName>style.visibility</p:attrName>
                                        </p:attrNameLst>
                                      </p:cBhvr>
                                      <p:to>
                                        <p:strVal val="visible"/>
                                      </p:to>
                                    </p:set>
                                    <p:anim calcmode="lin" valueType="num">
                                      <p:cBhvr additive="base">
                                        <p:cTn id="37" dur="500" fill="hold"/>
                                        <p:tgtEl>
                                          <p:spTgt spid="6146">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Relational Algebra</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415636" y="2164369"/>
            <a:ext cx="11333019" cy="3693319"/>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r>
              <a:rPr lang="en-US" sz="2400" dirty="0" smtClean="0">
                <a:solidFill>
                  <a:srgbClr val="002060"/>
                </a:solidFill>
              </a:rPr>
              <a:t>The fundamental operations of relational algebra are as follows :</a:t>
            </a:r>
          </a:p>
          <a:p>
            <a:pPr lvl="1">
              <a:lnSpc>
                <a:spcPct val="150000"/>
              </a:lnSpc>
              <a:buFont typeface="Wingdings" pitchFamily="2" charset="2"/>
              <a:buChar char="Ø"/>
            </a:pPr>
            <a:r>
              <a:rPr lang="en-US" sz="2400" dirty="0" smtClean="0">
                <a:solidFill>
                  <a:srgbClr val="C00000"/>
                </a:solidFill>
              </a:rPr>
              <a:t>Select</a:t>
            </a:r>
          </a:p>
          <a:p>
            <a:pPr lvl="1">
              <a:lnSpc>
                <a:spcPct val="150000"/>
              </a:lnSpc>
              <a:buFont typeface="Wingdings" pitchFamily="2" charset="2"/>
              <a:buChar char="Ø"/>
            </a:pPr>
            <a:r>
              <a:rPr lang="en-US" sz="2400" dirty="0" smtClean="0">
                <a:solidFill>
                  <a:srgbClr val="C00000"/>
                </a:solidFill>
              </a:rPr>
              <a:t>Project</a:t>
            </a:r>
          </a:p>
          <a:p>
            <a:pPr lvl="1">
              <a:lnSpc>
                <a:spcPct val="150000"/>
              </a:lnSpc>
              <a:buFont typeface="Wingdings" pitchFamily="2" charset="2"/>
              <a:buChar char="Ø"/>
            </a:pPr>
            <a:r>
              <a:rPr lang="en-US" sz="2400" dirty="0" smtClean="0">
                <a:solidFill>
                  <a:srgbClr val="C00000"/>
                </a:solidFill>
              </a:rPr>
              <a:t>Union</a:t>
            </a:r>
          </a:p>
          <a:p>
            <a:pPr lvl="1">
              <a:lnSpc>
                <a:spcPct val="150000"/>
              </a:lnSpc>
              <a:buFont typeface="Wingdings" pitchFamily="2" charset="2"/>
              <a:buChar char="Ø"/>
            </a:pPr>
            <a:r>
              <a:rPr lang="en-US" sz="2400" dirty="0" smtClean="0">
                <a:solidFill>
                  <a:srgbClr val="C00000"/>
                </a:solidFill>
              </a:rPr>
              <a:t>Set different</a:t>
            </a:r>
          </a:p>
          <a:p>
            <a:pPr lvl="1">
              <a:lnSpc>
                <a:spcPct val="150000"/>
              </a:lnSpc>
              <a:buFont typeface="Wingdings" pitchFamily="2" charset="2"/>
              <a:buChar char="Ø"/>
            </a:pPr>
            <a:r>
              <a:rPr lang="en-US" sz="2400" dirty="0" smtClean="0">
                <a:solidFill>
                  <a:srgbClr val="C00000"/>
                </a:solidFill>
              </a:rPr>
              <a:t>Cartesian product</a:t>
            </a:r>
          </a:p>
          <a:p>
            <a:pPr lvl="1">
              <a:lnSpc>
                <a:spcPct val="150000"/>
              </a:lnSpc>
              <a:buFont typeface="Wingdings" pitchFamily="2" charset="2"/>
              <a:buChar char="Ø"/>
            </a:pPr>
            <a:r>
              <a:rPr lang="en-US" sz="2400" dirty="0" smtClean="0">
                <a:solidFill>
                  <a:srgbClr val="C00000"/>
                </a:solidFill>
              </a:rPr>
              <a:t>Rename</a:t>
            </a:r>
            <a:endParaRPr lang="en-US" sz="24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6" end="6"/>
                                            </p:txEl>
                                          </p:spTgt>
                                        </p:tgtEl>
                                        <p:attrNameLst>
                                          <p:attrName>style.visibility</p:attrName>
                                        </p:attrNameLst>
                                      </p:cBhvr>
                                      <p:to>
                                        <p:strVal val="visible"/>
                                      </p:to>
                                    </p:set>
                                    <p:anim calcmode="lin" valueType="num">
                                      <p:cBhvr additive="base">
                                        <p:cTn id="43"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Select Operation (σ)</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Unary Relational Operations</a:t>
            </a:r>
            <a:endParaRPr lang="en-US" dirty="0">
              <a:solidFill>
                <a:schemeClr val="bg1"/>
              </a:solidFill>
            </a:endParaRPr>
          </a:p>
        </p:txBody>
      </p:sp>
      <p:sp>
        <p:nvSpPr>
          <p:cNvPr id="6146" name="Rectangle 2"/>
          <p:cNvSpPr>
            <a:spLocks noChangeArrowheads="1"/>
          </p:cNvSpPr>
          <p:nvPr/>
        </p:nvSpPr>
        <p:spPr bwMode="auto">
          <a:xfrm>
            <a:off x="415636" y="1733484"/>
            <a:ext cx="11333019" cy="455509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buFont typeface="Wingdings" pitchFamily="2" charset="2"/>
              <a:buChar char="Ø"/>
            </a:pPr>
            <a:r>
              <a:rPr lang="en-US" sz="2400" dirty="0" smtClean="0">
                <a:solidFill>
                  <a:srgbClr val="C00000"/>
                </a:solidFill>
              </a:rPr>
              <a:t>It selects </a:t>
            </a:r>
            <a:r>
              <a:rPr lang="en-US" sz="2400" dirty="0" err="1" smtClean="0">
                <a:solidFill>
                  <a:srgbClr val="C00000"/>
                </a:solidFill>
              </a:rPr>
              <a:t>tuples</a:t>
            </a:r>
            <a:r>
              <a:rPr lang="en-US" sz="2400" dirty="0" smtClean="0">
                <a:solidFill>
                  <a:srgbClr val="C00000"/>
                </a:solidFill>
              </a:rPr>
              <a:t> that satisfy the given predicate from a relation.</a:t>
            </a:r>
          </a:p>
          <a:p>
            <a:pPr>
              <a:buFont typeface="Wingdings" pitchFamily="2" charset="2"/>
              <a:buChar char="Ø"/>
            </a:pPr>
            <a:endParaRPr lang="en-US" sz="2400" dirty="0" smtClean="0">
              <a:solidFill>
                <a:srgbClr val="C00000"/>
              </a:solidFill>
            </a:endParaRPr>
          </a:p>
          <a:p>
            <a:pPr algn="ctr"/>
            <a:r>
              <a:rPr lang="en-US" sz="3200" i="1" dirty="0" smtClean="0">
                <a:solidFill>
                  <a:srgbClr val="002060"/>
                </a:solidFill>
              </a:rPr>
              <a:t>Notation − </a:t>
            </a:r>
            <a:r>
              <a:rPr lang="en-US" sz="3200" i="1" dirty="0" err="1" smtClean="0">
                <a:solidFill>
                  <a:srgbClr val="002060"/>
                </a:solidFill>
              </a:rPr>
              <a:t>σp</a:t>
            </a:r>
            <a:r>
              <a:rPr lang="en-US" sz="3200" i="1" dirty="0" smtClean="0">
                <a:solidFill>
                  <a:srgbClr val="002060"/>
                </a:solidFill>
              </a:rPr>
              <a:t>(r)</a:t>
            </a:r>
          </a:p>
          <a:p>
            <a:pPr algn="just"/>
            <a:r>
              <a:rPr lang="en-US" sz="2400" dirty="0" smtClean="0">
                <a:solidFill>
                  <a:srgbClr val="C00000"/>
                </a:solidFill>
              </a:rPr>
              <a:t>Where </a:t>
            </a:r>
            <a:r>
              <a:rPr lang="en-US" sz="2400" dirty="0" smtClean="0">
                <a:solidFill>
                  <a:srgbClr val="002060"/>
                </a:solidFill>
              </a:rPr>
              <a:t>σ</a:t>
            </a:r>
            <a:r>
              <a:rPr lang="en-US" sz="2400" dirty="0" smtClean="0">
                <a:solidFill>
                  <a:srgbClr val="C00000"/>
                </a:solidFill>
              </a:rPr>
              <a:t> stands for </a:t>
            </a:r>
            <a:r>
              <a:rPr lang="en-US" sz="2400" i="1" dirty="0" smtClean="0">
                <a:solidFill>
                  <a:srgbClr val="002060"/>
                </a:solidFill>
              </a:rPr>
              <a:t>selection predicate </a:t>
            </a:r>
            <a:r>
              <a:rPr lang="en-US" sz="2400" dirty="0" smtClean="0">
                <a:solidFill>
                  <a:srgbClr val="C00000"/>
                </a:solidFill>
              </a:rPr>
              <a:t>and </a:t>
            </a:r>
            <a:r>
              <a:rPr lang="en-US" sz="2400" dirty="0" smtClean="0">
                <a:solidFill>
                  <a:srgbClr val="002060"/>
                </a:solidFill>
              </a:rPr>
              <a:t>r</a:t>
            </a:r>
            <a:r>
              <a:rPr lang="en-US" sz="2400" dirty="0" smtClean="0">
                <a:solidFill>
                  <a:srgbClr val="C00000"/>
                </a:solidFill>
              </a:rPr>
              <a:t> stands for </a:t>
            </a:r>
            <a:r>
              <a:rPr lang="en-US" sz="2400" i="1" dirty="0" smtClean="0">
                <a:solidFill>
                  <a:srgbClr val="002060"/>
                </a:solidFill>
              </a:rPr>
              <a:t>relation</a:t>
            </a:r>
            <a:r>
              <a:rPr lang="en-US" sz="2400" dirty="0" smtClean="0">
                <a:solidFill>
                  <a:srgbClr val="C00000"/>
                </a:solidFill>
              </a:rPr>
              <a:t>. </a:t>
            </a:r>
            <a:r>
              <a:rPr lang="en-US" sz="2400" dirty="0" smtClean="0">
                <a:solidFill>
                  <a:srgbClr val="002060"/>
                </a:solidFill>
              </a:rPr>
              <a:t>p</a:t>
            </a:r>
            <a:r>
              <a:rPr lang="en-US" sz="2400" dirty="0" smtClean="0">
                <a:solidFill>
                  <a:srgbClr val="C00000"/>
                </a:solidFill>
              </a:rPr>
              <a:t> is </a:t>
            </a:r>
            <a:r>
              <a:rPr lang="en-US" sz="2400" i="1" dirty="0" smtClean="0">
                <a:solidFill>
                  <a:srgbClr val="002060"/>
                </a:solidFill>
              </a:rPr>
              <a:t>prepositional logic formula</a:t>
            </a:r>
            <a:r>
              <a:rPr lang="en-US" sz="2400" dirty="0" smtClean="0">
                <a:solidFill>
                  <a:srgbClr val="C00000"/>
                </a:solidFill>
              </a:rPr>
              <a:t> which may use connectors like </a:t>
            </a:r>
            <a:r>
              <a:rPr lang="en-US" sz="2400" i="1" dirty="0" smtClean="0">
                <a:solidFill>
                  <a:srgbClr val="002060"/>
                </a:solidFill>
              </a:rPr>
              <a:t>and, or, and not</a:t>
            </a:r>
            <a:r>
              <a:rPr lang="en-US" sz="2400" dirty="0" smtClean="0">
                <a:solidFill>
                  <a:srgbClr val="C00000"/>
                </a:solidFill>
              </a:rPr>
              <a:t>. These terms may use relational operators like </a:t>
            </a:r>
            <a:r>
              <a:rPr lang="en-US" sz="2400" dirty="0" smtClean="0">
                <a:solidFill>
                  <a:srgbClr val="002060"/>
                </a:solidFill>
              </a:rPr>
              <a:t>− =, ≠, ≥, &lt; ,  &gt;,  ≤.</a:t>
            </a:r>
          </a:p>
          <a:p>
            <a:pPr algn="just">
              <a:buFont typeface="Wingdings" pitchFamily="2" charset="2"/>
              <a:buChar char="Ø"/>
            </a:pPr>
            <a:endParaRPr lang="en-US" sz="2400" dirty="0" smtClean="0">
              <a:solidFill>
                <a:srgbClr val="002060"/>
              </a:solidFill>
            </a:endParaRPr>
          </a:p>
          <a:p>
            <a:pPr algn="just">
              <a:buFont typeface="Wingdings" pitchFamily="2" charset="2"/>
              <a:buChar char="Ø"/>
            </a:pPr>
            <a:r>
              <a:rPr lang="en-US" sz="2400" dirty="0" smtClean="0">
                <a:solidFill>
                  <a:srgbClr val="002060"/>
                </a:solidFill>
              </a:rPr>
              <a:t>Example-1</a:t>
            </a:r>
          </a:p>
          <a:p>
            <a:pPr>
              <a:lnSpc>
                <a:spcPct val="150000"/>
              </a:lnSpc>
            </a:pPr>
            <a:r>
              <a:rPr lang="en-US" sz="2400" dirty="0" err="1" smtClean="0">
                <a:solidFill>
                  <a:srgbClr val="002060"/>
                </a:solidFill>
              </a:rPr>
              <a:t>σ</a:t>
            </a:r>
            <a:r>
              <a:rPr lang="en-US" sz="2400" i="1" baseline="-25000" dirty="0" err="1" smtClean="0">
                <a:solidFill>
                  <a:srgbClr val="002060"/>
                </a:solidFill>
              </a:rPr>
              <a:t>subject</a:t>
            </a:r>
            <a:r>
              <a:rPr lang="en-US" sz="2400" i="1" baseline="-25000" dirty="0" smtClean="0">
                <a:solidFill>
                  <a:srgbClr val="002060"/>
                </a:solidFill>
              </a:rPr>
              <a:t> = "database"</a:t>
            </a:r>
            <a:r>
              <a:rPr lang="en-US" sz="2400" dirty="0" smtClean="0">
                <a:solidFill>
                  <a:srgbClr val="002060"/>
                </a:solidFill>
              </a:rPr>
              <a:t>(Books)</a:t>
            </a:r>
          </a:p>
          <a:p>
            <a:pPr>
              <a:lnSpc>
                <a:spcPct val="150000"/>
              </a:lnSpc>
            </a:pPr>
            <a:r>
              <a:rPr lang="en-US" sz="2400" b="1" dirty="0" smtClean="0">
                <a:solidFill>
                  <a:srgbClr val="002060"/>
                </a:solidFill>
              </a:rPr>
              <a:t>Output</a:t>
            </a:r>
            <a:r>
              <a:rPr lang="en-US" sz="2400" dirty="0" smtClean="0">
                <a:solidFill>
                  <a:srgbClr val="002060"/>
                </a:solidFill>
              </a:rPr>
              <a:t> −</a:t>
            </a:r>
            <a:r>
              <a:rPr lang="en-US" sz="2400" dirty="0" smtClean="0"/>
              <a:t> </a:t>
            </a:r>
            <a:r>
              <a:rPr lang="en-US" sz="2400" dirty="0" smtClean="0">
                <a:solidFill>
                  <a:srgbClr val="C00000"/>
                </a:solidFill>
              </a:rPr>
              <a:t>Selects </a:t>
            </a:r>
            <a:r>
              <a:rPr lang="en-US" sz="2400" dirty="0" err="1" smtClean="0">
                <a:solidFill>
                  <a:srgbClr val="C00000"/>
                </a:solidFill>
              </a:rPr>
              <a:t>tuples</a:t>
            </a:r>
            <a:r>
              <a:rPr lang="en-US" sz="2400" dirty="0" smtClean="0">
                <a:solidFill>
                  <a:srgbClr val="C00000"/>
                </a:solidFill>
              </a:rPr>
              <a:t> from books where subject is 'database'.</a:t>
            </a:r>
          </a:p>
          <a:p>
            <a:pPr algn="just">
              <a:buFont typeface="Wingdings" pitchFamily="2" charset="2"/>
              <a:buChar char="Ø"/>
            </a:pPr>
            <a:endParaRPr lang="en-US" sz="2400" dirty="0" smtClean="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2" end="2"/>
                                            </p:txEl>
                                          </p:spTgt>
                                        </p:tgtEl>
                                        <p:attrNameLst>
                                          <p:attrName>style.visibility</p:attrName>
                                        </p:attrNameLst>
                                      </p:cBhvr>
                                      <p:to>
                                        <p:strVal val="visible"/>
                                      </p:to>
                                    </p:set>
                                    <p:anim calcmode="lin" valueType="num">
                                      <p:cBhvr additive="base">
                                        <p:cTn id="13"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p:cTn id="19" dur="500" fill="hold"/>
                                        <p:tgtEl>
                                          <p:spTgt spid="614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14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14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146">
                                            <p:txEl>
                                              <p:pRg st="5" end="5"/>
                                            </p:txEl>
                                          </p:spTgt>
                                        </p:tgtEl>
                                        <p:attrNameLst>
                                          <p:attrName>style.visibility</p:attrName>
                                        </p:attrNameLst>
                                      </p:cBhvr>
                                      <p:to>
                                        <p:strVal val="visible"/>
                                      </p:to>
                                    </p:set>
                                    <p:anim calcmode="lin" valueType="num">
                                      <p:cBhvr additive="base">
                                        <p:cTn id="26"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146">
                                            <p:txEl>
                                              <p:pRg st="6" end="6"/>
                                            </p:txEl>
                                          </p:spTgt>
                                        </p:tgtEl>
                                        <p:attrNameLst>
                                          <p:attrName>style.visibility</p:attrName>
                                        </p:attrNameLst>
                                      </p:cBhvr>
                                      <p:to>
                                        <p:strVal val="visible"/>
                                      </p:to>
                                    </p:set>
                                    <p:anim calcmode="lin" valueType="num">
                                      <p:cBhvr additive="base">
                                        <p:cTn id="32"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146">
                                            <p:txEl>
                                              <p:pRg st="7" end="7"/>
                                            </p:txEl>
                                          </p:spTgt>
                                        </p:tgtEl>
                                        <p:attrNameLst>
                                          <p:attrName>style.visibility</p:attrName>
                                        </p:attrNameLst>
                                      </p:cBhvr>
                                      <p:to>
                                        <p:strVal val="visible"/>
                                      </p:to>
                                    </p:set>
                                    <p:anim calcmode="lin" valueType="num">
                                      <p:cBhvr additive="base">
                                        <p:cTn id="38"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Select Operation (σ)</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Unary Relational Operations</a:t>
            </a:r>
            <a:endParaRPr lang="en-US" dirty="0">
              <a:solidFill>
                <a:schemeClr val="bg1"/>
              </a:solidFill>
            </a:endParaRPr>
          </a:p>
        </p:txBody>
      </p:sp>
      <p:sp>
        <p:nvSpPr>
          <p:cNvPr id="6146" name="Rectangle 2"/>
          <p:cNvSpPr>
            <a:spLocks noChangeArrowheads="1"/>
          </p:cNvSpPr>
          <p:nvPr/>
        </p:nvSpPr>
        <p:spPr bwMode="auto">
          <a:xfrm>
            <a:off x="415636" y="1887374"/>
            <a:ext cx="11333019" cy="424731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nSpc>
                <a:spcPct val="150000"/>
              </a:lnSpc>
            </a:pPr>
            <a:r>
              <a:rPr lang="en-US" sz="2400" dirty="0" smtClean="0">
                <a:solidFill>
                  <a:srgbClr val="002060"/>
                </a:solidFill>
              </a:rPr>
              <a:t>Example-2</a:t>
            </a:r>
          </a:p>
          <a:p>
            <a:pPr>
              <a:lnSpc>
                <a:spcPct val="150000"/>
              </a:lnSpc>
            </a:pPr>
            <a:r>
              <a:rPr lang="en-US" sz="2400" dirty="0" err="1" smtClean="0">
                <a:solidFill>
                  <a:srgbClr val="002060"/>
                </a:solidFill>
              </a:rPr>
              <a:t>σ</a:t>
            </a:r>
            <a:r>
              <a:rPr lang="en-US" sz="2400" baseline="-25000" dirty="0" err="1" smtClean="0">
                <a:solidFill>
                  <a:srgbClr val="002060"/>
                </a:solidFill>
              </a:rPr>
              <a:t>subject</a:t>
            </a:r>
            <a:r>
              <a:rPr lang="en-US" sz="2400" baseline="-25000" dirty="0" smtClean="0">
                <a:solidFill>
                  <a:srgbClr val="002060"/>
                </a:solidFill>
              </a:rPr>
              <a:t> = "database" and price = "450"</a:t>
            </a:r>
            <a:r>
              <a:rPr lang="en-US" sz="2400" dirty="0" smtClean="0">
                <a:solidFill>
                  <a:srgbClr val="002060"/>
                </a:solidFill>
              </a:rPr>
              <a:t>(Books)</a:t>
            </a:r>
          </a:p>
          <a:p>
            <a:pPr>
              <a:lnSpc>
                <a:spcPct val="150000"/>
              </a:lnSpc>
            </a:pPr>
            <a:r>
              <a:rPr lang="en-US" sz="2400" b="1" dirty="0" smtClean="0">
                <a:solidFill>
                  <a:srgbClr val="002060"/>
                </a:solidFill>
              </a:rPr>
              <a:t>Output</a:t>
            </a:r>
            <a:r>
              <a:rPr lang="en-US" sz="2400" dirty="0" smtClean="0">
                <a:solidFill>
                  <a:srgbClr val="002060"/>
                </a:solidFill>
              </a:rPr>
              <a:t> − </a:t>
            </a:r>
            <a:r>
              <a:rPr lang="en-US" sz="2400" dirty="0" smtClean="0">
                <a:solidFill>
                  <a:srgbClr val="C00000"/>
                </a:solidFill>
              </a:rPr>
              <a:t>Selects </a:t>
            </a:r>
            <a:r>
              <a:rPr lang="en-US" sz="2400" dirty="0" err="1" smtClean="0">
                <a:solidFill>
                  <a:srgbClr val="C00000"/>
                </a:solidFill>
              </a:rPr>
              <a:t>tuples</a:t>
            </a:r>
            <a:r>
              <a:rPr lang="en-US" sz="2400" dirty="0" smtClean="0">
                <a:solidFill>
                  <a:srgbClr val="C00000"/>
                </a:solidFill>
              </a:rPr>
              <a:t> from books where subject is 'database' and 'price' is 450.</a:t>
            </a:r>
          </a:p>
          <a:p>
            <a:pPr>
              <a:lnSpc>
                <a:spcPct val="150000"/>
              </a:lnSpc>
            </a:pPr>
            <a:r>
              <a:rPr lang="en-US" sz="2400" dirty="0" smtClean="0">
                <a:solidFill>
                  <a:srgbClr val="002060"/>
                </a:solidFill>
              </a:rPr>
              <a:t>Example-3</a:t>
            </a:r>
            <a:endParaRPr lang="en-US" sz="2400" dirty="0" smtClean="0">
              <a:solidFill>
                <a:srgbClr val="C00000"/>
              </a:solidFill>
            </a:endParaRPr>
          </a:p>
          <a:p>
            <a:pPr>
              <a:lnSpc>
                <a:spcPct val="150000"/>
              </a:lnSpc>
            </a:pPr>
            <a:r>
              <a:rPr lang="en-US" sz="2400" dirty="0" err="1" smtClean="0">
                <a:solidFill>
                  <a:srgbClr val="002060"/>
                </a:solidFill>
              </a:rPr>
              <a:t>σ</a:t>
            </a:r>
            <a:r>
              <a:rPr lang="en-US" sz="2400" baseline="-25000" dirty="0" err="1" smtClean="0">
                <a:solidFill>
                  <a:srgbClr val="002060"/>
                </a:solidFill>
              </a:rPr>
              <a:t>subject</a:t>
            </a:r>
            <a:r>
              <a:rPr lang="en-US" sz="2400" baseline="-25000" dirty="0" smtClean="0">
                <a:solidFill>
                  <a:srgbClr val="002060"/>
                </a:solidFill>
              </a:rPr>
              <a:t> = "database" and price = "450" or year &gt; "2010"</a:t>
            </a:r>
            <a:r>
              <a:rPr lang="en-US" sz="2400" dirty="0" smtClean="0">
                <a:solidFill>
                  <a:srgbClr val="002060"/>
                </a:solidFill>
              </a:rPr>
              <a:t>(Books)</a:t>
            </a:r>
          </a:p>
          <a:p>
            <a:pPr>
              <a:lnSpc>
                <a:spcPct val="150000"/>
              </a:lnSpc>
            </a:pPr>
            <a:r>
              <a:rPr lang="en-US" sz="2400" b="1" dirty="0" smtClean="0">
                <a:solidFill>
                  <a:srgbClr val="002060"/>
                </a:solidFill>
              </a:rPr>
              <a:t>Output</a:t>
            </a:r>
            <a:r>
              <a:rPr lang="en-US" sz="2400" dirty="0" smtClean="0">
                <a:solidFill>
                  <a:srgbClr val="002060"/>
                </a:solidFill>
              </a:rPr>
              <a:t> −</a:t>
            </a:r>
            <a:r>
              <a:rPr lang="en-US" sz="2400" dirty="0" smtClean="0"/>
              <a:t> </a:t>
            </a:r>
            <a:r>
              <a:rPr lang="en-US" sz="2400" dirty="0" smtClean="0">
                <a:solidFill>
                  <a:srgbClr val="C00000"/>
                </a:solidFill>
              </a:rPr>
              <a:t>Selects </a:t>
            </a:r>
            <a:r>
              <a:rPr lang="en-US" sz="2400" dirty="0" err="1" smtClean="0">
                <a:solidFill>
                  <a:srgbClr val="C00000"/>
                </a:solidFill>
              </a:rPr>
              <a:t>tuples</a:t>
            </a:r>
            <a:r>
              <a:rPr lang="en-US" sz="2400" dirty="0" smtClean="0">
                <a:solidFill>
                  <a:srgbClr val="C00000"/>
                </a:solidFill>
              </a:rPr>
              <a:t> from books where subject is 'database' and 'price' is 450 or those books published after 2010.</a:t>
            </a:r>
          </a:p>
          <a:p>
            <a:pPr algn="just">
              <a:buFont typeface="Wingdings" pitchFamily="2" charset="2"/>
              <a:buChar char="Ø"/>
            </a:pPr>
            <a:endParaRPr lang="en-US" sz="2400" dirty="0" smtClean="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 calcmode="lin" valueType="num">
                                      <p:cBhvr additive="base">
                                        <p:cTn id="17"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46">
                                            <p:txEl>
                                              <p:pRg st="3" end="3"/>
                                            </p:txEl>
                                          </p:spTgt>
                                        </p:tgtEl>
                                        <p:attrNameLst>
                                          <p:attrName>style.visibility</p:attrName>
                                        </p:attrNameLst>
                                      </p:cBhvr>
                                      <p:to>
                                        <p:strVal val="visible"/>
                                      </p:to>
                                    </p:set>
                                    <p:anim calcmode="lin" valueType="num">
                                      <p:cBhvr additive="base">
                                        <p:cTn id="23"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146">
                                            <p:txEl>
                                              <p:pRg st="4" end="4"/>
                                            </p:txEl>
                                          </p:spTgt>
                                        </p:tgtEl>
                                        <p:attrNameLst>
                                          <p:attrName>style.visibility</p:attrName>
                                        </p:attrNameLst>
                                      </p:cBhvr>
                                      <p:to>
                                        <p:strVal val="visible"/>
                                      </p:to>
                                    </p:set>
                                    <p:anim calcmode="lin" valueType="num">
                                      <p:cBhvr additive="base">
                                        <p:cTn id="27"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146">
                                            <p:txEl>
                                              <p:pRg st="5" end="5"/>
                                            </p:txEl>
                                          </p:spTgt>
                                        </p:tgtEl>
                                        <p:attrNameLst>
                                          <p:attrName>style.visibility</p:attrName>
                                        </p:attrNameLst>
                                      </p:cBhvr>
                                      <p:to>
                                        <p:strVal val="visible"/>
                                      </p:to>
                                    </p:set>
                                    <p:anim calcmode="lin" valueType="num">
                                      <p:cBhvr additive="base">
                                        <p:cTn id="33"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Select Operation (σ)</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Unary Relational Operations</a:t>
            </a:r>
            <a:endParaRPr lang="en-US" dirty="0">
              <a:solidFill>
                <a:schemeClr val="bg1"/>
              </a:solidFill>
            </a:endParaRPr>
          </a:p>
        </p:txBody>
      </p:sp>
      <p:graphicFrame>
        <p:nvGraphicFramePr>
          <p:cNvPr id="8" name="Table 7"/>
          <p:cNvGraphicFramePr>
            <a:graphicFrameLocks noGrp="1"/>
          </p:cNvGraphicFramePr>
          <p:nvPr/>
        </p:nvGraphicFramePr>
        <p:xfrm>
          <a:off x="3195820" y="1995054"/>
          <a:ext cx="5538096" cy="2103572"/>
        </p:xfrm>
        <a:graphic>
          <a:graphicData uri="http://schemas.openxmlformats.org/drawingml/2006/table">
            <a:tbl>
              <a:tblPr firstRow="1" bandRow="1">
                <a:tableStyleId>{5C22544A-7EE6-4342-B048-85BDC9FD1C3A}</a:tableStyleId>
              </a:tblPr>
              <a:tblGrid>
                <a:gridCol w="789560">
                  <a:extLst>
                    <a:ext uri="{9D8B030D-6E8A-4147-A177-3AD203B41FA5}">
                      <a16:colId xmlns:a16="http://schemas.microsoft.com/office/drawing/2014/main" val="20000"/>
                    </a:ext>
                  </a:extLst>
                </a:gridCol>
                <a:gridCol w="859790">
                  <a:extLst>
                    <a:ext uri="{9D8B030D-6E8A-4147-A177-3AD203B41FA5}">
                      <a16:colId xmlns:a16="http://schemas.microsoft.com/office/drawing/2014/main" val="20001"/>
                    </a:ext>
                  </a:extLst>
                </a:gridCol>
                <a:gridCol w="763328">
                  <a:extLst>
                    <a:ext uri="{9D8B030D-6E8A-4147-A177-3AD203B41FA5}">
                      <a16:colId xmlns:a16="http://schemas.microsoft.com/office/drawing/2014/main" val="20002"/>
                    </a:ext>
                  </a:extLst>
                </a:gridCol>
                <a:gridCol w="539115">
                  <a:extLst>
                    <a:ext uri="{9D8B030D-6E8A-4147-A177-3AD203B41FA5}">
                      <a16:colId xmlns:a16="http://schemas.microsoft.com/office/drawing/2014/main" val="20003"/>
                    </a:ext>
                  </a:extLst>
                </a:gridCol>
                <a:gridCol w="1353249">
                  <a:extLst>
                    <a:ext uri="{9D8B030D-6E8A-4147-A177-3AD203B41FA5}">
                      <a16:colId xmlns:a16="http://schemas.microsoft.com/office/drawing/2014/main" val="20004"/>
                    </a:ext>
                  </a:extLst>
                </a:gridCol>
                <a:gridCol w="1233054">
                  <a:extLst>
                    <a:ext uri="{9D8B030D-6E8A-4147-A177-3AD203B41FA5}">
                      <a16:colId xmlns:a16="http://schemas.microsoft.com/office/drawing/2014/main" val="20005"/>
                    </a:ext>
                  </a:extLst>
                </a:gridCol>
              </a:tblGrid>
              <a:tr h="631507">
                <a:tc>
                  <a:txBody>
                    <a:bodyPr/>
                    <a:lstStyle/>
                    <a:p>
                      <a:pPr algn="ctr"/>
                      <a:r>
                        <a:rPr lang="en-US" dirty="0" smtClean="0"/>
                        <a:t>Roll No.</a:t>
                      </a:r>
                      <a:endParaRPr lang="en-US" dirty="0"/>
                    </a:p>
                  </a:txBody>
                  <a:tcPr marL="0" anchor="ctr" anchorCtr="1"/>
                </a:tc>
                <a:tc>
                  <a:txBody>
                    <a:bodyPr/>
                    <a:lstStyle/>
                    <a:p>
                      <a:pPr algn="ctr"/>
                      <a:r>
                        <a:rPr lang="en-US" dirty="0" smtClean="0"/>
                        <a:t>Name</a:t>
                      </a:r>
                      <a:endParaRPr lang="en-US" dirty="0"/>
                    </a:p>
                  </a:txBody>
                  <a:tcPr marL="0" anchor="ctr" anchorCtr="1"/>
                </a:tc>
                <a:tc>
                  <a:txBody>
                    <a:bodyPr/>
                    <a:lstStyle/>
                    <a:p>
                      <a:pPr algn="ctr"/>
                      <a:r>
                        <a:rPr lang="en-US" dirty="0" smtClean="0"/>
                        <a:t>Dept.</a:t>
                      </a:r>
                      <a:endParaRPr lang="en-US" dirty="0"/>
                    </a:p>
                  </a:txBody>
                  <a:tcPr marL="0" anchor="ctr" anchorCtr="1"/>
                </a:tc>
                <a:tc>
                  <a:txBody>
                    <a:bodyPr/>
                    <a:lstStyle/>
                    <a:p>
                      <a:pPr algn="ctr"/>
                      <a:r>
                        <a:rPr lang="en-US" dirty="0" smtClean="0"/>
                        <a:t>Age</a:t>
                      </a:r>
                      <a:endParaRPr lang="en-US" dirty="0"/>
                    </a:p>
                  </a:txBody>
                  <a:tcPr marL="0" anchor="ctr" anchorCtr="1"/>
                </a:tc>
                <a:tc>
                  <a:txBody>
                    <a:bodyPr/>
                    <a:lstStyle/>
                    <a:p>
                      <a:pPr algn="ctr"/>
                      <a:r>
                        <a:rPr lang="en-US" dirty="0" smtClean="0"/>
                        <a:t>Address</a:t>
                      </a:r>
                      <a:endParaRPr lang="en-US" dirty="0"/>
                    </a:p>
                  </a:txBody>
                  <a:tcPr marL="0" anchor="ctr" anchorCtr="1"/>
                </a:tc>
                <a:tc>
                  <a:txBody>
                    <a:bodyPr/>
                    <a:lstStyle/>
                    <a:p>
                      <a:pPr algn="ctr"/>
                      <a:r>
                        <a:rPr lang="en-US" dirty="0" smtClean="0"/>
                        <a:t>Gender</a:t>
                      </a:r>
                      <a:endParaRPr lang="en-US" dirty="0"/>
                    </a:p>
                  </a:txBody>
                  <a:tcPr marL="0" anchor="ctr" anchorCtr="1"/>
                </a:tc>
                <a:extLst>
                  <a:ext uri="{0D108BD9-81ED-4DB2-BD59-A6C34878D82A}">
                    <a16:rowId xmlns:a16="http://schemas.microsoft.com/office/drawing/2014/main" val="10000"/>
                  </a:ext>
                </a:extLst>
              </a:tr>
              <a:tr h="365873">
                <a:tc>
                  <a:txBody>
                    <a:bodyPr/>
                    <a:lstStyle/>
                    <a:p>
                      <a:pPr algn="ctr"/>
                      <a:r>
                        <a:rPr lang="en-US" dirty="0" smtClean="0"/>
                        <a:t>101</a:t>
                      </a:r>
                      <a:endParaRPr lang="en-US" dirty="0"/>
                    </a:p>
                  </a:txBody>
                  <a:tcPr marL="0" anchor="ctr" anchorCtr="1"/>
                </a:tc>
                <a:tc>
                  <a:txBody>
                    <a:bodyPr/>
                    <a:lstStyle/>
                    <a:p>
                      <a:pPr algn="ctr"/>
                      <a:r>
                        <a:rPr lang="en-US" dirty="0" err="1" smtClean="0"/>
                        <a:t>Sachin</a:t>
                      </a:r>
                      <a:endParaRPr lang="en-US" dirty="0"/>
                    </a:p>
                  </a:txBody>
                  <a:tcPr marL="0" anchor="ctr" anchorCtr="1"/>
                </a:tc>
                <a:tc>
                  <a:txBody>
                    <a:bodyPr/>
                    <a:lstStyle/>
                    <a:p>
                      <a:pPr algn="ctr"/>
                      <a:r>
                        <a:rPr lang="en-US" dirty="0" smtClean="0"/>
                        <a:t>CSE</a:t>
                      </a:r>
                      <a:endParaRPr lang="en-US" dirty="0"/>
                    </a:p>
                  </a:txBody>
                  <a:tcPr marL="0" anchor="ctr" anchorCtr="1"/>
                </a:tc>
                <a:tc>
                  <a:txBody>
                    <a:bodyPr/>
                    <a:lstStyle/>
                    <a:p>
                      <a:pPr algn="ctr"/>
                      <a:r>
                        <a:rPr lang="en-US" dirty="0" smtClean="0"/>
                        <a:t>22</a:t>
                      </a:r>
                      <a:endParaRPr lang="en-US" dirty="0"/>
                    </a:p>
                  </a:txBody>
                  <a:tcPr marL="0" anchor="ctr" anchorCtr="1"/>
                </a:tc>
                <a:tc>
                  <a:txBody>
                    <a:bodyPr/>
                    <a:lstStyle/>
                    <a:p>
                      <a:pPr algn="ctr"/>
                      <a:r>
                        <a:rPr lang="en-US" dirty="0" err="1" smtClean="0"/>
                        <a:t>Gunupur</a:t>
                      </a:r>
                      <a:endParaRPr lang="en-US" dirty="0"/>
                    </a:p>
                  </a:txBody>
                  <a:tcPr marL="0" anchor="ctr" anchorCtr="1"/>
                </a:tc>
                <a:tc>
                  <a:txBody>
                    <a:bodyPr/>
                    <a:lstStyle/>
                    <a:p>
                      <a:pPr algn="ctr"/>
                      <a:r>
                        <a:rPr lang="en-US" dirty="0" smtClean="0"/>
                        <a:t>Male</a:t>
                      </a:r>
                      <a:endParaRPr lang="en-US" dirty="0"/>
                    </a:p>
                  </a:txBody>
                  <a:tcPr marL="0" anchor="ctr" anchorCtr="1"/>
                </a:tc>
                <a:extLst>
                  <a:ext uri="{0D108BD9-81ED-4DB2-BD59-A6C34878D82A}">
                    <a16:rowId xmlns:a16="http://schemas.microsoft.com/office/drawing/2014/main" val="10001"/>
                  </a:ext>
                </a:extLst>
              </a:tr>
              <a:tr h="365873">
                <a:tc>
                  <a:txBody>
                    <a:bodyPr/>
                    <a:lstStyle/>
                    <a:p>
                      <a:pPr algn="ctr"/>
                      <a:r>
                        <a:rPr lang="en-US" dirty="0" smtClean="0"/>
                        <a:t>102</a:t>
                      </a:r>
                      <a:endParaRPr lang="en-US" dirty="0"/>
                    </a:p>
                  </a:txBody>
                  <a:tcPr marL="0" anchor="ctr" anchorCtr="1"/>
                </a:tc>
                <a:tc>
                  <a:txBody>
                    <a:bodyPr/>
                    <a:lstStyle/>
                    <a:p>
                      <a:pPr algn="ctr"/>
                      <a:r>
                        <a:rPr lang="en-US" dirty="0" err="1" smtClean="0"/>
                        <a:t>Rahul</a:t>
                      </a:r>
                      <a:endParaRPr lang="en-US" dirty="0"/>
                    </a:p>
                  </a:txBody>
                  <a:tcPr marL="0" anchor="ctr" anchorCtr="1"/>
                </a:tc>
                <a:tc>
                  <a:txBody>
                    <a:bodyPr/>
                    <a:lstStyle/>
                    <a:p>
                      <a:pPr algn="ctr"/>
                      <a:r>
                        <a:rPr lang="en-US" dirty="0" smtClean="0"/>
                        <a:t>IT</a:t>
                      </a:r>
                      <a:endParaRPr lang="en-US" dirty="0"/>
                    </a:p>
                  </a:txBody>
                  <a:tcPr marL="0" anchor="ctr" anchorCtr="1"/>
                </a:tc>
                <a:tc>
                  <a:txBody>
                    <a:bodyPr/>
                    <a:lstStyle/>
                    <a:p>
                      <a:pPr algn="ctr"/>
                      <a:r>
                        <a:rPr lang="en-US" dirty="0" smtClean="0"/>
                        <a:t>24</a:t>
                      </a:r>
                      <a:endParaRPr lang="en-US" dirty="0"/>
                    </a:p>
                  </a:txBody>
                  <a:tcPr marL="0" anchor="ctr" anchorCtr="1"/>
                </a:tc>
                <a:tc>
                  <a:txBody>
                    <a:bodyPr/>
                    <a:lstStyle/>
                    <a:p>
                      <a:pPr algn="ctr"/>
                      <a:r>
                        <a:rPr lang="en-US" dirty="0" err="1" smtClean="0"/>
                        <a:t>Rayagada</a:t>
                      </a:r>
                      <a:endParaRPr lang="en-US" dirty="0"/>
                    </a:p>
                  </a:txBody>
                  <a:tcPr marL="0" anchor="ctr" anchorCtr="1"/>
                </a:tc>
                <a:tc>
                  <a:txBody>
                    <a:bodyPr/>
                    <a:lstStyle/>
                    <a:p>
                      <a:pPr algn="ctr"/>
                      <a:r>
                        <a:rPr lang="en-US" dirty="0" smtClean="0"/>
                        <a:t>Male</a:t>
                      </a:r>
                      <a:endParaRPr lang="en-US" dirty="0"/>
                    </a:p>
                  </a:txBody>
                  <a:tcPr marL="0" anchor="ctr" anchorCtr="1"/>
                </a:tc>
                <a:extLst>
                  <a:ext uri="{0D108BD9-81ED-4DB2-BD59-A6C34878D82A}">
                    <a16:rowId xmlns:a16="http://schemas.microsoft.com/office/drawing/2014/main" val="10002"/>
                  </a:ext>
                </a:extLst>
              </a:tr>
              <a:tr h="365873">
                <a:tc>
                  <a:txBody>
                    <a:bodyPr/>
                    <a:lstStyle/>
                    <a:p>
                      <a:pPr algn="ctr"/>
                      <a:r>
                        <a:rPr lang="en-US" dirty="0" smtClean="0"/>
                        <a:t>103</a:t>
                      </a:r>
                      <a:endParaRPr lang="en-US" dirty="0"/>
                    </a:p>
                  </a:txBody>
                  <a:tcPr marL="0" anchor="ctr" anchorCtr="1"/>
                </a:tc>
                <a:tc>
                  <a:txBody>
                    <a:bodyPr/>
                    <a:lstStyle/>
                    <a:p>
                      <a:pPr algn="ctr"/>
                      <a:r>
                        <a:rPr lang="en-US" dirty="0" err="1" smtClean="0"/>
                        <a:t>Sourav</a:t>
                      </a:r>
                      <a:endParaRPr lang="en-US" dirty="0"/>
                    </a:p>
                  </a:txBody>
                  <a:tcPr marL="0" anchor="ctr" anchorCtr="1"/>
                </a:tc>
                <a:tc>
                  <a:txBody>
                    <a:bodyPr/>
                    <a:lstStyle/>
                    <a:p>
                      <a:pPr algn="ctr"/>
                      <a:r>
                        <a:rPr lang="en-US" dirty="0" smtClean="0"/>
                        <a:t>ECE</a:t>
                      </a:r>
                      <a:endParaRPr lang="en-US" dirty="0"/>
                    </a:p>
                  </a:txBody>
                  <a:tcPr marL="0" anchor="ctr" anchorCtr="1"/>
                </a:tc>
                <a:tc>
                  <a:txBody>
                    <a:bodyPr/>
                    <a:lstStyle/>
                    <a:p>
                      <a:pPr algn="ctr"/>
                      <a:r>
                        <a:rPr lang="en-US" dirty="0" smtClean="0"/>
                        <a:t>23</a:t>
                      </a:r>
                      <a:endParaRPr lang="en-US" dirty="0"/>
                    </a:p>
                  </a:txBody>
                  <a:tcPr marL="0" anchor="ctr" anchorCtr="1"/>
                </a:tc>
                <a:tc>
                  <a:txBody>
                    <a:bodyPr/>
                    <a:lstStyle/>
                    <a:p>
                      <a:pPr algn="ctr"/>
                      <a:r>
                        <a:rPr lang="en-US" dirty="0" err="1" smtClean="0"/>
                        <a:t>Gunupur</a:t>
                      </a:r>
                      <a:endParaRPr lang="en-US" dirty="0"/>
                    </a:p>
                  </a:txBody>
                  <a:tcPr marL="0" anchor="ctr" anchorCtr="1"/>
                </a:tc>
                <a:tc>
                  <a:txBody>
                    <a:bodyPr/>
                    <a:lstStyle/>
                    <a:p>
                      <a:pPr algn="ctr"/>
                      <a:r>
                        <a:rPr lang="en-US" dirty="0" smtClean="0"/>
                        <a:t>Male</a:t>
                      </a:r>
                      <a:endParaRPr lang="en-US" dirty="0"/>
                    </a:p>
                  </a:txBody>
                  <a:tcPr marL="0" anchor="ctr" anchorCtr="1"/>
                </a:tc>
                <a:extLst>
                  <a:ext uri="{0D108BD9-81ED-4DB2-BD59-A6C34878D82A}">
                    <a16:rowId xmlns:a16="http://schemas.microsoft.com/office/drawing/2014/main" val="10003"/>
                  </a:ext>
                </a:extLst>
              </a:tr>
              <a:tr h="365873">
                <a:tc>
                  <a:txBody>
                    <a:bodyPr/>
                    <a:lstStyle/>
                    <a:p>
                      <a:pPr algn="ctr"/>
                      <a:r>
                        <a:rPr lang="en-US" dirty="0" smtClean="0"/>
                        <a:t>104</a:t>
                      </a:r>
                      <a:endParaRPr lang="en-US" dirty="0"/>
                    </a:p>
                  </a:txBody>
                  <a:tcPr marL="0" anchor="ctr" anchorCtr="1"/>
                </a:tc>
                <a:tc>
                  <a:txBody>
                    <a:bodyPr/>
                    <a:lstStyle/>
                    <a:p>
                      <a:pPr algn="ctr"/>
                      <a:r>
                        <a:rPr lang="en-US" dirty="0" err="1" smtClean="0"/>
                        <a:t>Laxman</a:t>
                      </a:r>
                      <a:endParaRPr lang="en-US" dirty="0"/>
                    </a:p>
                  </a:txBody>
                  <a:tcPr marL="0" anchor="ctr" anchorCtr="1"/>
                </a:tc>
                <a:tc>
                  <a:txBody>
                    <a:bodyPr/>
                    <a:lstStyle/>
                    <a:p>
                      <a:pPr algn="ctr"/>
                      <a:r>
                        <a:rPr lang="en-US" dirty="0" smtClean="0"/>
                        <a:t>CSE</a:t>
                      </a:r>
                      <a:endParaRPr lang="en-US" dirty="0"/>
                    </a:p>
                  </a:txBody>
                  <a:tcPr marL="0" anchor="ctr" anchorCtr="1"/>
                </a:tc>
                <a:tc>
                  <a:txBody>
                    <a:bodyPr/>
                    <a:lstStyle/>
                    <a:p>
                      <a:pPr algn="ctr"/>
                      <a:r>
                        <a:rPr lang="en-US" dirty="0" smtClean="0"/>
                        <a:t>24</a:t>
                      </a:r>
                      <a:endParaRPr lang="en-US" dirty="0"/>
                    </a:p>
                  </a:txBody>
                  <a:tcPr marL="0" anchor="ctr" anchorCtr="1"/>
                </a:tc>
                <a:tc>
                  <a:txBody>
                    <a:bodyPr/>
                    <a:lstStyle/>
                    <a:p>
                      <a:pPr algn="ctr"/>
                      <a:r>
                        <a:rPr lang="en-US" dirty="0" smtClean="0"/>
                        <a:t>Bhubaneswar</a:t>
                      </a:r>
                      <a:endParaRPr lang="en-US" dirty="0"/>
                    </a:p>
                  </a:txBody>
                  <a:tcPr marL="0" anchor="ctr" anchorCtr="1"/>
                </a:tc>
                <a:tc>
                  <a:txBody>
                    <a:bodyPr/>
                    <a:lstStyle/>
                    <a:p>
                      <a:pPr algn="ctr"/>
                      <a:r>
                        <a:rPr lang="en-US" dirty="0" smtClean="0"/>
                        <a:t>Male</a:t>
                      </a:r>
                      <a:endParaRPr lang="en-US" dirty="0"/>
                    </a:p>
                  </a:txBody>
                  <a:tcPr marL="0" anchor="ctr" anchorCtr="1"/>
                </a:tc>
                <a:extLst>
                  <a:ext uri="{0D108BD9-81ED-4DB2-BD59-A6C34878D82A}">
                    <a16:rowId xmlns:a16="http://schemas.microsoft.com/office/drawing/2014/main" val="10004"/>
                  </a:ext>
                </a:extLst>
              </a:tr>
            </a:tbl>
          </a:graphicData>
        </a:graphic>
      </p:graphicFrame>
      <p:sp>
        <p:nvSpPr>
          <p:cNvPr id="13" name="TextBox 12"/>
          <p:cNvSpPr txBox="1"/>
          <p:nvPr/>
        </p:nvSpPr>
        <p:spPr>
          <a:xfrm>
            <a:off x="928254" y="4488875"/>
            <a:ext cx="10695709" cy="1477328"/>
          </a:xfrm>
          <a:prstGeom prst="rect">
            <a:avLst/>
          </a:prstGeom>
          <a:noFill/>
        </p:spPr>
        <p:txBody>
          <a:bodyPr wrap="square" rtlCol="0">
            <a:spAutoFit/>
          </a:bodyPr>
          <a:lstStyle/>
          <a:p>
            <a:r>
              <a:rPr lang="en-US" sz="2400" b="1" dirty="0" smtClean="0">
                <a:solidFill>
                  <a:srgbClr val="002060"/>
                </a:solidFill>
              </a:rPr>
              <a:t>Query:</a:t>
            </a:r>
          </a:p>
          <a:p>
            <a:pPr>
              <a:lnSpc>
                <a:spcPct val="150000"/>
              </a:lnSpc>
            </a:pPr>
            <a:r>
              <a:rPr lang="en-US" sz="2400" dirty="0" smtClean="0">
                <a:solidFill>
                  <a:srgbClr val="C00000"/>
                </a:solidFill>
              </a:rPr>
              <a:t>Find all the </a:t>
            </a:r>
            <a:r>
              <a:rPr lang="en-US" sz="2400" dirty="0" err="1" smtClean="0">
                <a:solidFill>
                  <a:srgbClr val="C00000"/>
                </a:solidFill>
              </a:rPr>
              <a:t>tuples</a:t>
            </a:r>
            <a:r>
              <a:rPr lang="en-US" sz="2400" dirty="0" smtClean="0">
                <a:solidFill>
                  <a:srgbClr val="C00000"/>
                </a:solidFill>
              </a:rPr>
              <a:t> from Student relation of CSE department</a:t>
            </a:r>
          </a:p>
          <a:p>
            <a:pPr algn="just">
              <a:lnSpc>
                <a:spcPct val="150000"/>
              </a:lnSpc>
            </a:pPr>
            <a:r>
              <a:rPr lang="en-US" sz="2000" dirty="0" smtClean="0">
                <a:solidFill>
                  <a:srgbClr val="002060"/>
                </a:solidFill>
              </a:rPr>
              <a:t>σ</a:t>
            </a:r>
            <a:r>
              <a:rPr lang="en-US" sz="2000" baseline="-25000" dirty="0" smtClean="0">
                <a:solidFill>
                  <a:srgbClr val="002060"/>
                </a:solidFill>
              </a:rPr>
              <a:t> Dept. = “CSE“ </a:t>
            </a:r>
            <a:r>
              <a:rPr lang="en-US" sz="2000" dirty="0" smtClean="0">
                <a:solidFill>
                  <a:srgbClr val="002060"/>
                </a:solidFill>
              </a:rPr>
              <a:t>(STUDENT)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 calcmode="lin" valueType="num">
                                      <p:cBhvr additive="base">
                                        <p:cTn id="1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 calcmode="lin" valueType="num">
                                      <p:cBhvr additive="base">
                                        <p:cTn id="2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Select Operation (σ)</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Unary Relational Operations</a:t>
            </a:r>
            <a:endParaRPr lang="en-US" dirty="0">
              <a:solidFill>
                <a:schemeClr val="bg1"/>
              </a:solidFill>
            </a:endParaRPr>
          </a:p>
        </p:txBody>
      </p:sp>
      <p:sp>
        <p:nvSpPr>
          <p:cNvPr id="9" name="TextBox 8"/>
          <p:cNvSpPr txBox="1"/>
          <p:nvPr/>
        </p:nvSpPr>
        <p:spPr>
          <a:xfrm>
            <a:off x="540315" y="2022759"/>
            <a:ext cx="11180630" cy="4339650"/>
          </a:xfrm>
          <a:prstGeom prst="rect">
            <a:avLst/>
          </a:prstGeom>
          <a:noFill/>
        </p:spPr>
        <p:txBody>
          <a:bodyPr wrap="square" rtlCol="0">
            <a:spAutoFit/>
          </a:bodyPr>
          <a:lstStyle/>
          <a:p>
            <a:pPr>
              <a:buFont typeface="Wingdings" pitchFamily="2" charset="2"/>
              <a:buChar char="Ø"/>
            </a:pPr>
            <a:r>
              <a:rPr lang="en-US" sz="2400" dirty="0" smtClean="0">
                <a:solidFill>
                  <a:srgbClr val="C00000"/>
                </a:solidFill>
              </a:rPr>
              <a:t>We can combine several conditions by using the connections </a:t>
            </a:r>
            <a:r>
              <a:rPr lang="en-US" sz="2400" dirty="0" smtClean="0">
                <a:solidFill>
                  <a:srgbClr val="002060"/>
                </a:solidFill>
                <a:sym typeface="Symbol" pitchFamily="18" charset="2"/>
              </a:rPr>
              <a:t> (</a:t>
            </a:r>
            <a:r>
              <a:rPr lang="en-US" sz="2400" b="1" dirty="0" smtClean="0">
                <a:solidFill>
                  <a:srgbClr val="002060"/>
                </a:solidFill>
                <a:sym typeface="Symbol" pitchFamily="18" charset="2"/>
              </a:rPr>
              <a:t>and</a:t>
            </a:r>
            <a:r>
              <a:rPr lang="en-US" sz="2400" dirty="0" smtClean="0">
                <a:solidFill>
                  <a:srgbClr val="002060"/>
                </a:solidFill>
                <a:sym typeface="Symbol" pitchFamily="18" charset="2"/>
              </a:rPr>
              <a:t>),  (</a:t>
            </a:r>
            <a:r>
              <a:rPr lang="en-US" sz="2400" b="1" dirty="0" smtClean="0">
                <a:solidFill>
                  <a:srgbClr val="002060"/>
                </a:solidFill>
                <a:sym typeface="Symbol" pitchFamily="18" charset="2"/>
              </a:rPr>
              <a:t>or</a:t>
            </a:r>
            <a:r>
              <a:rPr lang="en-US" sz="2400" dirty="0" smtClean="0">
                <a:solidFill>
                  <a:srgbClr val="002060"/>
                </a:solidFill>
                <a:sym typeface="Symbol" pitchFamily="18" charset="2"/>
              </a:rPr>
              <a:t>),  (</a:t>
            </a:r>
            <a:r>
              <a:rPr lang="en-US" sz="2400" b="1" dirty="0" smtClean="0">
                <a:solidFill>
                  <a:srgbClr val="002060"/>
                </a:solidFill>
                <a:sym typeface="Symbol" pitchFamily="18" charset="2"/>
              </a:rPr>
              <a:t>not</a:t>
            </a:r>
            <a:r>
              <a:rPr lang="en-US" sz="2400" dirty="0" smtClean="0">
                <a:solidFill>
                  <a:srgbClr val="002060"/>
                </a:solidFill>
                <a:sym typeface="Symbol" pitchFamily="18" charset="2"/>
              </a:rPr>
              <a:t>)</a:t>
            </a:r>
          </a:p>
          <a:p>
            <a:pPr>
              <a:buFont typeface="Wingdings" pitchFamily="2" charset="2"/>
              <a:buChar char="Ø"/>
            </a:pPr>
            <a:endParaRPr lang="en-US" sz="2400" dirty="0" smtClean="0">
              <a:solidFill>
                <a:srgbClr val="002060"/>
              </a:solidFill>
              <a:sym typeface="Symbol" pitchFamily="18" charset="2"/>
            </a:endParaRPr>
          </a:p>
          <a:p>
            <a:r>
              <a:rPr lang="en-US" sz="2400" b="1" dirty="0" smtClean="0">
                <a:solidFill>
                  <a:srgbClr val="002060"/>
                </a:solidFill>
              </a:rPr>
              <a:t>Query:</a:t>
            </a:r>
          </a:p>
          <a:p>
            <a:pPr>
              <a:lnSpc>
                <a:spcPct val="150000"/>
              </a:lnSpc>
            </a:pPr>
            <a:r>
              <a:rPr lang="en-US" sz="2400" dirty="0" smtClean="0">
                <a:solidFill>
                  <a:srgbClr val="C00000"/>
                </a:solidFill>
              </a:rPr>
              <a:t>Find the </a:t>
            </a:r>
            <a:r>
              <a:rPr lang="en-US" sz="2400" dirty="0" err="1" smtClean="0">
                <a:solidFill>
                  <a:srgbClr val="C00000"/>
                </a:solidFill>
              </a:rPr>
              <a:t>tuples</a:t>
            </a:r>
            <a:r>
              <a:rPr lang="en-US" sz="2400" dirty="0" smtClean="0">
                <a:solidFill>
                  <a:srgbClr val="C00000"/>
                </a:solidFill>
              </a:rPr>
              <a:t> from Student relation of CSE department who are staying at </a:t>
            </a:r>
            <a:r>
              <a:rPr lang="en-US" sz="2400" dirty="0" err="1" smtClean="0">
                <a:solidFill>
                  <a:srgbClr val="C00000"/>
                </a:solidFill>
              </a:rPr>
              <a:t>Gunupur</a:t>
            </a:r>
            <a:r>
              <a:rPr lang="en-US" sz="2400" dirty="0" smtClean="0">
                <a:solidFill>
                  <a:srgbClr val="C00000"/>
                </a:solidFill>
              </a:rPr>
              <a:t>.</a:t>
            </a:r>
          </a:p>
          <a:p>
            <a:pPr algn="just">
              <a:lnSpc>
                <a:spcPct val="150000"/>
              </a:lnSpc>
            </a:pPr>
            <a:r>
              <a:rPr lang="en-US" sz="2400" dirty="0" smtClean="0">
                <a:solidFill>
                  <a:srgbClr val="002060"/>
                </a:solidFill>
              </a:rPr>
              <a:t>σ</a:t>
            </a:r>
            <a:r>
              <a:rPr lang="en-US" sz="2400" baseline="-25000" dirty="0" smtClean="0">
                <a:solidFill>
                  <a:srgbClr val="002060"/>
                </a:solidFill>
              </a:rPr>
              <a:t> Dept. = “CSE“ </a:t>
            </a:r>
            <a:r>
              <a:rPr lang="en-US" sz="2400" baseline="-25000" dirty="0" smtClean="0">
                <a:solidFill>
                  <a:srgbClr val="002060"/>
                </a:solidFill>
                <a:sym typeface="Symbol" pitchFamily="18" charset="2"/>
              </a:rPr>
              <a:t>  Address = “</a:t>
            </a:r>
            <a:r>
              <a:rPr lang="en-US" sz="2400" baseline="-25000" dirty="0" err="1" smtClean="0">
                <a:solidFill>
                  <a:srgbClr val="002060"/>
                </a:solidFill>
                <a:sym typeface="Symbol" pitchFamily="18" charset="2"/>
              </a:rPr>
              <a:t>Gunupur</a:t>
            </a:r>
            <a:r>
              <a:rPr lang="en-US" sz="2400" baseline="-25000" dirty="0" smtClean="0">
                <a:solidFill>
                  <a:srgbClr val="002060"/>
                </a:solidFill>
                <a:sym typeface="Symbol" pitchFamily="18" charset="2"/>
              </a:rPr>
              <a:t>”</a:t>
            </a:r>
            <a:r>
              <a:rPr lang="en-US" sz="2400" baseline="-25000" dirty="0" smtClean="0">
                <a:solidFill>
                  <a:srgbClr val="002060"/>
                </a:solidFill>
              </a:rPr>
              <a:t> </a:t>
            </a:r>
            <a:r>
              <a:rPr lang="en-US" sz="2400" dirty="0" smtClean="0">
                <a:solidFill>
                  <a:srgbClr val="002060"/>
                </a:solidFill>
              </a:rPr>
              <a:t>(STUDENT)</a:t>
            </a:r>
          </a:p>
          <a:p>
            <a:pPr>
              <a:lnSpc>
                <a:spcPct val="150000"/>
              </a:lnSpc>
            </a:pPr>
            <a:r>
              <a:rPr lang="en-US" sz="2400" dirty="0" smtClean="0">
                <a:solidFill>
                  <a:srgbClr val="C00000"/>
                </a:solidFill>
              </a:rPr>
              <a:t>Find the </a:t>
            </a:r>
            <a:r>
              <a:rPr lang="en-US" sz="2400" dirty="0" err="1" smtClean="0">
                <a:solidFill>
                  <a:srgbClr val="C00000"/>
                </a:solidFill>
              </a:rPr>
              <a:t>tuples</a:t>
            </a:r>
            <a:r>
              <a:rPr lang="en-US" sz="2400" dirty="0" smtClean="0">
                <a:solidFill>
                  <a:srgbClr val="C00000"/>
                </a:solidFill>
              </a:rPr>
              <a:t> from Student relation whose age is greater than 22 and are staying at </a:t>
            </a:r>
            <a:r>
              <a:rPr lang="en-US" sz="2400" dirty="0" err="1" smtClean="0">
                <a:solidFill>
                  <a:srgbClr val="C00000"/>
                </a:solidFill>
              </a:rPr>
              <a:t>Gunupur</a:t>
            </a:r>
            <a:r>
              <a:rPr lang="en-US" sz="2400" dirty="0" smtClean="0">
                <a:solidFill>
                  <a:srgbClr val="C00000"/>
                </a:solidFill>
              </a:rPr>
              <a:t>.</a:t>
            </a:r>
          </a:p>
          <a:p>
            <a:pPr algn="just">
              <a:lnSpc>
                <a:spcPct val="150000"/>
              </a:lnSpc>
            </a:pPr>
            <a:r>
              <a:rPr lang="en-US" sz="2400" dirty="0" smtClean="0">
                <a:solidFill>
                  <a:srgbClr val="002060"/>
                </a:solidFill>
              </a:rPr>
              <a:t>σ</a:t>
            </a:r>
            <a:r>
              <a:rPr lang="en-US" sz="2400" baseline="-25000" dirty="0" smtClean="0">
                <a:solidFill>
                  <a:srgbClr val="002060"/>
                </a:solidFill>
              </a:rPr>
              <a:t> Age &gt; 22 </a:t>
            </a:r>
            <a:r>
              <a:rPr lang="en-US" sz="2400" baseline="-25000" dirty="0" smtClean="0">
                <a:solidFill>
                  <a:srgbClr val="002060"/>
                </a:solidFill>
                <a:sym typeface="Symbol" pitchFamily="18" charset="2"/>
              </a:rPr>
              <a:t>  Address = “</a:t>
            </a:r>
            <a:r>
              <a:rPr lang="en-US" sz="2400" baseline="-25000" dirty="0" err="1" smtClean="0">
                <a:solidFill>
                  <a:srgbClr val="002060"/>
                </a:solidFill>
                <a:sym typeface="Symbol" pitchFamily="18" charset="2"/>
              </a:rPr>
              <a:t>Gunupur</a:t>
            </a:r>
            <a:r>
              <a:rPr lang="en-US" sz="2400" baseline="-25000" dirty="0" smtClean="0">
                <a:solidFill>
                  <a:srgbClr val="002060"/>
                </a:solidFill>
                <a:sym typeface="Symbol" pitchFamily="18" charset="2"/>
              </a:rPr>
              <a:t>”</a:t>
            </a:r>
            <a:r>
              <a:rPr lang="en-US" sz="2400" baseline="-25000" dirty="0" smtClean="0">
                <a:solidFill>
                  <a:srgbClr val="002060"/>
                </a:solidFill>
              </a:rPr>
              <a:t> </a:t>
            </a:r>
            <a:r>
              <a:rPr lang="en-US" sz="2400" dirty="0" smtClean="0">
                <a:solidFill>
                  <a:srgbClr val="002060"/>
                </a:solidFill>
              </a:rPr>
              <a:t>(STUDENT)</a:t>
            </a:r>
          </a:p>
          <a:p>
            <a:pPr>
              <a:buFont typeface="Wingdings" pitchFamily="2" charset="2"/>
              <a:buChar char="Ø"/>
            </a:pPr>
            <a:endParaRPr lang="en-US" sz="2400"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 calcmode="lin" valueType="num">
                                      <p:cBhvr additive="base">
                                        <p:cTn id="1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 calcmode="lin" valueType="num">
                                      <p:cBhvr additive="base">
                                        <p:cTn id="23"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 calcmode="lin" valueType="num">
                                      <p:cBhvr additive="base">
                                        <p:cTn id="2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 calcmode="lin" valueType="num">
                                      <p:cBhvr additive="base">
                                        <p:cTn id="3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Project Operation (∏)</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Unary Relational Operations</a:t>
            </a:r>
            <a:endParaRPr lang="en-US" dirty="0">
              <a:solidFill>
                <a:schemeClr val="bg1"/>
              </a:solidFill>
            </a:endParaRPr>
          </a:p>
        </p:txBody>
      </p:sp>
      <p:sp>
        <p:nvSpPr>
          <p:cNvPr id="9" name="TextBox 8"/>
          <p:cNvSpPr txBox="1"/>
          <p:nvPr/>
        </p:nvSpPr>
        <p:spPr>
          <a:xfrm>
            <a:off x="540315" y="2022759"/>
            <a:ext cx="11180630" cy="2308324"/>
          </a:xfrm>
          <a:prstGeom prst="rect">
            <a:avLst/>
          </a:prstGeom>
          <a:noFill/>
        </p:spPr>
        <p:txBody>
          <a:bodyPr wrap="square" rtlCol="0">
            <a:spAutoFit/>
          </a:bodyPr>
          <a:lstStyle/>
          <a:p>
            <a:pPr>
              <a:lnSpc>
                <a:spcPct val="150000"/>
              </a:lnSpc>
              <a:buFont typeface="Wingdings" pitchFamily="2" charset="2"/>
              <a:buChar char="Ø"/>
            </a:pPr>
            <a:r>
              <a:rPr lang="en-US" sz="2400" dirty="0" smtClean="0">
                <a:solidFill>
                  <a:srgbClr val="C00000"/>
                </a:solidFill>
              </a:rPr>
              <a:t>It projects column(s) that satisfy a given predicate.</a:t>
            </a:r>
          </a:p>
          <a:p>
            <a:pPr>
              <a:lnSpc>
                <a:spcPct val="150000"/>
              </a:lnSpc>
            </a:pPr>
            <a:r>
              <a:rPr lang="en-US" sz="2400" dirty="0" smtClean="0">
                <a:solidFill>
                  <a:srgbClr val="002060"/>
                </a:solidFill>
              </a:rPr>
              <a:t>Notation − ∏</a:t>
            </a:r>
            <a:r>
              <a:rPr lang="en-US" sz="2400" baseline="-25000" dirty="0" smtClean="0">
                <a:solidFill>
                  <a:srgbClr val="002060"/>
                </a:solidFill>
              </a:rPr>
              <a:t>A1, A2, A3….,An</a:t>
            </a:r>
            <a:r>
              <a:rPr lang="en-US" sz="2400" dirty="0" smtClean="0">
                <a:solidFill>
                  <a:srgbClr val="002060"/>
                </a:solidFill>
              </a:rPr>
              <a:t> (r)</a:t>
            </a:r>
          </a:p>
          <a:p>
            <a:pPr>
              <a:lnSpc>
                <a:spcPct val="150000"/>
              </a:lnSpc>
            </a:pPr>
            <a:r>
              <a:rPr lang="en-US" sz="2400" dirty="0" smtClean="0">
                <a:solidFill>
                  <a:srgbClr val="C00000"/>
                </a:solidFill>
              </a:rPr>
              <a:t>Where A</a:t>
            </a:r>
            <a:r>
              <a:rPr lang="en-US" sz="2400" baseline="-25000" dirty="0" smtClean="0">
                <a:solidFill>
                  <a:srgbClr val="C00000"/>
                </a:solidFill>
              </a:rPr>
              <a:t>1</a:t>
            </a:r>
            <a:r>
              <a:rPr lang="en-US" sz="2400" dirty="0" smtClean="0">
                <a:solidFill>
                  <a:srgbClr val="C00000"/>
                </a:solidFill>
              </a:rPr>
              <a:t>, A</a:t>
            </a:r>
            <a:r>
              <a:rPr lang="en-US" sz="2400" baseline="-25000" dirty="0" smtClean="0">
                <a:solidFill>
                  <a:srgbClr val="C00000"/>
                </a:solidFill>
              </a:rPr>
              <a:t>2</a:t>
            </a:r>
            <a:r>
              <a:rPr lang="en-US" sz="2400" dirty="0" smtClean="0">
                <a:solidFill>
                  <a:srgbClr val="C00000"/>
                </a:solidFill>
              </a:rPr>
              <a:t> , A</a:t>
            </a:r>
            <a:r>
              <a:rPr lang="en-US" sz="2400" baseline="-25000" dirty="0" smtClean="0">
                <a:solidFill>
                  <a:srgbClr val="C00000"/>
                </a:solidFill>
              </a:rPr>
              <a:t>n</a:t>
            </a:r>
            <a:r>
              <a:rPr lang="en-US" sz="2400" dirty="0" smtClean="0">
                <a:solidFill>
                  <a:srgbClr val="C00000"/>
                </a:solidFill>
              </a:rPr>
              <a:t> are attribute names of relation </a:t>
            </a:r>
            <a:r>
              <a:rPr lang="en-US" sz="2400" b="1" dirty="0" smtClean="0">
                <a:solidFill>
                  <a:srgbClr val="C00000"/>
                </a:solidFill>
              </a:rPr>
              <a:t>r</a:t>
            </a:r>
            <a:r>
              <a:rPr lang="en-US" sz="2400" dirty="0" smtClean="0">
                <a:solidFill>
                  <a:srgbClr val="C00000"/>
                </a:solidFill>
              </a:rPr>
              <a:t>.</a:t>
            </a:r>
          </a:p>
          <a:p>
            <a:pPr>
              <a:lnSpc>
                <a:spcPct val="150000"/>
              </a:lnSpc>
              <a:buFont typeface="Wingdings" pitchFamily="2" charset="2"/>
              <a:buChar char="Ø"/>
            </a:pPr>
            <a:r>
              <a:rPr lang="en-US" sz="2400" dirty="0" smtClean="0">
                <a:solidFill>
                  <a:srgbClr val="C00000"/>
                </a:solidFill>
              </a:rPr>
              <a:t>Duplicate rows are automatically eliminated, as relation is a set.</a:t>
            </a:r>
            <a:endParaRPr lang="en-US" sz="2400" dirty="0">
              <a:solidFill>
                <a:srgbClr val="002060"/>
              </a:solidFill>
            </a:endParaRPr>
          </a:p>
        </p:txBody>
      </p:sp>
      <p:sp>
        <p:nvSpPr>
          <p:cNvPr id="8" name="TextBox 7"/>
          <p:cNvSpPr txBox="1"/>
          <p:nvPr/>
        </p:nvSpPr>
        <p:spPr>
          <a:xfrm>
            <a:off x="512619" y="5015356"/>
            <a:ext cx="11097490" cy="1015663"/>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txBody>
          <a:bodyPr wrap="square" rtlCol="0">
            <a:spAutoFit/>
          </a:bodyPr>
          <a:lstStyle/>
          <a:p>
            <a:pPr>
              <a:buFont typeface="Wingdings" pitchFamily="2" charset="2"/>
              <a:buChar char="Ø"/>
            </a:pPr>
            <a:r>
              <a:rPr lang="en-US" sz="2000" i="1" dirty="0" smtClean="0">
                <a:solidFill>
                  <a:srgbClr val="002060"/>
                </a:solidFill>
              </a:rPr>
              <a:t>The Project operation selects certain columns from the table/Relation and discards the other column/attributes.</a:t>
            </a:r>
          </a:p>
          <a:p>
            <a:pPr>
              <a:buFont typeface="Wingdings" pitchFamily="2" charset="2"/>
              <a:buChar char="Ø"/>
            </a:pPr>
            <a:r>
              <a:rPr lang="en-US" sz="2000" i="1" dirty="0" smtClean="0">
                <a:solidFill>
                  <a:srgbClr val="002060"/>
                </a:solidFill>
              </a:rPr>
              <a:t>Projection is denoted by the upper case Greek letter Pi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Select Operation (σ)</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Unary Relational Operations</a:t>
            </a:r>
            <a:endParaRPr lang="en-US" dirty="0">
              <a:solidFill>
                <a:schemeClr val="bg1"/>
              </a:solidFill>
            </a:endParaRPr>
          </a:p>
        </p:txBody>
      </p:sp>
      <p:sp>
        <p:nvSpPr>
          <p:cNvPr id="6146" name="Rectangle 2"/>
          <p:cNvSpPr>
            <a:spLocks noChangeArrowheads="1"/>
          </p:cNvSpPr>
          <p:nvPr/>
        </p:nvSpPr>
        <p:spPr bwMode="auto">
          <a:xfrm>
            <a:off x="415636" y="2164374"/>
            <a:ext cx="11333019" cy="3693319"/>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nSpc>
                <a:spcPct val="150000"/>
              </a:lnSpc>
            </a:pPr>
            <a:r>
              <a:rPr lang="en-US" sz="2400" dirty="0" smtClean="0">
                <a:solidFill>
                  <a:srgbClr val="002060"/>
                </a:solidFill>
              </a:rPr>
              <a:t>Example-1</a:t>
            </a:r>
          </a:p>
          <a:p>
            <a:pPr>
              <a:lnSpc>
                <a:spcPct val="150000"/>
              </a:lnSpc>
            </a:pPr>
            <a:r>
              <a:rPr lang="en-US" sz="2400" dirty="0" smtClean="0">
                <a:solidFill>
                  <a:srgbClr val="002060"/>
                </a:solidFill>
              </a:rPr>
              <a:t>∏</a:t>
            </a:r>
            <a:r>
              <a:rPr lang="en-US" sz="2400" baseline="-25000" dirty="0" smtClean="0">
                <a:solidFill>
                  <a:srgbClr val="002060"/>
                </a:solidFill>
              </a:rPr>
              <a:t>subject, author</a:t>
            </a:r>
            <a:r>
              <a:rPr lang="en-US" sz="2400" dirty="0" smtClean="0">
                <a:solidFill>
                  <a:srgbClr val="002060"/>
                </a:solidFill>
              </a:rPr>
              <a:t> (Books)</a:t>
            </a:r>
          </a:p>
          <a:p>
            <a:pPr>
              <a:lnSpc>
                <a:spcPct val="150000"/>
              </a:lnSpc>
            </a:pPr>
            <a:r>
              <a:rPr lang="en-US" sz="2400" dirty="0" smtClean="0">
                <a:solidFill>
                  <a:srgbClr val="C00000"/>
                </a:solidFill>
              </a:rPr>
              <a:t>Selects and projects columns named as subject and author from the relation Books.</a:t>
            </a:r>
          </a:p>
          <a:p>
            <a:pPr>
              <a:lnSpc>
                <a:spcPct val="150000"/>
              </a:lnSpc>
            </a:pPr>
            <a:r>
              <a:rPr lang="en-US" sz="2400" dirty="0" smtClean="0">
                <a:solidFill>
                  <a:srgbClr val="002060"/>
                </a:solidFill>
              </a:rPr>
              <a:t>Example-2</a:t>
            </a:r>
            <a:endParaRPr lang="en-US" sz="2400" dirty="0" smtClean="0">
              <a:solidFill>
                <a:srgbClr val="C00000"/>
              </a:solidFill>
            </a:endParaRPr>
          </a:p>
          <a:p>
            <a:pPr>
              <a:lnSpc>
                <a:spcPct val="150000"/>
              </a:lnSpc>
            </a:pPr>
            <a:r>
              <a:rPr lang="en-US" sz="2400" dirty="0" smtClean="0">
                <a:solidFill>
                  <a:srgbClr val="C00000"/>
                </a:solidFill>
              </a:rPr>
              <a:t>Find out the Roll no, name and address of the relation student</a:t>
            </a:r>
          </a:p>
          <a:p>
            <a:pPr>
              <a:lnSpc>
                <a:spcPct val="150000"/>
              </a:lnSpc>
            </a:pPr>
            <a:r>
              <a:rPr lang="en-US" sz="2400" dirty="0" smtClean="0">
                <a:solidFill>
                  <a:srgbClr val="002060"/>
                </a:solidFill>
              </a:rPr>
              <a:t>∏ </a:t>
            </a:r>
            <a:r>
              <a:rPr lang="en-US" sz="2400" baseline="-25000" dirty="0" err="1" smtClean="0">
                <a:solidFill>
                  <a:srgbClr val="002060"/>
                </a:solidFill>
              </a:rPr>
              <a:t>Roll_no</a:t>
            </a:r>
            <a:r>
              <a:rPr lang="en-US" sz="2400" baseline="-25000" dirty="0" smtClean="0">
                <a:solidFill>
                  <a:srgbClr val="002060"/>
                </a:solidFill>
              </a:rPr>
              <a:t>, Name, Address</a:t>
            </a:r>
            <a:r>
              <a:rPr lang="en-US" sz="2400" dirty="0" smtClean="0">
                <a:solidFill>
                  <a:srgbClr val="002060"/>
                </a:solidFill>
              </a:rPr>
              <a:t> (STUDENT)</a:t>
            </a:r>
            <a:endParaRPr lang="en-US" sz="2400" dirty="0" smtClean="0">
              <a:solidFill>
                <a:srgbClr val="C00000"/>
              </a:solidFill>
            </a:endParaRPr>
          </a:p>
          <a:p>
            <a:pPr algn="just">
              <a:buFont typeface="Wingdings" pitchFamily="2" charset="2"/>
              <a:buChar char="Ø"/>
            </a:pPr>
            <a:endParaRPr lang="en-US" sz="2400" dirty="0" smtClean="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 calcmode="lin" valueType="num">
                                      <p:cBhvr additive="base">
                                        <p:cTn id="17"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46">
                                            <p:txEl>
                                              <p:pRg st="3" end="3"/>
                                            </p:txEl>
                                          </p:spTgt>
                                        </p:tgtEl>
                                        <p:attrNameLst>
                                          <p:attrName>style.visibility</p:attrName>
                                        </p:attrNameLst>
                                      </p:cBhvr>
                                      <p:to>
                                        <p:strVal val="visible"/>
                                      </p:to>
                                    </p:set>
                                    <p:anim calcmode="lin" valueType="num">
                                      <p:cBhvr additive="base">
                                        <p:cTn id="23"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146">
                                            <p:txEl>
                                              <p:pRg st="4" end="4"/>
                                            </p:txEl>
                                          </p:spTgt>
                                        </p:tgtEl>
                                        <p:attrNameLst>
                                          <p:attrName>style.visibility</p:attrName>
                                        </p:attrNameLst>
                                      </p:cBhvr>
                                      <p:to>
                                        <p:strVal val="visible"/>
                                      </p:to>
                                    </p:set>
                                    <p:anim calcmode="lin" valueType="num">
                                      <p:cBhvr additive="base">
                                        <p:cTn id="27"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146">
                                            <p:txEl>
                                              <p:pRg st="5" end="5"/>
                                            </p:txEl>
                                          </p:spTgt>
                                        </p:tgtEl>
                                        <p:attrNameLst>
                                          <p:attrName>style.visibility</p:attrName>
                                        </p:attrNameLst>
                                      </p:cBhvr>
                                      <p:to>
                                        <p:strVal val="visible"/>
                                      </p:to>
                                    </p:set>
                                    <p:anim calcmode="lin" valueType="num">
                                      <p:cBhvr additive="base">
                                        <p:cTn id="33"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Composition of Select and Project Operation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Unary Relational Operations</a:t>
            </a:r>
            <a:endParaRPr lang="en-US" dirty="0">
              <a:solidFill>
                <a:schemeClr val="bg1"/>
              </a:solidFill>
            </a:endParaRPr>
          </a:p>
        </p:txBody>
      </p:sp>
      <p:sp>
        <p:nvSpPr>
          <p:cNvPr id="6146" name="Rectangle 2"/>
          <p:cNvSpPr>
            <a:spLocks noChangeArrowheads="1"/>
          </p:cNvSpPr>
          <p:nvPr/>
        </p:nvSpPr>
        <p:spPr bwMode="auto">
          <a:xfrm>
            <a:off x="457200" y="1863429"/>
            <a:ext cx="11333019" cy="443198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buFont typeface="Wingdings" pitchFamily="2" charset="2"/>
              <a:buChar char="Ø"/>
            </a:pPr>
            <a:r>
              <a:rPr lang="en-US" sz="2400" dirty="0" smtClean="0">
                <a:solidFill>
                  <a:srgbClr val="C00000"/>
                </a:solidFill>
              </a:rPr>
              <a:t>Combination of Select and Project operation is required when there is a query which requires some condition and for selecting some particular attributes which satisfies the condition.</a:t>
            </a:r>
          </a:p>
          <a:p>
            <a:pPr>
              <a:buFont typeface="Wingdings" pitchFamily="2" charset="2"/>
              <a:buChar char="Ø"/>
            </a:pPr>
            <a:endParaRPr lang="en-US" sz="2400" dirty="0" smtClean="0">
              <a:solidFill>
                <a:srgbClr val="C00000"/>
              </a:solidFill>
            </a:endParaRPr>
          </a:p>
          <a:p>
            <a:r>
              <a:rPr lang="en-US" sz="2400" dirty="0" smtClean="0">
                <a:solidFill>
                  <a:srgbClr val="C00000"/>
                </a:solidFill>
              </a:rPr>
              <a:t>Query: Retrieve the Roll and Name of the student having age greater than 23.</a:t>
            </a:r>
          </a:p>
          <a:p>
            <a:endParaRPr lang="en-US" sz="2400" dirty="0" smtClean="0">
              <a:solidFill>
                <a:srgbClr val="C00000"/>
              </a:solidFill>
            </a:endParaRPr>
          </a:p>
          <a:p>
            <a:pPr algn="just">
              <a:lnSpc>
                <a:spcPct val="150000"/>
              </a:lnSpc>
            </a:pPr>
            <a:r>
              <a:rPr lang="en-US" sz="2400" dirty="0" smtClean="0">
                <a:solidFill>
                  <a:srgbClr val="002060"/>
                </a:solidFill>
              </a:rPr>
              <a:t>∏</a:t>
            </a:r>
            <a:r>
              <a:rPr lang="en-US" sz="2400" baseline="-25000" dirty="0" smtClean="0">
                <a:solidFill>
                  <a:srgbClr val="002060"/>
                </a:solidFill>
              </a:rPr>
              <a:t> </a:t>
            </a:r>
            <a:r>
              <a:rPr lang="en-US" sz="2400" baseline="-25000" dirty="0" err="1" smtClean="0">
                <a:solidFill>
                  <a:srgbClr val="002060"/>
                </a:solidFill>
              </a:rPr>
              <a:t>Roll,Name,Address</a:t>
            </a:r>
            <a:r>
              <a:rPr lang="en-US" sz="2400" baseline="-25000" dirty="0" smtClean="0">
                <a:solidFill>
                  <a:srgbClr val="002060"/>
                </a:solidFill>
              </a:rPr>
              <a:t>( </a:t>
            </a:r>
            <a:r>
              <a:rPr lang="en-US" sz="2400" dirty="0" smtClean="0">
                <a:solidFill>
                  <a:srgbClr val="002060"/>
                </a:solidFill>
              </a:rPr>
              <a:t>σ</a:t>
            </a:r>
            <a:r>
              <a:rPr lang="en-US" sz="2400" baseline="-25000" dirty="0" smtClean="0">
                <a:solidFill>
                  <a:srgbClr val="002060"/>
                </a:solidFill>
              </a:rPr>
              <a:t> Age &gt; 23)</a:t>
            </a:r>
            <a:r>
              <a:rPr lang="en-US" sz="2400" dirty="0" smtClean="0">
                <a:solidFill>
                  <a:srgbClr val="002060"/>
                </a:solidFill>
              </a:rPr>
              <a:t> (STUDENT)</a:t>
            </a:r>
          </a:p>
          <a:p>
            <a:pPr algn="just">
              <a:lnSpc>
                <a:spcPct val="150000"/>
              </a:lnSpc>
            </a:pPr>
            <a:r>
              <a:rPr lang="en-US" sz="2400" dirty="0" smtClean="0">
                <a:solidFill>
                  <a:srgbClr val="002060"/>
                </a:solidFill>
              </a:rPr>
              <a:t>				OR</a:t>
            </a:r>
          </a:p>
          <a:p>
            <a:pPr algn="just">
              <a:lnSpc>
                <a:spcPct val="150000"/>
              </a:lnSpc>
            </a:pPr>
            <a:r>
              <a:rPr lang="en-US" sz="2400" dirty="0" smtClean="0">
                <a:solidFill>
                  <a:srgbClr val="002060"/>
                </a:solidFill>
              </a:rPr>
              <a:t>Temp        σ</a:t>
            </a:r>
            <a:r>
              <a:rPr lang="en-US" sz="2400" baseline="-25000" dirty="0" smtClean="0">
                <a:solidFill>
                  <a:srgbClr val="002060"/>
                </a:solidFill>
              </a:rPr>
              <a:t> Age &gt; 23</a:t>
            </a:r>
            <a:r>
              <a:rPr lang="en-US" sz="2400" dirty="0" smtClean="0">
                <a:solidFill>
                  <a:srgbClr val="002060"/>
                </a:solidFill>
              </a:rPr>
              <a:t> (STUDENT)</a:t>
            </a:r>
          </a:p>
          <a:p>
            <a:pPr algn="just">
              <a:lnSpc>
                <a:spcPct val="150000"/>
              </a:lnSpc>
            </a:pPr>
            <a:r>
              <a:rPr lang="en-US" sz="2400" dirty="0" smtClean="0">
                <a:solidFill>
                  <a:srgbClr val="002060"/>
                </a:solidFill>
              </a:rPr>
              <a:t>Result       ∏ </a:t>
            </a:r>
            <a:r>
              <a:rPr lang="en-US" sz="2400" baseline="-25000" dirty="0" err="1" smtClean="0">
                <a:solidFill>
                  <a:srgbClr val="002060"/>
                </a:solidFill>
              </a:rPr>
              <a:t>Rollno</a:t>
            </a:r>
            <a:r>
              <a:rPr lang="en-US" sz="2400" baseline="-25000" dirty="0" smtClean="0">
                <a:solidFill>
                  <a:srgbClr val="002060"/>
                </a:solidFill>
              </a:rPr>
              <a:t>, Name</a:t>
            </a:r>
            <a:r>
              <a:rPr lang="en-US" sz="2400" dirty="0" smtClean="0">
                <a:solidFill>
                  <a:srgbClr val="002060"/>
                </a:solidFill>
              </a:rPr>
              <a:t> (Temp)</a:t>
            </a:r>
          </a:p>
        </p:txBody>
      </p:sp>
      <p:sp>
        <p:nvSpPr>
          <p:cNvPr id="12" name="Left Arrow 11"/>
          <p:cNvSpPr/>
          <p:nvPr/>
        </p:nvSpPr>
        <p:spPr>
          <a:xfrm>
            <a:off x="1787236" y="6026739"/>
            <a:ext cx="290946" cy="872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a:off x="1787231" y="5500244"/>
            <a:ext cx="290946" cy="872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2" end="2"/>
                                            </p:txEl>
                                          </p:spTgt>
                                        </p:tgtEl>
                                        <p:attrNameLst>
                                          <p:attrName>style.visibility</p:attrName>
                                        </p:attrNameLst>
                                      </p:cBhvr>
                                      <p:to>
                                        <p:strVal val="visible"/>
                                      </p:to>
                                    </p:set>
                                    <p:anim calcmode="lin" valueType="num">
                                      <p:cBhvr additive="base">
                                        <p:cTn id="13"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4" end="4"/>
                                            </p:txEl>
                                          </p:spTgt>
                                        </p:tgtEl>
                                        <p:attrNameLst>
                                          <p:attrName>style.visibility</p:attrName>
                                        </p:attrNameLst>
                                      </p:cBhvr>
                                      <p:to>
                                        <p:strVal val="visible"/>
                                      </p:to>
                                    </p:set>
                                    <p:anim calcmode="lin" valueType="num">
                                      <p:cBhvr additive="base">
                                        <p:cTn id="19"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5" end="5"/>
                                            </p:txEl>
                                          </p:spTgt>
                                        </p:tgtEl>
                                        <p:attrNameLst>
                                          <p:attrName>style.visibility</p:attrName>
                                        </p:attrNameLst>
                                      </p:cBhvr>
                                      <p:to>
                                        <p:strVal val="visible"/>
                                      </p:to>
                                    </p:set>
                                    <p:anim calcmode="lin" valueType="num">
                                      <p:cBhvr additive="base">
                                        <p:cTn id="25"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6" end="6"/>
                                            </p:txEl>
                                          </p:spTgt>
                                        </p:tgtEl>
                                        <p:attrNameLst>
                                          <p:attrName>style.visibility</p:attrName>
                                        </p:attrNameLst>
                                      </p:cBhvr>
                                      <p:to>
                                        <p:strVal val="visible"/>
                                      </p:to>
                                    </p:set>
                                    <p:anim calcmode="lin" valueType="num">
                                      <p:cBhvr additive="base">
                                        <p:cTn id="31"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146">
                                            <p:txEl>
                                              <p:pRg st="7" end="7"/>
                                            </p:txEl>
                                          </p:spTgt>
                                        </p:tgtEl>
                                        <p:attrNameLst>
                                          <p:attrName>style.visibility</p:attrName>
                                        </p:attrNameLst>
                                      </p:cBhvr>
                                      <p:to>
                                        <p:strVal val="visible"/>
                                      </p:to>
                                    </p:set>
                                    <p:anim calcmode="lin" valueType="num">
                                      <p:cBhvr additive="base">
                                        <p:cTn id="35"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4"/>
            <a:ext cx="3366661" cy="461665"/>
          </a:xfrm>
          <a:prstGeom prst="rect">
            <a:avLst/>
          </a:prstGeom>
          <a:solidFill>
            <a:schemeClr val="accent2"/>
          </a:solidFill>
        </p:spPr>
        <p:txBody>
          <a:bodyPr wrap="square" rtlCol="0">
            <a:spAutoFit/>
          </a:bodyPr>
          <a:lstStyle/>
          <a:p>
            <a:r>
              <a:rPr lang="en-US" sz="2400" dirty="0" smtClean="0">
                <a:solidFill>
                  <a:schemeClr val="bg1"/>
                </a:solidFill>
              </a:rPr>
              <a:t>Rename Operation (</a:t>
            </a:r>
            <a:r>
              <a:rPr lang="en-US" sz="2400" i="1" dirty="0" smtClean="0">
                <a:solidFill>
                  <a:schemeClr val="bg1"/>
                </a:solidFill>
                <a:sym typeface="Symbol" pitchFamily="18" charset="2"/>
              </a:rPr>
              <a:t>)</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Unary Relational Operations</a:t>
            </a:r>
            <a:endParaRPr lang="en-US" dirty="0">
              <a:solidFill>
                <a:schemeClr val="bg1"/>
              </a:solidFill>
            </a:endParaRPr>
          </a:p>
        </p:txBody>
      </p:sp>
      <p:sp>
        <p:nvSpPr>
          <p:cNvPr id="11" name="Rectangle 10"/>
          <p:cNvSpPr/>
          <p:nvPr/>
        </p:nvSpPr>
        <p:spPr>
          <a:xfrm>
            <a:off x="360218" y="2050344"/>
            <a:ext cx="11416146" cy="4093428"/>
          </a:xfrm>
          <a:prstGeom prst="rect">
            <a:avLst/>
          </a:prstGeom>
        </p:spPr>
        <p:txBody>
          <a:bodyPr wrap="square">
            <a:spAutoFit/>
          </a:bodyPr>
          <a:lstStyle/>
          <a:p>
            <a:pPr algn="just">
              <a:buFont typeface="Wingdings" pitchFamily="2" charset="2"/>
              <a:buChar char="Ø"/>
            </a:pPr>
            <a:r>
              <a:rPr lang="en-IN" sz="2000" dirty="0" smtClean="0">
                <a:solidFill>
                  <a:srgbClr val="C00000"/>
                </a:solidFill>
              </a:rPr>
              <a:t>The results of relational algebra are also relations but without any name. The rename operation allows us to rename the output relation. 'rename' operation is denoted with small Greek letter rho ρ.</a:t>
            </a:r>
          </a:p>
          <a:p>
            <a:pPr algn="just">
              <a:buFont typeface="Wingdings" pitchFamily="2" charset="2"/>
              <a:buChar char="Ø"/>
            </a:pPr>
            <a:endParaRPr lang="en-US" sz="2000" dirty="0" smtClean="0">
              <a:solidFill>
                <a:srgbClr val="C00000"/>
              </a:solidFill>
            </a:endParaRPr>
          </a:p>
          <a:p>
            <a:pPr>
              <a:buFont typeface="Wingdings" pitchFamily="2" charset="2"/>
              <a:buChar char="Ø"/>
            </a:pPr>
            <a:r>
              <a:rPr lang="en-US" sz="2000" dirty="0" smtClean="0">
                <a:solidFill>
                  <a:srgbClr val="C00000"/>
                </a:solidFill>
              </a:rPr>
              <a:t>Allows us to name, and therefore to refer to, the results of relational-algebra expressions, allows us to refer to a relation by more than one name.</a:t>
            </a:r>
          </a:p>
          <a:p>
            <a:r>
              <a:rPr lang="en-US" sz="2000" dirty="0" smtClean="0">
                <a:solidFill>
                  <a:srgbClr val="002060"/>
                </a:solidFill>
              </a:rPr>
              <a:t>Example:</a:t>
            </a:r>
          </a:p>
          <a:p>
            <a:pPr>
              <a:buFont typeface="Monotype Sorts" pitchFamily="2" charset="2"/>
              <a:buNone/>
            </a:pPr>
            <a:r>
              <a:rPr lang="en-US" sz="2000" dirty="0" smtClean="0"/>
              <a:t> 				</a:t>
            </a:r>
            <a:r>
              <a:rPr lang="en-US" sz="2000" i="1" dirty="0" smtClean="0">
                <a:solidFill>
                  <a:srgbClr val="002060"/>
                </a:solidFill>
                <a:sym typeface="Symbol" pitchFamily="18" charset="2"/>
              </a:rPr>
              <a:t></a:t>
            </a:r>
            <a:r>
              <a:rPr lang="en-US" sz="2000" i="1" dirty="0" smtClean="0">
                <a:solidFill>
                  <a:srgbClr val="002060"/>
                </a:solidFill>
              </a:rPr>
              <a:t> </a:t>
            </a:r>
            <a:r>
              <a:rPr lang="en-US" sz="2000" i="1" baseline="-25000" dirty="0" smtClean="0">
                <a:solidFill>
                  <a:srgbClr val="002060"/>
                </a:solidFill>
              </a:rPr>
              <a:t>x</a:t>
            </a:r>
            <a:r>
              <a:rPr lang="en-US" sz="2000" dirty="0" smtClean="0">
                <a:solidFill>
                  <a:srgbClr val="002060"/>
                </a:solidFill>
              </a:rPr>
              <a:t> (</a:t>
            </a:r>
            <a:r>
              <a:rPr lang="en-US" sz="2000" i="1" dirty="0" smtClean="0">
                <a:solidFill>
                  <a:srgbClr val="002060"/>
                </a:solidFill>
              </a:rPr>
              <a:t>E</a:t>
            </a:r>
            <a:r>
              <a:rPr lang="en-US" sz="2000" dirty="0" smtClean="0">
                <a:solidFill>
                  <a:srgbClr val="002060"/>
                </a:solidFill>
              </a:rPr>
              <a:t>)</a:t>
            </a:r>
            <a:r>
              <a:rPr lang="en-US" sz="2000" dirty="0" smtClean="0"/>
              <a:t/>
            </a:r>
            <a:br>
              <a:rPr lang="en-US" sz="2000" dirty="0" smtClean="0"/>
            </a:br>
            <a:endParaRPr lang="en-US" sz="2000" dirty="0" smtClean="0"/>
          </a:p>
          <a:p>
            <a:pPr>
              <a:buFont typeface="Monotype Sorts" pitchFamily="2" charset="2"/>
              <a:buNone/>
            </a:pPr>
            <a:r>
              <a:rPr lang="en-US" sz="2000" dirty="0" smtClean="0"/>
              <a:t>	</a:t>
            </a:r>
            <a:r>
              <a:rPr lang="en-US" sz="2000" i="1" dirty="0" smtClean="0">
                <a:solidFill>
                  <a:srgbClr val="002060"/>
                </a:solidFill>
              </a:rPr>
              <a:t>returns the expression E under the name X</a:t>
            </a:r>
          </a:p>
          <a:p>
            <a:pPr>
              <a:buFont typeface="Wingdings" pitchFamily="2" charset="2"/>
              <a:buChar char="Ø"/>
            </a:pPr>
            <a:r>
              <a:rPr lang="en-US" sz="2000" dirty="0" smtClean="0">
                <a:solidFill>
                  <a:srgbClr val="C00000"/>
                </a:solidFill>
              </a:rPr>
              <a:t>If a relational-algebra expression E has </a:t>
            </a:r>
            <a:r>
              <a:rPr lang="en-US" sz="2000" dirty="0" err="1" smtClean="0">
                <a:solidFill>
                  <a:srgbClr val="C00000"/>
                </a:solidFill>
              </a:rPr>
              <a:t>arity</a:t>
            </a:r>
            <a:r>
              <a:rPr lang="en-US" sz="2000" dirty="0" smtClean="0">
                <a:solidFill>
                  <a:srgbClr val="C00000"/>
                </a:solidFill>
              </a:rPr>
              <a:t> n, then </a:t>
            </a:r>
          </a:p>
          <a:p>
            <a:pPr>
              <a:buFont typeface="Wingdings" pitchFamily="2" charset="2"/>
              <a:buChar char="Ø"/>
            </a:pPr>
            <a:endParaRPr lang="en-US" sz="2000" dirty="0" smtClean="0">
              <a:solidFill>
                <a:srgbClr val="C00000"/>
              </a:solidFill>
            </a:endParaRPr>
          </a:p>
          <a:p>
            <a:pPr>
              <a:buFont typeface="Wingdings" pitchFamily="2" charset="2"/>
              <a:buChar char="Ø"/>
            </a:pPr>
            <a:endParaRPr lang="en-US" sz="2000" dirty="0" smtClean="0">
              <a:solidFill>
                <a:srgbClr val="C00000"/>
              </a:solidFill>
            </a:endParaRPr>
          </a:p>
          <a:p>
            <a:pPr>
              <a:buFont typeface="Wingdings" pitchFamily="2" charset="2"/>
              <a:buChar char="Ø"/>
            </a:pPr>
            <a:r>
              <a:rPr lang="en-US" sz="2000" dirty="0" smtClean="0">
                <a:solidFill>
                  <a:srgbClr val="C00000"/>
                </a:solidFill>
              </a:rPr>
              <a:t> Returns the result of expression E under the name X, and with the attributes renamed to </a:t>
            </a:r>
            <a:r>
              <a:rPr lang="en-US" sz="2000" i="1" dirty="0" smtClean="0">
                <a:solidFill>
                  <a:srgbClr val="002060"/>
                </a:solidFill>
              </a:rPr>
              <a:t>A1 , A2 , …., An .</a:t>
            </a:r>
          </a:p>
        </p:txBody>
      </p:sp>
      <p:graphicFrame>
        <p:nvGraphicFramePr>
          <p:cNvPr id="1026" name="Object 4"/>
          <p:cNvGraphicFramePr>
            <a:graphicFrameLocks noChangeAspect="1"/>
          </p:cNvGraphicFramePr>
          <p:nvPr/>
        </p:nvGraphicFramePr>
        <p:xfrm>
          <a:off x="3281383" y="5164178"/>
          <a:ext cx="2979737" cy="665162"/>
        </p:xfrm>
        <a:graphic>
          <a:graphicData uri="http://schemas.openxmlformats.org/presentationml/2006/ole">
            <mc:AlternateContent xmlns:mc="http://schemas.openxmlformats.org/markup-compatibility/2006">
              <mc:Choice xmlns:v="urn:schemas-microsoft-com:vml" Requires="v">
                <p:oleObj spid="_x0000_s1029" name="Equation" r:id="rId3" imgW="965160" imgH="266400" progId="">
                  <p:embed/>
                </p:oleObj>
              </mc:Choice>
              <mc:Fallback>
                <p:oleObj name="Equation" r:id="rId3" imgW="965160" imgH="26640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383" y="5164178"/>
                        <a:ext cx="2979737" cy="665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 calcmode="lin" valueType="num">
                                      <p:cBhvr additive="base">
                                        <p:cTn id="2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 calcmode="lin" valueType="num">
                                      <p:cBhvr additive="base">
                                        <p:cTn id="2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anim calcmode="lin" valueType="num">
                                      <p:cBhvr additive="base">
                                        <p:cTn id="33"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anim calcmode="lin" valueType="num">
                                      <p:cBhvr additive="base">
                                        <p:cTn id="39" dur="500" fill="hold"/>
                                        <p:tgtEl>
                                          <p:spTgt spid="1026"/>
                                        </p:tgtEl>
                                        <p:attrNameLst>
                                          <p:attrName>ppt_x</p:attrName>
                                        </p:attrNameLst>
                                      </p:cBhvr>
                                      <p:tavLst>
                                        <p:tav tm="0">
                                          <p:val>
                                            <p:strVal val="#ppt_x"/>
                                          </p:val>
                                        </p:tav>
                                        <p:tav tm="100000">
                                          <p:val>
                                            <p:strVal val="#ppt_x"/>
                                          </p:val>
                                        </p:tav>
                                      </p:tavLst>
                                    </p:anim>
                                    <p:anim calcmode="lin" valueType="num">
                                      <p:cBhvr additive="base">
                                        <p:cTn id="4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anim calcmode="lin" valueType="num">
                                      <p:cBhvr additive="base">
                                        <p:cTn id="45"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idx="4294967295"/>
          </p:nvPr>
        </p:nvSpPr>
        <p:spPr>
          <a:xfrm>
            <a:off x="1024128" y="1003233"/>
            <a:ext cx="6500078" cy="525123"/>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2800" dirty="0" smtClean="0"/>
              <a:t>Database System Environment:</a:t>
            </a:r>
            <a:endParaRPr lang="en-US" sz="2800" dirty="0"/>
          </a:p>
        </p:txBody>
      </p:sp>
      <p:sp>
        <p:nvSpPr>
          <p:cNvPr id="4" name="Content Placeholder 3"/>
          <p:cNvSpPr>
            <a:spLocks noGrp="1"/>
          </p:cNvSpPr>
          <p:nvPr>
            <p:ph idx="4294967295"/>
          </p:nvPr>
        </p:nvSpPr>
        <p:spPr>
          <a:xfrm>
            <a:off x="1024128" y="1972491"/>
            <a:ext cx="9720073" cy="4454435"/>
          </a:xfrm>
        </p:spPr>
        <p:txBody>
          <a:bodyPr>
            <a:normAutofit lnSpcReduction="10000"/>
          </a:bodyPr>
          <a:lstStyle/>
          <a:p>
            <a:pPr algn="just"/>
            <a:r>
              <a:rPr lang="en-US" sz="2800" dirty="0" smtClean="0">
                <a:solidFill>
                  <a:srgbClr val="C00000"/>
                </a:solidFill>
              </a:rPr>
              <a:t>The DBMS is a general purpose software system that facilitates the process  of  defining, constructing, manipulating and sharing databases among various users and applications.</a:t>
            </a:r>
          </a:p>
          <a:p>
            <a:pPr lvl="0" algn="just"/>
            <a:r>
              <a:rPr lang="en-US" sz="2800" b="1" dirty="0" smtClean="0">
                <a:solidFill>
                  <a:srgbClr val="002060"/>
                </a:solidFill>
              </a:rPr>
              <a:t>Defining</a:t>
            </a:r>
            <a:r>
              <a:rPr lang="en-US" sz="2800" dirty="0" smtClean="0">
                <a:solidFill>
                  <a:srgbClr val="002060"/>
                </a:solidFill>
              </a:rPr>
              <a:t>: </a:t>
            </a:r>
            <a:r>
              <a:rPr lang="en-US" sz="2800" dirty="0" smtClean="0">
                <a:solidFill>
                  <a:srgbClr val="C00000"/>
                </a:solidFill>
              </a:rPr>
              <a:t>a database involves specifying  the data types, structure and constraints for the data to be stored in the database.</a:t>
            </a:r>
          </a:p>
          <a:p>
            <a:pPr lvl="0" algn="just"/>
            <a:r>
              <a:rPr lang="en-US" sz="2800" b="1" dirty="0" smtClean="0">
                <a:solidFill>
                  <a:srgbClr val="002060"/>
                </a:solidFill>
              </a:rPr>
              <a:t>Constructing</a:t>
            </a:r>
            <a:r>
              <a:rPr lang="en-US" sz="2800" dirty="0" smtClean="0">
                <a:solidFill>
                  <a:srgbClr val="002060"/>
                </a:solidFill>
              </a:rPr>
              <a:t>: </a:t>
            </a:r>
            <a:r>
              <a:rPr lang="en-US" sz="2800" dirty="0" smtClean="0">
                <a:solidFill>
                  <a:srgbClr val="C00000"/>
                </a:solidFill>
              </a:rPr>
              <a:t>the database follows the process of storing the data in some storage medium controlled by the DBMS.</a:t>
            </a:r>
          </a:p>
          <a:p>
            <a:pPr lvl="0" algn="just"/>
            <a:r>
              <a:rPr lang="en-US" sz="2800" b="1" dirty="0" smtClean="0">
                <a:solidFill>
                  <a:srgbClr val="002060"/>
                </a:solidFill>
              </a:rPr>
              <a:t>Manipulating</a:t>
            </a:r>
            <a:r>
              <a:rPr lang="en-US" sz="2800" dirty="0" smtClean="0">
                <a:solidFill>
                  <a:srgbClr val="C00000"/>
                </a:solidFill>
              </a:rPr>
              <a:t>: a database includes the functions as querying the database to retrieve specific data, updating the database to reflect changes in the mini world and generating reports from the data.</a:t>
            </a:r>
          </a:p>
          <a:p>
            <a:pPr lvl="0"/>
            <a:endParaRPr lang="en-US" dirty="0"/>
          </a:p>
        </p:txBody>
      </p:sp>
      <p:sp>
        <p:nvSpPr>
          <p:cNvPr id="9" name="TextBox 8"/>
          <p:cNvSpPr txBox="1"/>
          <p:nvPr/>
        </p:nvSpPr>
        <p:spPr>
          <a:xfrm>
            <a:off x="339634" y="91441"/>
            <a:ext cx="11469189" cy="369332"/>
          </a:xfrm>
          <a:prstGeom prst="rect">
            <a:avLst/>
          </a:prstGeom>
          <a:solidFill>
            <a:schemeClr val="accent2"/>
          </a:solidFill>
        </p:spPr>
        <p:txBody>
          <a:bodyPr wrap="square" rtlCol="0">
            <a:spAutoFit/>
          </a:bodyPr>
          <a:lstStyle/>
          <a:p>
            <a:pPr algn="ctr"/>
            <a:r>
              <a:rPr lang="en-US" dirty="0" smtClean="0">
                <a:solidFill>
                  <a:schemeClr val="bg1"/>
                </a:solidFill>
              </a:rPr>
              <a:t>Lecture – 1   	</a:t>
            </a:r>
            <a:r>
              <a:rPr lang="en-US" dirty="0" smtClean="0"/>
              <a:t>	</a:t>
            </a:r>
            <a:r>
              <a:rPr lang="en-US" dirty="0" smtClean="0">
                <a:solidFill>
                  <a:srgbClr val="000000"/>
                </a:solidFill>
              </a:rPr>
              <a:t>             Prepared by Prof. Ranjeet Kumar </a:t>
            </a:r>
            <a:r>
              <a:rPr lang="en-US" dirty="0" err="1" smtClean="0">
                <a:solidFill>
                  <a:srgbClr val="000000"/>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Tree>
    <p:extLst>
      <p:ext uri="{BB962C8B-B14F-4D97-AF65-F5344CB8AC3E}">
        <p14:creationId xmlns:p14="http://schemas.microsoft.com/office/powerpoint/2010/main" val="14017415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4"/>
            <a:ext cx="3366661" cy="461665"/>
          </a:xfrm>
          <a:prstGeom prst="rect">
            <a:avLst/>
          </a:prstGeom>
          <a:solidFill>
            <a:schemeClr val="accent2"/>
          </a:solidFill>
        </p:spPr>
        <p:txBody>
          <a:bodyPr wrap="square" rtlCol="0">
            <a:spAutoFit/>
          </a:bodyPr>
          <a:lstStyle/>
          <a:p>
            <a:r>
              <a:rPr lang="en-US" sz="2400" dirty="0" smtClean="0">
                <a:solidFill>
                  <a:schemeClr val="bg1"/>
                </a:solidFill>
              </a:rPr>
              <a:t>Binary Operation </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Binary Relational Operations</a:t>
            </a:r>
            <a:endParaRPr lang="en-US" dirty="0">
              <a:solidFill>
                <a:schemeClr val="bg1"/>
              </a:solidFill>
            </a:endParaRPr>
          </a:p>
        </p:txBody>
      </p:sp>
      <p:sp>
        <p:nvSpPr>
          <p:cNvPr id="11" name="Rectangle 10"/>
          <p:cNvSpPr/>
          <p:nvPr/>
        </p:nvSpPr>
        <p:spPr>
          <a:xfrm>
            <a:off x="360218" y="2050344"/>
            <a:ext cx="11416146" cy="4278094"/>
          </a:xfrm>
          <a:prstGeom prst="rect">
            <a:avLst/>
          </a:prstGeom>
        </p:spPr>
        <p:txBody>
          <a:bodyPr wrap="square">
            <a:spAutoFit/>
          </a:bodyPr>
          <a:lstStyle/>
          <a:p>
            <a:pPr algn="just">
              <a:lnSpc>
                <a:spcPct val="150000"/>
              </a:lnSpc>
              <a:buFont typeface="Wingdings" pitchFamily="2" charset="2"/>
              <a:buChar char="Ø"/>
            </a:pPr>
            <a:r>
              <a:rPr lang="en-IN" sz="2400" dirty="0" smtClean="0">
                <a:solidFill>
                  <a:srgbClr val="002060"/>
                </a:solidFill>
              </a:rPr>
              <a:t>Binary operation </a:t>
            </a:r>
            <a:r>
              <a:rPr lang="en-IN" sz="2400" dirty="0" smtClean="0">
                <a:solidFill>
                  <a:srgbClr val="C00000"/>
                </a:solidFill>
              </a:rPr>
              <a:t>between two relations must be </a:t>
            </a:r>
            <a:r>
              <a:rPr lang="en-IN" sz="2400" i="1" dirty="0" smtClean="0">
                <a:solidFill>
                  <a:srgbClr val="002060"/>
                </a:solidFill>
              </a:rPr>
              <a:t>union compatible.</a:t>
            </a:r>
          </a:p>
          <a:p>
            <a:pPr algn="just">
              <a:lnSpc>
                <a:spcPct val="150000"/>
              </a:lnSpc>
              <a:buFont typeface="Wingdings" pitchFamily="2" charset="2"/>
              <a:buChar char="Ø"/>
            </a:pPr>
            <a:endParaRPr lang="en-IN" sz="2400" dirty="0" smtClean="0">
              <a:solidFill>
                <a:srgbClr val="C00000"/>
              </a:solidFill>
            </a:endParaRPr>
          </a:p>
          <a:p>
            <a:pPr algn="just">
              <a:lnSpc>
                <a:spcPct val="150000"/>
              </a:lnSpc>
              <a:buFont typeface="Wingdings" pitchFamily="2" charset="2"/>
              <a:buChar char="Ø"/>
            </a:pPr>
            <a:r>
              <a:rPr lang="en-IN" sz="2400" dirty="0" smtClean="0">
                <a:solidFill>
                  <a:srgbClr val="C00000"/>
                </a:solidFill>
              </a:rPr>
              <a:t>The relation </a:t>
            </a:r>
            <a:r>
              <a:rPr lang="en-IN" sz="2400" dirty="0" smtClean="0">
                <a:solidFill>
                  <a:srgbClr val="002060"/>
                </a:solidFill>
              </a:rPr>
              <a:t>R (A1, A2,…..An) </a:t>
            </a:r>
            <a:r>
              <a:rPr lang="en-IN" sz="2400" dirty="0" smtClean="0">
                <a:solidFill>
                  <a:srgbClr val="C00000"/>
                </a:solidFill>
              </a:rPr>
              <a:t>and </a:t>
            </a:r>
            <a:r>
              <a:rPr lang="en-IN" sz="2400" dirty="0" smtClean="0">
                <a:solidFill>
                  <a:srgbClr val="002060"/>
                </a:solidFill>
              </a:rPr>
              <a:t>S(B1, B2,……</a:t>
            </a:r>
            <a:r>
              <a:rPr lang="en-IN" sz="2400" dirty="0" err="1" smtClean="0">
                <a:solidFill>
                  <a:srgbClr val="002060"/>
                </a:solidFill>
              </a:rPr>
              <a:t>Bn</a:t>
            </a:r>
            <a:r>
              <a:rPr lang="en-IN" sz="2400" dirty="0" smtClean="0">
                <a:solidFill>
                  <a:srgbClr val="002060"/>
                </a:solidFill>
              </a:rPr>
              <a:t>) </a:t>
            </a:r>
            <a:r>
              <a:rPr lang="en-IN" sz="2400" dirty="0" smtClean="0">
                <a:solidFill>
                  <a:srgbClr val="C00000"/>
                </a:solidFill>
              </a:rPr>
              <a:t>are said to be union compatible if they have the </a:t>
            </a:r>
            <a:r>
              <a:rPr lang="en-IN" sz="2400" dirty="0" smtClean="0">
                <a:solidFill>
                  <a:srgbClr val="002060"/>
                </a:solidFill>
              </a:rPr>
              <a:t>same degree n </a:t>
            </a:r>
            <a:r>
              <a:rPr lang="en-IN" sz="2400" dirty="0" smtClean="0">
                <a:solidFill>
                  <a:srgbClr val="C00000"/>
                </a:solidFill>
              </a:rPr>
              <a:t>and if </a:t>
            </a:r>
            <a:r>
              <a:rPr lang="en-IN" sz="2400" dirty="0" err="1" smtClean="0">
                <a:solidFill>
                  <a:srgbClr val="002060"/>
                </a:solidFill>
              </a:rPr>
              <a:t>dom</a:t>
            </a:r>
            <a:r>
              <a:rPr lang="en-IN" sz="2400" dirty="0" smtClean="0">
                <a:solidFill>
                  <a:srgbClr val="002060"/>
                </a:solidFill>
              </a:rPr>
              <a:t>(Ai) = </a:t>
            </a:r>
            <a:r>
              <a:rPr lang="en-IN" sz="2400" dirty="0" err="1" smtClean="0">
                <a:solidFill>
                  <a:srgbClr val="002060"/>
                </a:solidFill>
              </a:rPr>
              <a:t>dom</a:t>
            </a:r>
            <a:r>
              <a:rPr lang="en-IN" sz="2400" dirty="0" smtClean="0">
                <a:solidFill>
                  <a:srgbClr val="002060"/>
                </a:solidFill>
              </a:rPr>
              <a:t>(Bi) </a:t>
            </a:r>
            <a:r>
              <a:rPr lang="en-IN" sz="2400" dirty="0" smtClean="0">
                <a:solidFill>
                  <a:srgbClr val="C00000"/>
                </a:solidFill>
              </a:rPr>
              <a:t>for </a:t>
            </a:r>
            <a:r>
              <a:rPr lang="en-IN" sz="2400" dirty="0" smtClean="0">
                <a:solidFill>
                  <a:srgbClr val="002060"/>
                </a:solidFill>
              </a:rPr>
              <a:t>1&lt;=</a:t>
            </a:r>
            <a:r>
              <a:rPr lang="en-IN" sz="2400" dirty="0" err="1" smtClean="0">
                <a:solidFill>
                  <a:srgbClr val="002060"/>
                </a:solidFill>
              </a:rPr>
              <a:t>i</a:t>
            </a:r>
            <a:r>
              <a:rPr lang="en-IN" sz="2400" dirty="0" smtClean="0">
                <a:solidFill>
                  <a:srgbClr val="002060"/>
                </a:solidFill>
              </a:rPr>
              <a:t>&lt;=n.</a:t>
            </a:r>
          </a:p>
          <a:p>
            <a:pPr algn="just">
              <a:lnSpc>
                <a:spcPct val="150000"/>
              </a:lnSpc>
              <a:buFont typeface="Wingdings" pitchFamily="2" charset="2"/>
              <a:buChar char="Ø"/>
            </a:pPr>
            <a:endParaRPr lang="en-IN" sz="2400" dirty="0" smtClean="0">
              <a:solidFill>
                <a:srgbClr val="C00000"/>
              </a:solidFill>
            </a:endParaRPr>
          </a:p>
          <a:p>
            <a:pPr algn="just">
              <a:lnSpc>
                <a:spcPct val="150000"/>
              </a:lnSpc>
              <a:buFont typeface="Wingdings" pitchFamily="2" charset="2"/>
              <a:buChar char="Ø"/>
            </a:pPr>
            <a:r>
              <a:rPr lang="en-IN" sz="2400" dirty="0" smtClean="0">
                <a:solidFill>
                  <a:srgbClr val="C00000"/>
                </a:solidFill>
              </a:rPr>
              <a:t> This means that two relations must have </a:t>
            </a:r>
            <a:r>
              <a:rPr lang="en-IN" sz="2400" i="1" dirty="0" smtClean="0">
                <a:solidFill>
                  <a:srgbClr val="002060"/>
                </a:solidFill>
              </a:rPr>
              <a:t>same number of attributes</a:t>
            </a:r>
            <a:r>
              <a:rPr lang="en-IN" sz="2400" dirty="0" smtClean="0">
                <a:solidFill>
                  <a:srgbClr val="C00000"/>
                </a:solidFill>
              </a:rPr>
              <a:t> and should have compatible pair of attributes with </a:t>
            </a:r>
            <a:r>
              <a:rPr lang="en-IN" sz="2400" i="1" dirty="0" smtClean="0">
                <a:solidFill>
                  <a:srgbClr val="002060"/>
                </a:solidFill>
              </a:rPr>
              <a:t>same type of domains.</a:t>
            </a:r>
          </a:p>
          <a:p>
            <a:pPr algn="just">
              <a:buFont typeface="Wingdings" pitchFamily="2" charset="2"/>
              <a:buChar char="Ø"/>
            </a:pPr>
            <a:endParaRPr lang="en-US" sz="20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 calcmode="lin" valueType="num">
                                      <p:cBhvr additive="base">
                                        <p:cTn id="19"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4"/>
            <a:ext cx="3366661" cy="461665"/>
          </a:xfrm>
          <a:prstGeom prst="rect">
            <a:avLst/>
          </a:prstGeom>
          <a:solidFill>
            <a:schemeClr val="accent2"/>
          </a:solidFill>
        </p:spPr>
        <p:txBody>
          <a:bodyPr wrap="square" rtlCol="0">
            <a:spAutoFit/>
          </a:bodyPr>
          <a:lstStyle/>
          <a:p>
            <a:r>
              <a:rPr lang="en-US" sz="2400" dirty="0" smtClean="0">
                <a:solidFill>
                  <a:schemeClr val="bg1"/>
                </a:solidFill>
              </a:rPr>
              <a:t>Union Operation (U) </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Binary Relational Operations</a:t>
            </a:r>
            <a:endParaRPr lang="en-US" dirty="0">
              <a:solidFill>
                <a:schemeClr val="bg1"/>
              </a:solidFill>
            </a:endParaRPr>
          </a:p>
        </p:txBody>
      </p:sp>
      <p:sp>
        <p:nvSpPr>
          <p:cNvPr id="11" name="Rectangle 10"/>
          <p:cNvSpPr/>
          <p:nvPr/>
        </p:nvSpPr>
        <p:spPr>
          <a:xfrm>
            <a:off x="360218" y="1676260"/>
            <a:ext cx="11416146" cy="1477328"/>
          </a:xfrm>
          <a:prstGeom prst="rect">
            <a:avLst/>
          </a:prstGeom>
        </p:spPr>
        <p:txBody>
          <a:bodyPr wrap="square">
            <a:spAutoFit/>
          </a:bodyPr>
          <a:lstStyle/>
          <a:p>
            <a:pPr algn="just">
              <a:lnSpc>
                <a:spcPct val="150000"/>
              </a:lnSpc>
              <a:buFont typeface="Wingdings" pitchFamily="2" charset="2"/>
              <a:buChar char="Ø"/>
            </a:pPr>
            <a:r>
              <a:rPr lang="en-IN" sz="2000" dirty="0" smtClean="0">
                <a:solidFill>
                  <a:srgbClr val="C00000"/>
                </a:solidFill>
              </a:rPr>
              <a:t>The result of this operation denoted by </a:t>
            </a:r>
            <a:r>
              <a:rPr lang="en-IN" sz="2000" dirty="0" smtClean="0">
                <a:solidFill>
                  <a:srgbClr val="002060"/>
                </a:solidFill>
              </a:rPr>
              <a:t>R U S </a:t>
            </a:r>
            <a:r>
              <a:rPr lang="en-IN" sz="2000" dirty="0" smtClean="0">
                <a:solidFill>
                  <a:srgbClr val="C00000"/>
                </a:solidFill>
              </a:rPr>
              <a:t>between two relation R and S that includes all </a:t>
            </a:r>
            <a:r>
              <a:rPr lang="en-IN" sz="2000" dirty="0" err="1" smtClean="0">
                <a:solidFill>
                  <a:srgbClr val="C00000"/>
                </a:solidFill>
              </a:rPr>
              <a:t>tuples</a:t>
            </a:r>
            <a:r>
              <a:rPr lang="en-IN" sz="2000" dirty="0" smtClean="0">
                <a:solidFill>
                  <a:srgbClr val="C00000"/>
                </a:solidFill>
              </a:rPr>
              <a:t> that are either in R or in S or in both R and S.</a:t>
            </a:r>
          </a:p>
          <a:p>
            <a:pPr algn="just">
              <a:lnSpc>
                <a:spcPct val="150000"/>
              </a:lnSpc>
              <a:buFont typeface="Wingdings" pitchFamily="2" charset="2"/>
              <a:buChar char="Ø"/>
            </a:pPr>
            <a:r>
              <a:rPr lang="en-IN" sz="2000" i="1" dirty="0" smtClean="0">
                <a:solidFill>
                  <a:srgbClr val="002060"/>
                </a:solidFill>
              </a:rPr>
              <a:t>Duplicate </a:t>
            </a:r>
            <a:r>
              <a:rPr lang="en-IN" sz="2000" i="1" dirty="0" err="1" smtClean="0">
                <a:solidFill>
                  <a:srgbClr val="002060"/>
                </a:solidFill>
              </a:rPr>
              <a:t>tuples</a:t>
            </a:r>
            <a:r>
              <a:rPr lang="en-IN" sz="2000" i="1" dirty="0" smtClean="0">
                <a:solidFill>
                  <a:srgbClr val="002060"/>
                </a:solidFill>
              </a:rPr>
              <a:t> </a:t>
            </a:r>
            <a:r>
              <a:rPr lang="en-IN" sz="2000" i="1" dirty="0" smtClean="0">
                <a:solidFill>
                  <a:srgbClr val="C00000"/>
                </a:solidFill>
              </a:rPr>
              <a:t>are eliminated.</a:t>
            </a:r>
            <a:endParaRPr lang="en-US" sz="2000" dirty="0" smtClean="0">
              <a:solidFill>
                <a:srgbClr val="C00000"/>
              </a:solidFill>
            </a:endParaRPr>
          </a:p>
        </p:txBody>
      </p:sp>
      <p:graphicFrame>
        <p:nvGraphicFramePr>
          <p:cNvPr id="8" name="Table 7"/>
          <p:cNvGraphicFramePr>
            <a:graphicFrameLocks noGrp="1"/>
          </p:cNvGraphicFramePr>
          <p:nvPr/>
        </p:nvGraphicFramePr>
        <p:xfrm>
          <a:off x="840470" y="3680941"/>
          <a:ext cx="2374329" cy="2560320"/>
        </p:xfrm>
        <a:graphic>
          <a:graphicData uri="http://schemas.openxmlformats.org/drawingml/2006/table">
            <a:tbl>
              <a:tblPr firstRow="1" bandRow="1">
                <a:tableStyleId>{5C22544A-7EE6-4342-B048-85BDC9FD1C3A}</a:tableStyleId>
              </a:tblPr>
              <a:tblGrid>
                <a:gridCol w="956374">
                  <a:extLst>
                    <a:ext uri="{9D8B030D-6E8A-4147-A177-3AD203B41FA5}">
                      <a16:colId xmlns:a16="http://schemas.microsoft.com/office/drawing/2014/main" val="20000"/>
                    </a:ext>
                  </a:extLst>
                </a:gridCol>
                <a:gridCol w="1417955">
                  <a:extLst>
                    <a:ext uri="{9D8B030D-6E8A-4147-A177-3AD203B41FA5}">
                      <a16:colId xmlns:a16="http://schemas.microsoft.com/office/drawing/2014/main" val="20001"/>
                    </a:ext>
                  </a:extLst>
                </a:gridCol>
              </a:tblGrid>
              <a:tr h="0">
                <a:tc gridSpan="2">
                  <a:txBody>
                    <a:bodyPr/>
                    <a:lstStyle/>
                    <a:p>
                      <a:pPr algn="ctr"/>
                      <a:r>
                        <a:rPr lang="en-US" dirty="0" smtClean="0"/>
                        <a:t>ACCOUNT</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0">
                <a:tc>
                  <a:txBody>
                    <a:bodyPr/>
                    <a:lstStyle/>
                    <a:p>
                      <a:r>
                        <a:rPr lang="en-US" b="1" dirty="0" smtClean="0">
                          <a:solidFill>
                            <a:srgbClr val="002060"/>
                          </a:solidFill>
                        </a:rPr>
                        <a:t>AC_NO</a:t>
                      </a:r>
                      <a:endParaRPr lang="en-US" b="1" dirty="0">
                        <a:solidFill>
                          <a:srgbClr val="002060"/>
                        </a:solidFill>
                      </a:endParaRPr>
                    </a:p>
                  </a:txBody>
                  <a:tcPr/>
                </a:tc>
                <a:tc>
                  <a:txBody>
                    <a:bodyPr/>
                    <a:lstStyle/>
                    <a:p>
                      <a:r>
                        <a:rPr lang="en-US" b="1" dirty="0" smtClean="0">
                          <a:solidFill>
                            <a:srgbClr val="002060"/>
                          </a:solidFill>
                        </a:rPr>
                        <a:t>CUST_NAME</a:t>
                      </a:r>
                      <a:endParaRPr lang="en-US" b="1" dirty="0">
                        <a:solidFill>
                          <a:srgbClr val="002060"/>
                        </a:solidFill>
                      </a:endParaRPr>
                    </a:p>
                  </a:txBody>
                  <a:tcPr/>
                </a:tc>
                <a:extLst>
                  <a:ext uri="{0D108BD9-81ED-4DB2-BD59-A6C34878D82A}">
                    <a16:rowId xmlns:a16="http://schemas.microsoft.com/office/drawing/2014/main" val="10001"/>
                  </a:ext>
                </a:extLst>
              </a:tr>
              <a:tr h="0">
                <a:tc>
                  <a:txBody>
                    <a:bodyPr/>
                    <a:lstStyle/>
                    <a:p>
                      <a:r>
                        <a:rPr lang="en-US" dirty="0" smtClean="0">
                          <a:solidFill>
                            <a:srgbClr val="002060"/>
                          </a:solidFill>
                        </a:rPr>
                        <a:t>A1001</a:t>
                      </a:r>
                      <a:endParaRPr lang="en-US" dirty="0">
                        <a:solidFill>
                          <a:srgbClr val="002060"/>
                        </a:solidFill>
                      </a:endParaRPr>
                    </a:p>
                  </a:txBody>
                  <a:tcPr/>
                </a:tc>
                <a:tc>
                  <a:txBody>
                    <a:bodyPr/>
                    <a:lstStyle/>
                    <a:p>
                      <a:r>
                        <a:rPr lang="en-US" dirty="0" err="1" smtClean="0">
                          <a:solidFill>
                            <a:srgbClr val="002060"/>
                          </a:solidFill>
                        </a:rPr>
                        <a:t>Sachin</a:t>
                      </a:r>
                      <a:endParaRPr lang="en-US" dirty="0">
                        <a:solidFill>
                          <a:srgbClr val="002060"/>
                        </a:solidFill>
                      </a:endParaRPr>
                    </a:p>
                  </a:txBody>
                  <a:tcPr/>
                </a:tc>
                <a:extLst>
                  <a:ext uri="{0D108BD9-81ED-4DB2-BD59-A6C34878D82A}">
                    <a16:rowId xmlns:a16="http://schemas.microsoft.com/office/drawing/2014/main" val="10002"/>
                  </a:ext>
                </a:extLst>
              </a:tr>
              <a:tr h="0">
                <a:tc>
                  <a:txBody>
                    <a:bodyPr/>
                    <a:lstStyle/>
                    <a:p>
                      <a:r>
                        <a:rPr lang="en-US" dirty="0" smtClean="0">
                          <a:solidFill>
                            <a:srgbClr val="002060"/>
                          </a:solidFill>
                        </a:rPr>
                        <a:t>A1002</a:t>
                      </a:r>
                      <a:endParaRPr lang="en-US" dirty="0">
                        <a:solidFill>
                          <a:srgbClr val="002060"/>
                        </a:solidFill>
                      </a:endParaRPr>
                    </a:p>
                  </a:txBody>
                  <a:tcPr/>
                </a:tc>
                <a:tc>
                  <a:txBody>
                    <a:bodyPr/>
                    <a:lstStyle/>
                    <a:p>
                      <a:r>
                        <a:rPr lang="en-US" dirty="0" err="1" smtClean="0">
                          <a:solidFill>
                            <a:srgbClr val="002060"/>
                          </a:solidFill>
                        </a:rPr>
                        <a:t>Rahul</a:t>
                      </a:r>
                      <a:endParaRPr lang="en-US" dirty="0">
                        <a:solidFill>
                          <a:srgbClr val="002060"/>
                        </a:solidFill>
                      </a:endParaRPr>
                    </a:p>
                  </a:txBody>
                  <a:tcPr/>
                </a:tc>
                <a:extLst>
                  <a:ext uri="{0D108BD9-81ED-4DB2-BD59-A6C34878D82A}">
                    <a16:rowId xmlns:a16="http://schemas.microsoft.com/office/drawing/2014/main" val="10003"/>
                  </a:ext>
                </a:extLst>
              </a:tr>
              <a:tr h="0">
                <a:tc>
                  <a:txBody>
                    <a:bodyPr/>
                    <a:lstStyle/>
                    <a:p>
                      <a:r>
                        <a:rPr lang="en-US" dirty="0" smtClean="0">
                          <a:solidFill>
                            <a:srgbClr val="002060"/>
                          </a:solidFill>
                        </a:rPr>
                        <a:t>A1003</a:t>
                      </a:r>
                      <a:endParaRPr lang="en-US" dirty="0">
                        <a:solidFill>
                          <a:srgbClr val="002060"/>
                        </a:solidFill>
                      </a:endParaRPr>
                    </a:p>
                  </a:txBody>
                  <a:tcPr/>
                </a:tc>
                <a:tc>
                  <a:txBody>
                    <a:bodyPr/>
                    <a:lstStyle/>
                    <a:p>
                      <a:r>
                        <a:rPr lang="en-US" dirty="0" err="1" smtClean="0">
                          <a:solidFill>
                            <a:srgbClr val="002060"/>
                          </a:solidFill>
                        </a:rPr>
                        <a:t>Saurav</a:t>
                      </a:r>
                      <a:endParaRPr lang="en-US" dirty="0">
                        <a:solidFill>
                          <a:srgbClr val="002060"/>
                        </a:solidFill>
                      </a:endParaRPr>
                    </a:p>
                  </a:txBody>
                  <a:tcPr/>
                </a:tc>
                <a:extLst>
                  <a:ext uri="{0D108BD9-81ED-4DB2-BD59-A6C34878D82A}">
                    <a16:rowId xmlns:a16="http://schemas.microsoft.com/office/drawing/2014/main" val="10004"/>
                  </a:ext>
                </a:extLst>
              </a:tr>
              <a:tr h="0">
                <a:tc>
                  <a:txBody>
                    <a:bodyPr/>
                    <a:lstStyle/>
                    <a:p>
                      <a:r>
                        <a:rPr lang="en-US" dirty="0" smtClean="0">
                          <a:solidFill>
                            <a:srgbClr val="002060"/>
                          </a:solidFill>
                        </a:rPr>
                        <a:t>A1004</a:t>
                      </a:r>
                      <a:endParaRPr lang="en-US" dirty="0">
                        <a:solidFill>
                          <a:srgbClr val="002060"/>
                        </a:solidFill>
                      </a:endParaRPr>
                    </a:p>
                  </a:txBody>
                  <a:tcPr/>
                </a:tc>
                <a:tc>
                  <a:txBody>
                    <a:bodyPr/>
                    <a:lstStyle/>
                    <a:p>
                      <a:r>
                        <a:rPr lang="en-US" dirty="0" err="1" smtClean="0">
                          <a:solidFill>
                            <a:srgbClr val="002060"/>
                          </a:solidFill>
                        </a:rPr>
                        <a:t>Sachin</a:t>
                      </a:r>
                      <a:endParaRPr lang="en-US" dirty="0">
                        <a:solidFill>
                          <a:srgbClr val="002060"/>
                        </a:solidFill>
                      </a:endParaRPr>
                    </a:p>
                  </a:txBody>
                  <a:tcPr/>
                </a:tc>
                <a:extLst>
                  <a:ext uri="{0D108BD9-81ED-4DB2-BD59-A6C34878D82A}">
                    <a16:rowId xmlns:a16="http://schemas.microsoft.com/office/drawing/2014/main" val="10005"/>
                  </a:ext>
                </a:extLst>
              </a:tr>
              <a:tr h="0">
                <a:tc>
                  <a:txBody>
                    <a:bodyPr/>
                    <a:lstStyle/>
                    <a:p>
                      <a:r>
                        <a:rPr lang="en-US" dirty="0" smtClean="0">
                          <a:solidFill>
                            <a:srgbClr val="002060"/>
                          </a:solidFill>
                        </a:rPr>
                        <a:t>A1005</a:t>
                      </a:r>
                      <a:endParaRPr lang="en-US" dirty="0">
                        <a:solidFill>
                          <a:srgbClr val="002060"/>
                        </a:solidFill>
                      </a:endParaRPr>
                    </a:p>
                  </a:txBody>
                  <a:tcPr/>
                </a:tc>
                <a:tc>
                  <a:txBody>
                    <a:bodyPr/>
                    <a:lstStyle/>
                    <a:p>
                      <a:r>
                        <a:rPr lang="en-US" dirty="0" err="1" smtClean="0">
                          <a:solidFill>
                            <a:srgbClr val="002060"/>
                          </a:solidFill>
                        </a:rPr>
                        <a:t>Laxman</a:t>
                      </a:r>
                      <a:endParaRPr lang="en-US" dirty="0">
                        <a:solidFill>
                          <a:srgbClr val="002060"/>
                        </a:solidFill>
                      </a:endParaRPr>
                    </a:p>
                  </a:txBody>
                  <a:tcPr/>
                </a:tc>
                <a:extLst>
                  <a:ext uri="{0D108BD9-81ED-4DB2-BD59-A6C34878D82A}">
                    <a16:rowId xmlns:a16="http://schemas.microsoft.com/office/drawing/2014/main" val="10006"/>
                  </a:ext>
                </a:extLst>
              </a:tr>
            </a:tbl>
          </a:graphicData>
        </a:graphic>
      </p:graphicFrame>
      <p:graphicFrame>
        <p:nvGraphicFramePr>
          <p:cNvPr id="9" name="Table 8"/>
          <p:cNvGraphicFramePr>
            <a:graphicFrameLocks noGrp="1"/>
          </p:cNvGraphicFramePr>
          <p:nvPr/>
        </p:nvGraphicFramePr>
        <p:xfrm>
          <a:off x="3666885" y="3708646"/>
          <a:ext cx="2665349" cy="2560320"/>
        </p:xfrm>
        <a:graphic>
          <a:graphicData uri="http://schemas.openxmlformats.org/drawingml/2006/table">
            <a:tbl>
              <a:tblPr firstRow="1" bandRow="1">
                <a:tableStyleId>{5C22544A-7EE6-4342-B048-85BDC9FD1C3A}</a:tableStyleId>
              </a:tblPr>
              <a:tblGrid>
                <a:gridCol w="1247394">
                  <a:extLst>
                    <a:ext uri="{9D8B030D-6E8A-4147-A177-3AD203B41FA5}">
                      <a16:colId xmlns:a16="http://schemas.microsoft.com/office/drawing/2014/main" val="20000"/>
                    </a:ext>
                  </a:extLst>
                </a:gridCol>
                <a:gridCol w="1417955">
                  <a:extLst>
                    <a:ext uri="{9D8B030D-6E8A-4147-A177-3AD203B41FA5}">
                      <a16:colId xmlns:a16="http://schemas.microsoft.com/office/drawing/2014/main" val="20001"/>
                    </a:ext>
                  </a:extLst>
                </a:gridCol>
              </a:tblGrid>
              <a:tr h="0">
                <a:tc gridSpan="2">
                  <a:txBody>
                    <a:bodyPr/>
                    <a:lstStyle/>
                    <a:p>
                      <a:pPr algn="ctr"/>
                      <a:r>
                        <a:rPr lang="en-US" dirty="0" smtClean="0"/>
                        <a:t>LOAN</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0">
                <a:tc>
                  <a:txBody>
                    <a:bodyPr/>
                    <a:lstStyle/>
                    <a:p>
                      <a:r>
                        <a:rPr lang="en-US" b="1" dirty="0" smtClean="0">
                          <a:solidFill>
                            <a:srgbClr val="002060"/>
                          </a:solidFill>
                        </a:rPr>
                        <a:t>LOAN_NO</a:t>
                      </a:r>
                      <a:endParaRPr lang="en-US" b="1" dirty="0">
                        <a:solidFill>
                          <a:srgbClr val="002060"/>
                        </a:solidFill>
                      </a:endParaRPr>
                    </a:p>
                  </a:txBody>
                  <a:tcPr/>
                </a:tc>
                <a:tc>
                  <a:txBody>
                    <a:bodyPr/>
                    <a:lstStyle/>
                    <a:p>
                      <a:r>
                        <a:rPr lang="en-US" b="1" dirty="0" smtClean="0">
                          <a:solidFill>
                            <a:srgbClr val="002060"/>
                          </a:solidFill>
                        </a:rPr>
                        <a:t>CUST_NAME</a:t>
                      </a:r>
                      <a:endParaRPr lang="en-US" b="1" dirty="0">
                        <a:solidFill>
                          <a:srgbClr val="002060"/>
                        </a:solidFill>
                      </a:endParaRPr>
                    </a:p>
                  </a:txBody>
                  <a:tcPr/>
                </a:tc>
                <a:extLst>
                  <a:ext uri="{0D108BD9-81ED-4DB2-BD59-A6C34878D82A}">
                    <a16:rowId xmlns:a16="http://schemas.microsoft.com/office/drawing/2014/main" val="10001"/>
                  </a:ext>
                </a:extLst>
              </a:tr>
              <a:tr h="0">
                <a:tc>
                  <a:txBody>
                    <a:bodyPr/>
                    <a:lstStyle/>
                    <a:p>
                      <a:r>
                        <a:rPr lang="en-US" dirty="0" smtClean="0">
                          <a:solidFill>
                            <a:srgbClr val="002060"/>
                          </a:solidFill>
                        </a:rPr>
                        <a:t>L2001</a:t>
                      </a:r>
                      <a:endParaRPr lang="en-US" dirty="0">
                        <a:solidFill>
                          <a:srgbClr val="002060"/>
                        </a:solidFill>
                      </a:endParaRPr>
                    </a:p>
                  </a:txBody>
                  <a:tcPr/>
                </a:tc>
                <a:tc>
                  <a:txBody>
                    <a:bodyPr/>
                    <a:lstStyle/>
                    <a:p>
                      <a:r>
                        <a:rPr lang="en-US" dirty="0" err="1" smtClean="0">
                          <a:solidFill>
                            <a:srgbClr val="002060"/>
                          </a:solidFill>
                        </a:rPr>
                        <a:t>Sachin</a:t>
                      </a:r>
                      <a:endParaRPr lang="en-US" dirty="0">
                        <a:solidFill>
                          <a:srgbClr val="002060"/>
                        </a:solidFill>
                      </a:endParaRPr>
                    </a:p>
                  </a:txBody>
                  <a:tcPr/>
                </a:tc>
                <a:extLst>
                  <a:ext uri="{0D108BD9-81ED-4DB2-BD59-A6C34878D82A}">
                    <a16:rowId xmlns:a16="http://schemas.microsoft.com/office/drawing/2014/main" val="10002"/>
                  </a:ext>
                </a:extLst>
              </a:tr>
              <a:tr h="0">
                <a:tc>
                  <a:txBody>
                    <a:bodyPr/>
                    <a:lstStyle/>
                    <a:p>
                      <a:r>
                        <a:rPr lang="en-US" dirty="0" smtClean="0">
                          <a:solidFill>
                            <a:srgbClr val="002060"/>
                          </a:solidFill>
                        </a:rPr>
                        <a:t>L2002</a:t>
                      </a:r>
                      <a:endParaRPr lang="en-US" dirty="0">
                        <a:solidFill>
                          <a:srgbClr val="002060"/>
                        </a:solidFill>
                      </a:endParaRPr>
                    </a:p>
                  </a:txBody>
                  <a:tcPr/>
                </a:tc>
                <a:tc>
                  <a:txBody>
                    <a:bodyPr/>
                    <a:lstStyle/>
                    <a:p>
                      <a:r>
                        <a:rPr lang="en-US" dirty="0" err="1" smtClean="0">
                          <a:solidFill>
                            <a:srgbClr val="002060"/>
                          </a:solidFill>
                        </a:rPr>
                        <a:t>Rahul</a:t>
                      </a:r>
                      <a:endParaRPr lang="en-US" dirty="0">
                        <a:solidFill>
                          <a:srgbClr val="002060"/>
                        </a:solidFill>
                      </a:endParaRPr>
                    </a:p>
                  </a:txBody>
                  <a:tcPr/>
                </a:tc>
                <a:extLst>
                  <a:ext uri="{0D108BD9-81ED-4DB2-BD59-A6C34878D82A}">
                    <a16:rowId xmlns:a16="http://schemas.microsoft.com/office/drawing/2014/main" val="10003"/>
                  </a:ext>
                </a:extLst>
              </a:tr>
              <a:tr h="0">
                <a:tc>
                  <a:txBody>
                    <a:bodyPr/>
                    <a:lstStyle/>
                    <a:p>
                      <a:r>
                        <a:rPr lang="en-US" dirty="0" smtClean="0">
                          <a:solidFill>
                            <a:srgbClr val="002060"/>
                          </a:solidFill>
                        </a:rPr>
                        <a:t>L2003</a:t>
                      </a:r>
                      <a:endParaRPr lang="en-US" dirty="0">
                        <a:solidFill>
                          <a:srgbClr val="002060"/>
                        </a:solidFill>
                      </a:endParaRPr>
                    </a:p>
                  </a:txBody>
                  <a:tcPr/>
                </a:tc>
                <a:tc>
                  <a:txBody>
                    <a:bodyPr/>
                    <a:lstStyle/>
                    <a:p>
                      <a:r>
                        <a:rPr lang="en-US" dirty="0" err="1" smtClean="0">
                          <a:solidFill>
                            <a:srgbClr val="002060"/>
                          </a:solidFill>
                        </a:rPr>
                        <a:t>Rahul</a:t>
                      </a:r>
                      <a:endParaRPr lang="en-US" dirty="0">
                        <a:solidFill>
                          <a:srgbClr val="002060"/>
                        </a:solidFill>
                      </a:endParaRPr>
                    </a:p>
                  </a:txBody>
                  <a:tcPr/>
                </a:tc>
                <a:extLst>
                  <a:ext uri="{0D108BD9-81ED-4DB2-BD59-A6C34878D82A}">
                    <a16:rowId xmlns:a16="http://schemas.microsoft.com/office/drawing/2014/main" val="10004"/>
                  </a:ext>
                </a:extLst>
              </a:tr>
              <a:tr h="0">
                <a:tc>
                  <a:txBody>
                    <a:bodyPr/>
                    <a:lstStyle/>
                    <a:p>
                      <a:r>
                        <a:rPr lang="en-US" dirty="0" smtClean="0">
                          <a:solidFill>
                            <a:srgbClr val="002060"/>
                          </a:solidFill>
                        </a:rPr>
                        <a:t>L2004</a:t>
                      </a:r>
                      <a:endParaRPr lang="en-US" dirty="0">
                        <a:solidFill>
                          <a:srgbClr val="002060"/>
                        </a:solidFill>
                      </a:endParaRPr>
                    </a:p>
                  </a:txBody>
                  <a:tcPr/>
                </a:tc>
                <a:tc>
                  <a:txBody>
                    <a:bodyPr/>
                    <a:lstStyle/>
                    <a:p>
                      <a:r>
                        <a:rPr lang="en-US" dirty="0" err="1" smtClean="0">
                          <a:solidFill>
                            <a:srgbClr val="002060"/>
                          </a:solidFill>
                        </a:rPr>
                        <a:t>Saurav</a:t>
                      </a:r>
                      <a:endParaRPr lang="en-US" dirty="0">
                        <a:solidFill>
                          <a:srgbClr val="002060"/>
                        </a:solidFill>
                      </a:endParaRPr>
                    </a:p>
                  </a:txBody>
                  <a:tcPr/>
                </a:tc>
                <a:extLst>
                  <a:ext uri="{0D108BD9-81ED-4DB2-BD59-A6C34878D82A}">
                    <a16:rowId xmlns:a16="http://schemas.microsoft.com/office/drawing/2014/main" val="10005"/>
                  </a:ext>
                </a:extLst>
              </a:tr>
              <a:tr h="0">
                <a:tc>
                  <a:txBody>
                    <a:bodyPr/>
                    <a:lstStyle/>
                    <a:p>
                      <a:r>
                        <a:rPr lang="en-US" dirty="0" smtClean="0">
                          <a:solidFill>
                            <a:srgbClr val="002060"/>
                          </a:solidFill>
                        </a:rPr>
                        <a:t>L2005</a:t>
                      </a:r>
                      <a:endParaRPr lang="en-US" dirty="0">
                        <a:solidFill>
                          <a:srgbClr val="002060"/>
                        </a:solidFill>
                      </a:endParaRPr>
                    </a:p>
                  </a:txBody>
                  <a:tcPr/>
                </a:tc>
                <a:tc>
                  <a:txBody>
                    <a:bodyPr/>
                    <a:lstStyle/>
                    <a:p>
                      <a:r>
                        <a:rPr lang="en-US" dirty="0" err="1" smtClean="0">
                          <a:solidFill>
                            <a:srgbClr val="002060"/>
                          </a:solidFill>
                        </a:rPr>
                        <a:t>Saurav</a:t>
                      </a:r>
                      <a:endParaRPr lang="en-US" dirty="0">
                        <a:solidFill>
                          <a:srgbClr val="002060"/>
                        </a:solidFill>
                      </a:endParaRPr>
                    </a:p>
                  </a:txBody>
                  <a:tcP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9375150" y="4224981"/>
          <a:ext cx="16256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tblGrid>
              <a:tr h="370840">
                <a:tc>
                  <a:txBody>
                    <a:bodyPr/>
                    <a:lstStyle/>
                    <a:p>
                      <a:r>
                        <a:rPr lang="en-US" dirty="0" smtClean="0"/>
                        <a:t>CUST_NAME</a:t>
                      </a:r>
                      <a:endParaRPr lang="en-US" dirty="0"/>
                    </a:p>
                  </a:txBody>
                  <a:tcPr/>
                </a:tc>
                <a:extLst>
                  <a:ext uri="{0D108BD9-81ED-4DB2-BD59-A6C34878D82A}">
                    <a16:rowId xmlns:a16="http://schemas.microsoft.com/office/drawing/2014/main" val="10000"/>
                  </a:ext>
                </a:extLst>
              </a:tr>
              <a:tr h="370840">
                <a:tc>
                  <a:txBody>
                    <a:bodyPr/>
                    <a:lstStyle/>
                    <a:p>
                      <a:r>
                        <a:rPr lang="en-US" dirty="0" err="1" smtClean="0">
                          <a:solidFill>
                            <a:srgbClr val="002060"/>
                          </a:solidFill>
                        </a:rPr>
                        <a:t>Sachin</a:t>
                      </a:r>
                      <a:endParaRPr lang="en-US" dirty="0">
                        <a:solidFill>
                          <a:srgbClr val="002060"/>
                        </a:solidFill>
                      </a:endParaRPr>
                    </a:p>
                  </a:txBody>
                  <a:tcPr/>
                </a:tc>
                <a:extLst>
                  <a:ext uri="{0D108BD9-81ED-4DB2-BD59-A6C34878D82A}">
                    <a16:rowId xmlns:a16="http://schemas.microsoft.com/office/drawing/2014/main" val="10001"/>
                  </a:ext>
                </a:extLst>
              </a:tr>
              <a:tr h="370840">
                <a:tc>
                  <a:txBody>
                    <a:bodyPr/>
                    <a:lstStyle/>
                    <a:p>
                      <a:r>
                        <a:rPr lang="en-US" dirty="0" err="1" smtClean="0">
                          <a:solidFill>
                            <a:srgbClr val="002060"/>
                          </a:solidFill>
                        </a:rPr>
                        <a:t>Rahul</a:t>
                      </a:r>
                      <a:endParaRPr lang="en-US" dirty="0">
                        <a:solidFill>
                          <a:srgbClr val="002060"/>
                        </a:solidFill>
                      </a:endParaRPr>
                    </a:p>
                  </a:txBody>
                  <a:tcPr/>
                </a:tc>
                <a:extLst>
                  <a:ext uri="{0D108BD9-81ED-4DB2-BD59-A6C34878D82A}">
                    <a16:rowId xmlns:a16="http://schemas.microsoft.com/office/drawing/2014/main" val="10002"/>
                  </a:ext>
                </a:extLst>
              </a:tr>
              <a:tr h="370840">
                <a:tc>
                  <a:txBody>
                    <a:bodyPr/>
                    <a:lstStyle/>
                    <a:p>
                      <a:r>
                        <a:rPr lang="en-US" dirty="0" err="1" smtClean="0">
                          <a:solidFill>
                            <a:srgbClr val="002060"/>
                          </a:solidFill>
                        </a:rPr>
                        <a:t>Saurav</a:t>
                      </a:r>
                      <a:endParaRPr lang="en-US" dirty="0">
                        <a:solidFill>
                          <a:srgbClr val="002060"/>
                        </a:solidFill>
                      </a:endParaRPr>
                    </a:p>
                  </a:txBody>
                  <a:tcPr/>
                </a:tc>
                <a:extLst>
                  <a:ext uri="{0D108BD9-81ED-4DB2-BD59-A6C34878D82A}">
                    <a16:rowId xmlns:a16="http://schemas.microsoft.com/office/drawing/2014/main" val="10003"/>
                  </a:ext>
                </a:extLst>
              </a:tr>
              <a:tr h="370840">
                <a:tc>
                  <a:txBody>
                    <a:bodyPr/>
                    <a:lstStyle/>
                    <a:p>
                      <a:r>
                        <a:rPr lang="en-US" dirty="0" err="1" smtClean="0">
                          <a:solidFill>
                            <a:srgbClr val="002060"/>
                          </a:solidFill>
                        </a:rPr>
                        <a:t>Laxman</a:t>
                      </a:r>
                      <a:endParaRPr lang="en-US" dirty="0"/>
                    </a:p>
                  </a:txBody>
                  <a:tcPr/>
                </a:tc>
                <a:extLst>
                  <a:ext uri="{0D108BD9-81ED-4DB2-BD59-A6C34878D82A}">
                    <a16:rowId xmlns:a16="http://schemas.microsoft.com/office/drawing/2014/main" val="10004"/>
                  </a:ext>
                </a:extLst>
              </a:tr>
            </a:tbl>
          </a:graphicData>
        </a:graphic>
      </p:graphicFrame>
      <p:sp>
        <p:nvSpPr>
          <p:cNvPr id="14" name="Right Arrow 13"/>
          <p:cNvSpPr/>
          <p:nvPr/>
        </p:nvSpPr>
        <p:spPr>
          <a:xfrm>
            <a:off x="7038109" y="4862945"/>
            <a:ext cx="98367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5"/>
          <p:cNvGrpSpPr/>
          <p:nvPr/>
        </p:nvGrpSpPr>
        <p:grpSpPr>
          <a:xfrm>
            <a:off x="4364182" y="2136112"/>
            <a:ext cx="7398463" cy="1446550"/>
            <a:chOff x="4364182" y="2136112"/>
            <a:chExt cx="7398463" cy="1446550"/>
          </a:xfrm>
        </p:grpSpPr>
        <p:sp>
          <p:nvSpPr>
            <p:cNvPr id="12" name="Rectangle 2"/>
            <p:cNvSpPr>
              <a:spLocks noChangeArrowheads="1"/>
            </p:cNvSpPr>
            <p:nvPr/>
          </p:nvSpPr>
          <p:spPr bwMode="auto">
            <a:xfrm>
              <a:off x="4364182" y="2136112"/>
              <a:ext cx="7398463" cy="1446550"/>
            </a:xfrm>
            <a:prstGeom prst="rect">
              <a:avLst/>
            </a:prstGeom>
            <a:solidFill>
              <a:schemeClr val="bg2"/>
            </a:solidFill>
            <a:ln w="9525">
              <a:noFill/>
              <a:miter lim="800000"/>
              <a:headEnd/>
              <a:tailEnd/>
            </a:ln>
            <a:effectLst/>
          </p:spPr>
          <p:txBody>
            <a:bodyPr vert="horz" wrap="square" lIns="539580" tIns="0" rIns="0" bIns="0" numCol="1" anchor="ctr" anchorCtr="0" compatLnSpc="1">
              <a:prstTxWarp prst="textNoShape">
                <a:avLst/>
              </a:prstTxWarp>
              <a:spAutoFit/>
            </a:bodyPr>
            <a:lstStyle/>
            <a:p>
              <a:endParaRPr lang="en-US" sz="2400" dirty="0" smtClean="0">
                <a:solidFill>
                  <a:srgbClr val="C00000"/>
                </a:solidFill>
              </a:endParaRPr>
            </a:p>
            <a:p>
              <a:r>
                <a:rPr lang="en-US" sz="2000" b="1" dirty="0" smtClean="0">
                  <a:solidFill>
                    <a:srgbClr val="002060"/>
                  </a:solidFill>
                </a:rPr>
                <a:t>Query: </a:t>
              </a:r>
              <a:r>
                <a:rPr lang="en-US" sz="2000" dirty="0" smtClean="0">
                  <a:solidFill>
                    <a:srgbClr val="C00000"/>
                  </a:solidFill>
                </a:rPr>
                <a:t>find out all the customer name of the bank who have either an account or both account and loan.</a:t>
              </a:r>
            </a:p>
            <a:p>
              <a:pPr algn="just">
                <a:lnSpc>
                  <a:spcPct val="150000"/>
                </a:lnSpc>
              </a:pPr>
              <a:r>
                <a:rPr lang="en-US" sz="2000" dirty="0" smtClean="0">
                  <a:solidFill>
                    <a:srgbClr val="002060"/>
                  </a:solidFill>
                </a:rPr>
                <a:t>∏ </a:t>
              </a:r>
              <a:r>
                <a:rPr lang="en-US" sz="2000" baseline="-25000" dirty="0" err="1" smtClean="0">
                  <a:solidFill>
                    <a:srgbClr val="002060"/>
                  </a:solidFill>
                </a:rPr>
                <a:t>Cust_name</a:t>
              </a:r>
              <a:r>
                <a:rPr lang="en-US" sz="2000" dirty="0" smtClean="0">
                  <a:solidFill>
                    <a:srgbClr val="002060"/>
                  </a:solidFill>
                </a:rPr>
                <a:t> (ACCOUNT) U ∏ </a:t>
              </a:r>
              <a:r>
                <a:rPr lang="en-US" sz="2000" baseline="-25000" dirty="0" err="1" smtClean="0">
                  <a:solidFill>
                    <a:srgbClr val="002060"/>
                  </a:solidFill>
                </a:rPr>
                <a:t>Cust_name</a:t>
              </a:r>
              <a:r>
                <a:rPr lang="en-US" sz="2000" dirty="0" smtClean="0">
                  <a:solidFill>
                    <a:srgbClr val="002060"/>
                  </a:solidFill>
                </a:rPr>
                <a:t> (LOAN) </a:t>
              </a:r>
            </a:p>
          </p:txBody>
        </p:sp>
        <p:sp>
          <p:nvSpPr>
            <p:cNvPr id="15" name="TextBox 14"/>
            <p:cNvSpPr txBox="1"/>
            <p:nvPr/>
          </p:nvSpPr>
          <p:spPr>
            <a:xfrm>
              <a:off x="6941127" y="2161249"/>
              <a:ext cx="1233055" cy="369332"/>
            </a:xfrm>
            <a:prstGeom prst="rect">
              <a:avLst/>
            </a:prstGeom>
            <a:noFill/>
          </p:spPr>
          <p:txBody>
            <a:bodyPr wrap="square" rtlCol="0">
              <a:spAutoFit/>
            </a:bodyPr>
            <a:lstStyle/>
            <a:p>
              <a:r>
                <a:rPr lang="en-US" b="1" dirty="0" smtClean="0"/>
                <a:t>Example</a:t>
              </a:r>
              <a:endParaRPr lang="en-US"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84220"/>
            <a:ext cx="4281061" cy="461665"/>
          </a:xfrm>
          <a:prstGeom prst="rect">
            <a:avLst/>
          </a:prstGeom>
          <a:solidFill>
            <a:schemeClr val="accent2"/>
          </a:solidFill>
        </p:spPr>
        <p:txBody>
          <a:bodyPr wrap="square" rtlCol="0">
            <a:spAutoFit/>
          </a:bodyPr>
          <a:lstStyle/>
          <a:p>
            <a:r>
              <a:rPr lang="en-US" sz="2400" dirty="0" smtClean="0">
                <a:solidFill>
                  <a:schemeClr val="bg1"/>
                </a:solidFill>
              </a:rPr>
              <a:t>Intersection Operation ( ∩ ) </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Binary Relational Operations</a:t>
            </a:r>
            <a:endParaRPr lang="en-US" dirty="0">
              <a:solidFill>
                <a:schemeClr val="bg1"/>
              </a:solidFill>
            </a:endParaRPr>
          </a:p>
        </p:txBody>
      </p:sp>
      <p:sp>
        <p:nvSpPr>
          <p:cNvPr id="11" name="Rectangle 10"/>
          <p:cNvSpPr/>
          <p:nvPr/>
        </p:nvSpPr>
        <p:spPr>
          <a:xfrm>
            <a:off x="360218" y="1676260"/>
            <a:ext cx="11416146" cy="1015663"/>
          </a:xfrm>
          <a:prstGeom prst="rect">
            <a:avLst/>
          </a:prstGeom>
        </p:spPr>
        <p:txBody>
          <a:bodyPr wrap="square">
            <a:spAutoFit/>
          </a:bodyPr>
          <a:lstStyle/>
          <a:p>
            <a:pPr algn="just">
              <a:lnSpc>
                <a:spcPct val="150000"/>
              </a:lnSpc>
              <a:buFont typeface="Wingdings" pitchFamily="2" charset="2"/>
              <a:buChar char="Ø"/>
            </a:pPr>
            <a:r>
              <a:rPr lang="en-IN" sz="2000" dirty="0" smtClean="0">
                <a:solidFill>
                  <a:srgbClr val="C00000"/>
                </a:solidFill>
              </a:rPr>
              <a:t>The intersection operation denoted by </a:t>
            </a:r>
            <a:r>
              <a:rPr lang="en-IN" sz="2000" dirty="0" smtClean="0">
                <a:solidFill>
                  <a:srgbClr val="002060"/>
                </a:solidFill>
              </a:rPr>
              <a:t>R ∩  S </a:t>
            </a:r>
            <a:r>
              <a:rPr lang="en-IN" sz="2000" dirty="0" smtClean="0">
                <a:solidFill>
                  <a:srgbClr val="C00000"/>
                </a:solidFill>
              </a:rPr>
              <a:t>between two relation R and S that includes all </a:t>
            </a:r>
            <a:r>
              <a:rPr lang="en-IN" sz="2000" dirty="0" err="1" smtClean="0">
                <a:solidFill>
                  <a:srgbClr val="C00000"/>
                </a:solidFill>
              </a:rPr>
              <a:t>tuples</a:t>
            </a:r>
            <a:r>
              <a:rPr lang="en-IN" sz="2000" dirty="0" smtClean="0">
                <a:solidFill>
                  <a:srgbClr val="C00000"/>
                </a:solidFill>
              </a:rPr>
              <a:t> that are in both R and S. </a:t>
            </a:r>
          </a:p>
        </p:txBody>
      </p:sp>
      <p:graphicFrame>
        <p:nvGraphicFramePr>
          <p:cNvPr id="8" name="Table 7"/>
          <p:cNvGraphicFramePr>
            <a:graphicFrameLocks noGrp="1"/>
          </p:cNvGraphicFramePr>
          <p:nvPr/>
        </p:nvGraphicFramePr>
        <p:xfrm>
          <a:off x="840470" y="3680941"/>
          <a:ext cx="2374329" cy="2560320"/>
        </p:xfrm>
        <a:graphic>
          <a:graphicData uri="http://schemas.openxmlformats.org/drawingml/2006/table">
            <a:tbl>
              <a:tblPr firstRow="1" bandRow="1">
                <a:tableStyleId>{5C22544A-7EE6-4342-B048-85BDC9FD1C3A}</a:tableStyleId>
              </a:tblPr>
              <a:tblGrid>
                <a:gridCol w="956374">
                  <a:extLst>
                    <a:ext uri="{9D8B030D-6E8A-4147-A177-3AD203B41FA5}">
                      <a16:colId xmlns:a16="http://schemas.microsoft.com/office/drawing/2014/main" val="20000"/>
                    </a:ext>
                  </a:extLst>
                </a:gridCol>
                <a:gridCol w="1417955">
                  <a:extLst>
                    <a:ext uri="{9D8B030D-6E8A-4147-A177-3AD203B41FA5}">
                      <a16:colId xmlns:a16="http://schemas.microsoft.com/office/drawing/2014/main" val="20001"/>
                    </a:ext>
                  </a:extLst>
                </a:gridCol>
              </a:tblGrid>
              <a:tr h="0">
                <a:tc gridSpan="2">
                  <a:txBody>
                    <a:bodyPr/>
                    <a:lstStyle/>
                    <a:p>
                      <a:pPr algn="ctr"/>
                      <a:r>
                        <a:rPr lang="en-US" dirty="0" smtClean="0"/>
                        <a:t>ACCOUNT</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0">
                <a:tc>
                  <a:txBody>
                    <a:bodyPr/>
                    <a:lstStyle/>
                    <a:p>
                      <a:r>
                        <a:rPr lang="en-US" b="1" dirty="0" smtClean="0">
                          <a:solidFill>
                            <a:srgbClr val="002060"/>
                          </a:solidFill>
                        </a:rPr>
                        <a:t>AC_NO</a:t>
                      </a:r>
                      <a:endParaRPr lang="en-US" b="1" dirty="0">
                        <a:solidFill>
                          <a:srgbClr val="002060"/>
                        </a:solidFill>
                      </a:endParaRPr>
                    </a:p>
                  </a:txBody>
                  <a:tcPr/>
                </a:tc>
                <a:tc>
                  <a:txBody>
                    <a:bodyPr/>
                    <a:lstStyle/>
                    <a:p>
                      <a:r>
                        <a:rPr lang="en-US" b="1" dirty="0" smtClean="0">
                          <a:solidFill>
                            <a:srgbClr val="002060"/>
                          </a:solidFill>
                        </a:rPr>
                        <a:t>CUST_NAME</a:t>
                      </a:r>
                      <a:endParaRPr lang="en-US" b="1" dirty="0">
                        <a:solidFill>
                          <a:srgbClr val="002060"/>
                        </a:solidFill>
                      </a:endParaRPr>
                    </a:p>
                  </a:txBody>
                  <a:tcPr/>
                </a:tc>
                <a:extLst>
                  <a:ext uri="{0D108BD9-81ED-4DB2-BD59-A6C34878D82A}">
                    <a16:rowId xmlns:a16="http://schemas.microsoft.com/office/drawing/2014/main" val="10001"/>
                  </a:ext>
                </a:extLst>
              </a:tr>
              <a:tr h="0">
                <a:tc>
                  <a:txBody>
                    <a:bodyPr/>
                    <a:lstStyle/>
                    <a:p>
                      <a:r>
                        <a:rPr lang="en-US" dirty="0" smtClean="0">
                          <a:solidFill>
                            <a:srgbClr val="002060"/>
                          </a:solidFill>
                        </a:rPr>
                        <a:t>A1001</a:t>
                      </a:r>
                      <a:endParaRPr lang="en-US" dirty="0">
                        <a:solidFill>
                          <a:srgbClr val="002060"/>
                        </a:solidFill>
                      </a:endParaRPr>
                    </a:p>
                  </a:txBody>
                  <a:tcPr/>
                </a:tc>
                <a:tc>
                  <a:txBody>
                    <a:bodyPr/>
                    <a:lstStyle/>
                    <a:p>
                      <a:r>
                        <a:rPr lang="en-US" dirty="0" err="1" smtClean="0">
                          <a:solidFill>
                            <a:srgbClr val="002060"/>
                          </a:solidFill>
                        </a:rPr>
                        <a:t>Sachin</a:t>
                      </a:r>
                      <a:endParaRPr lang="en-US" dirty="0">
                        <a:solidFill>
                          <a:srgbClr val="002060"/>
                        </a:solidFill>
                      </a:endParaRPr>
                    </a:p>
                  </a:txBody>
                  <a:tcPr/>
                </a:tc>
                <a:extLst>
                  <a:ext uri="{0D108BD9-81ED-4DB2-BD59-A6C34878D82A}">
                    <a16:rowId xmlns:a16="http://schemas.microsoft.com/office/drawing/2014/main" val="10002"/>
                  </a:ext>
                </a:extLst>
              </a:tr>
              <a:tr h="0">
                <a:tc>
                  <a:txBody>
                    <a:bodyPr/>
                    <a:lstStyle/>
                    <a:p>
                      <a:r>
                        <a:rPr lang="en-US" dirty="0" smtClean="0">
                          <a:solidFill>
                            <a:srgbClr val="002060"/>
                          </a:solidFill>
                        </a:rPr>
                        <a:t>A1002</a:t>
                      </a:r>
                      <a:endParaRPr lang="en-US" dirty="0">
                        <a:solidFill>
                          <a:srgbClr val="002060"/>
                        </a:solidFill>
                      </a:endParaRPr>
                    </a:p>
                  </a:txBody>
                  <a:tcPr/>
                </a:tc>
                <a:tc>
                  <a:txBody>
                    <a:bodyPr/>
                    <a:lstStyle/>
                    <a:p>
                      <a:r>
                        <a:rPr lang="en-US" dirty="0" err="1" smtClean="0">
                          <a:solidFill>
                            <a:srgbClr val="002060"/>
                          </a:solidFill>
                        </a:rPr>
                        <a:t>Rahul</a:t>
                      </a:r>
                      <a:endParaRPr lang="en-US" dirty="0">
                        <a:solidFill>
                          <a:srgbClr val="002060"/>
                        </a:solidFill>
                      </a:endParaRPr>
                    </a:p>
                  </a:txBody>
                  <a:tcPr/>
                </a:tc>
                <a:extLst>
                  <a:ext uri="{0D108BD9-81ED-4DB2-BD59-A6C34878D82A}">
                    <a16:rowId xmlns:a16="http://schemas.microsoft.com/office/drawing/2014/main" val="10003"/>
                  </a:ext>
                </a:extLst>
              </a:tr>
              <a:tr h="0">
                <a:tc>
                  <a:txBody>
                    <a:bodyPr/>
                    <a:lstStyle/>
                    <a:p>
                      <a:r>
                        <a:rPr lang="en-US" dirty="0" smtClean="0">
                          <a:solidFill>
                            <a:srgbClr val="002060"/>
                          </a:solidFill>
                        </a:rPr>
                        <a:t>A1003</a:t>
                      </a:r>
                      <a:endParaRPr lang="en-US" dirty="0">
                        <a:solidFill>
                          <a:srgbClr val="002060"/>
                        </a:solidFill>
                      </a:endParaRPr>
                    </a:p>
                  </a:txBody>
                  <a:tcPr/>
                </a:tc>
                <a:tc>
                  <a:txBody>
                    <a:bodyPr/>
                    <a:lstStyle/>
                    <a:p>
                      <a:r>
                        <a:rPr lang="en-US" dirty="0" err="1" smtClean="0">
                          <a:solidFill>
                            <a:srgbClr val="002060"/>
                          </a:solidFill>
                        </a:rPr>
                        <a:t>Saurav</a:t>
                      </a:r>
                      <a:endParaRPr lang="en-US" dirty="0">
                        <a:solidFill>
                          <a:srgbClr val="002060"/>
                        </a:solidFill>
                      </a:endParaRPr>
                    </a:p>
                  </a:txBody>
                  <a:tcPr/>
                </a:tc>
                <a:extLst>
                  <a:ext uri="{0D108BD9-81ED-4DB2-BD59-A6C34878D82A}">
                    <a16:rowId xmlns:a16="http://schemas.microsoft.com/office/drawing/2014/main" val="10004"/>
                  </a:ext>
                </a:extLst>
              </a:tr>
              <a:tr h="0">
                <a:tc>
                  <a:txBody>
                    <a:bodyPr/>
                    <a:lstStyle/>
                    <a:p>
                      <a:r>
                        <a:rPr lang="en-US" dirty="0" smtClean="0">
                          <a:solidFill>
                            <a:srgbClr val="002060"/>
                          </a:solidFill>
                        </a:rPr>
                        <a:t>A1004</a:t>
                      </a:r>
                      <a:endParaRPr lang="en-US" dirty="0">
                        <a:solidFill>
                          <a:srgbClr val="002060"/>
                        </a:solidFill>
                      </a:endParaRPr>
                    </a:p>
                  </a:txBody>
                  <a:tcPr/>
                </a:tc>
                <a:tc>
                  <a:txBody>
                    <a:bodyPr/>
                    <a:lstStyle/>
                    <a:p>
                      <a:r>
                        <a:rPr lang="en-US" dirty="0" err="1" smtClean="0">
                          <a:solidFill>
                            <a:srgbClr val="002060"/>
                          </a:solidFill>
                        </a:rPr>
                        <a:t>Sachin</a:t>
                      </a:r>
                      <a:endParaRPr lang="en-US" dirty="0">
                        <a:solidFill>
                          <a:srgbClr val="002060"/>
                        </a:solidFill>
                      </a:endParaRPr>
                    </a:p>
                  </a:txBody>
                  <a:tcPr/>
                </a:tc>
                <a:extLst>
                  <a:ext uri="{0D108BD9-81ED-4DB2-BD59-A6C34878D82A}">
                    <a16:rowId xmlns:a16="http://schemas.microsoft.com/office/drawing/2014/main" val="10005"/>
                  </a:ext>
                </a:extLst>
              </a:tr>
              <a:tr h="0">
                <a:tc>
                  <a:txBody>
                    <a:bodyPr/>
                    <a:lstStyle/>
                    <a:p>
                      <a:r>
                        <a:rPr lang="en-US" dirty="0" smtClean="0">
                          <a:solidFill>
                            <a:srgbClr val="002060"/>
                          </a:solidFill>
                        </a:rPr>
                        <a:t>A1005</a:t>
                      </a:r>
                      <a:endParaRPr lang="en-US" dirty="0">
                        <a:solidFill>
                          <a:srgbClr val="002060"/>
                        </a:solidFill>
                      </a:endParaRPr>
                    </a:p>
                  </a:txBody>
                  <a:tcPr/>
                </a:tc>
                <a:tc>
                  <a:txBody>
                    <a:bodyPr/>
                    <a:lstStyle/>
                    <a:p>
                      <a:r>
                        <a:rPr lang="en-US" dirty="0" err="1" smtClean="0">
                          <a:solidFill>
                            <a:srgbClr val="002060"/>
                          </a:solidFill>
                        </a:rPr>
                        <a:t>Laxman</a:t>
                      </a:r>
                      <a:endParaRPr lang="en-US" dirty="0">
                        <a:solidFill>
                          <a:srgbClr val="002060"/>
                        </a:solidFill>
                      </a:endParaRPr>
                    </a:p>
                  </a:txBody>
                  <a:tcPr/>
                </a:tc>
                <a:extLst>
                  <a:ext uri="{0D108BD9-81ED-4DB2-BD59-A6C34878D82A}">
                    <a16:rowId xmlns:a16="http://schemas.microsoft.com/office/drawing/2014/main" val="10006"/>
                  </a:ext>
                </a:extLst>
              </a:tr>
            </a:tbl>
          </a:graphicData>
        </a:graphic>
      </p:graphicFrame>
      <p:graphicFrame>
        <p:nvGraphicFramePr>
          <p:cNvPr id="9" name="Table 8"/>
          <p:cNvGraphicFramePr>
            <a:graphicFrameLocks noGrp="1"/>
          </p:cNvGraphicFramePr>
          <p:nvPr/>
        </p:nvGraphicFramePr>
        <p:xfrm>
          <a:off x="3666885" y="3708646"/>
          <a:ext cx="2665349" cy="2560320"/>
        </p:xfrm>
        <a:graphic>
          <a:graphicData uri="http://schemas.openxmlformats.org/drawingml/2006/table">
            <a:tbl>
              <a:tblPr firstRow="1" bandRow="1">
                <a:tableStyleId>{5C22544A-7EE6-4342-B048-85BDC9FD1C3A}</a:tableStyleId>
              </a:tblPr>
              <a:tblGrid>
                <a:gridCol w="1247394">
                  <a:extLst>
                    <a:ext uri="{9D8B030D-6E8A-4147-A177-3AD203B41FA5}">
                      <a16:colId xmlns:a16="http://schemas.microsoft.com/office/drawing/2014/main" val="20000"/>
                    </a:ext>
                  </a:extLst>
                </a:gridCol>
                <a:gridCol w="1417955">
                  <a:extLst>
                    <a:ext uri="{9D8B030D-6E8A-4147-A177-3AD203B41FA5}">
                      <a16:colId xmlns:a16="http://schemas.microsoft.com/office/drawing/2014/main" val="20001"/>
                    </a:ext>
                  </a:extLst>
                </a:gridCol>
              </a:tblGrid>
              <a:tr h="0">
                <a:tc gridSpan="2">
                  <a:txBody>
                    <a:bodyPr/>
                    <a:lstStyle/>
                    <a:p>
                      <a:pPr algn="ctr"/>
                      <a:r>
                        <a:rPr lang="en-US" dirty="0" smtClean="0"/>
                        <a:t>LOAN</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0">
                <a:tc>
                  <a:txBody>
                    <a:bodyPr/>
                    <a:lstStyle/>
                    <a:p>
                      <a:r>
                        <a:rPr lang="en-US" b="1" dirty="0" smtClean="0">
                          <a:solidFill>
                            <a:srgbClr val="002060"/>
                          </a:solidFill>
                        </a:rPr>
                        <a:t>LOAN_NO</a:t>
                      </a:r>
                      <a:endParaRPr lang="en-US" b="1" dirty="0">
                        <a:solidFill>
                          <a:srgbClr val="002060"/>
                        </a:solidFill>
                      </a:endParaRPr>
                    </a:p>
                  </a:txBody>
                  <a:tcPr/>
                </a:tc>
                <a:tc>
                  <a:txBody>
                    <a:bodyPr/>
                    <a:lstStyle/>
                    <a:p>
                      <a:r>
                        <a:rPr lang="en-US" b="1" dirty="0" smtClean="0">
                          <a:solidFill>
                            <a:srgbClr val="002060"/>
                          </a:solidFill>
                        </a:rPr>
                        <a:t>CUST_NAME</a:t>
                      </a:r>
                      <a:endParaRPr lang="en-US" b="1" dirty="0">
                        <a:solidFill>
                          <a:srgbClr val="002060"/>
                        </a:solidFill>
                      </a:endParaRPr>
                    </a:p>
                  </a:txBody>
                  <a:tcPr/>
                </a:tc>
                <a:extLst>
                  <a:ext uri="{0D108BD9-81ED-4DB2-BD59-A6C34878D82A}">
                    <a16:rowId xmlns:a16="http://schemas.microsoft.com/office/drawing/2014/main" val="10001"/>
                  </a:ext>
                </a:extLst>
              </a:tr>
              <a:tr h="0">
                <a:tc>
                  <a:txBody>
                    <a:bodyPr/>
                    <a:lstStyle/>
                    <a:p>
                      <a:r>
                        <a:rPr lang="en-US" dirty="0" smtClean="0">
                          <a:solidFill>
                            <a:srgbClr val="002060"/>
                          </a:solidFill>
                        </a:rPr>
                        <a:t>L2001</a:t>
                      </a:r>
                      <a:endParaRPr lang="en-US" dirty="0">
                        <a:solidFill>
                          <a:srgbClr val="002060"/>
                        </a:solidFill>
                      </a:endParaRPr>
                    </a:p>
                  </a:txBody>
                  <a:tcPr/>
                </a:tc>
                <a:tc>
                  <a:txBody>
                    <a:bodyPr/>
                    <a:lstStyle/>
                    <a:p>
                      <a:r>
                        <a:rPr lang="en-US" dirty="0" err="1" smtClean="0">
                          <a:solidFill>
                            <a:srgbClr val="002060"/>
                          </a:solidFill>
                        </a:rPr>
                        <a:t>Sachin</a:t>
                      </a:r>
                      <a:endParaRPr lang="en-US" dirty="0">
                        <a:solidFill>
                          <a:srgbClr val="002060"/>
                        </a:solidFill>
                      </a:endParaRPr>
                    </a:p>
                  </a:txBody>
                  <a:tcPr/>
                </a:tc>
                <a:extLst>
                  <a:ext uri="{0D108BD9-81ED-4DB2-BD59-A6C34878D82A}">
                    <a16:rowId xmlns:a16="http://schemas.microsoft.com/office/drawing/2014/main" val="10002"/>
                  </a:ext>
                </a:extLst>
              </a:tr>
              <a:tr h="0">
                <a:tc>
                  <a:txBody>
                    <a:bodyPr/>
                    <a:lstStyle/>
                    <a:p>
                      <a:r>
                        <a:rPr lang="en-US" dirty="0" smtClean="0">
                          <a:solidFill>
                            <a:srgbClr val="002060"/>
                          </a:solidFill>
                        </a:rPr>
                        <a:t>L2002</a:t>
                      </a:r>
                      <a:endParaRPr lang="en-US" dirty="0">
                        <a:solidFill>
                          <a:srgbClr val="002060"/>
                        </a:solidFill>
                      </a:endParaRPr>
                    </a:p>
                  </a:txBody>
                  <a:tcPr/>
                </a:tc>
                <a:tc>
                  <a:txBody>
                    <a:bodyPr/>
                    <a:lstStyle/>
                    <a:p>
                      <a:r>
                        <a:rPr lang="en-US" dirty="0" err="1" smtClean="0">
                          <a:solidFill>
                            <a:srgbClr val="002060"/>
                          </a:solidFill>
                        </a:rPr>
                        <a:t>Rahul</a:t>
                      </a:r>
                      <a:endParaRPr lang="en-US" dirty="0">
                        <a:solidFill>
                          <a:srgbClr val="002060"/>
                        </a:solidFill>
                      </a:endParaRPr>
                    </a:p>
                  </a:txBody>
                  <a:tcPr/>
                </a:tc>
                <a:extLst>
                  <a:ext uri="{0D108BD9-81ED-4DB2-BD59-A6C34878D82A}">
                    <a16:rowId xmlns:a16="http://schemas.microsoft.com/office/drawing/2014/main" val="10003"/>
                  </a:ext>
                </a:extLst>
              </a:tr>
              <a:tr h="0">
                <a:tc>
                  <a:txBody>
                    <a:bodyPr/>
                    <a:lstStyle/>
                    <a:p>
                      <a:r>
                        <a:rPr lang="en-US" dirty="0" smtClean="0">
                          <a:solidFill>
                            <a:srgbClr val="002060"/>
                          </a:solidFill>
                        </a:rPr>
                        <a:t>L2003</a:t>
                      </a:r>
                      <a:endParaRPr lang="en-US" dirty="0">
                        <a:solidFill>
                          <a:srgbClr val="002060"/>
                        </a:solidFill>
                      </a:endParaRPr>
                    </a:p>
                  </a:txBody>
                  <a:tcPr/>
                </a:tc>
                <a:tc>
                  <a:txBody>
                    <a:bodyPr/>
                    <a:lstStyle/>
                    <a:p>
                      <a:r>
                        <a:rPr lang="en-US" dirty="0" err="1" smtClean="0">
                          <a:solidFill>
                            <a:srgbClr val="002060"/>
                          </a:solidFill>
                        </a:rPr>
                        <a:t>Rahul</a:t>
                      </a:r>
                      <a:endParaRPr lang="en-US" dirty="0">
                        <a:solidFill>
                          <a:srgbClr val="002060"/>
                        </a:solidFill>
                      </a:endParaRPr>
                    </a:p>
                  </a:txBody>
                  <a:tcPr/>
                </a:tc>
                <a:extLst>
                  <a:ext uri="{0D108BD9-81ED-4DB2-BD59-A6C34878D82A}">
                    <a16:rowId xmlns:a16="http://schemas.microsoft.com/office/drawing/2014/main" val="10004"/>
                  </a:ext>
                </a:extLst>
              </a:tr>
              <a:tr h="0">
                <a:tc>
                  <a:txBody>
                    <a:bodyPr/>
                    <a:lstStyle/>
                    <a:p>
                      <a:r>
                        <a:rPr lang="en-US" dirty="0" smtClean="0">
                          <a:solidFill>
                            <a:srgbClr val="002060"/>
                          </a:solidFill>
                        </a:rPr>
                        <a:t>L2004</a:t>
                      </a:r>
                      <a:endParaRPr lang="en-US" dirty="0">
                        <a:solidFill>
                          <a:srgbClr val="002060"/>
                        </a:solidFill>
                      </a:endParaRPr>
                    </a:p>
                  </a:txBody>
                  <a:tcPr/>
                </a:tc>
                <a:tc>
                  <a:txBody>
                    <a:bodyPr/>
                    <a:lstStyle/>
                    <a:p>
                      <a:r>
                        <a:rPr lang="en-US" dirty="0" err="1" smtClean="0">
                          <a:solidFill>
                            <a:srgbClr val="002060"/>
                          </a:solidFill>
                        </a:rPr>
                        <a:t>Saurav</a:t>
                      </a:r>
                      <a:endParaRPr lang="en-US" dirty="0">
                        <a:solidFill>
                          <a:srgbClr val="002060"/>
                        </a:solidFill>
                      </a:endParaRPr>
                    </a:p>
                  </a:txBody>
                  <a:tcPr/>
                </a:tc>
                <a:extLst>
                  <a:ext uri="{0D108BD9-81ED-4DB2-BD59-A6C34878D82A}">
                    <a16:rowId xmlns:a16="http://schemas.microsoft.com/office/drawing/2014/main" val="10005"/>
                  </a:ext>
                </a:extLst>
              </a:tr>
              <a:tr h="0">
                <a:tc>
                  <a:txBody>
                    <a:bodyPr/>
                    <a:lstStyle/>
                    <a:p>
                      <a:r>
                        <a:rPr lang="en-US" dirty="0" smtClean="0">
                          <a:solidFill>
                            <a:srgbClr val="002060"/>
                          </a:solidFill>
                        </a:rPr>
                        <a:t>L2005</a:t>
                      </a:r>
                      <a:endParaRPr lang="en-US" dirty="0">
                        <a:solidFill>
                          <a:srgbClr val="002060"/>
                        </a:solidFill>
                      </a:endParaRPr>
                    </a:p>
                  </a:txBody>
                  <a:tcPr/>
                </a:tc>
                <a:tc>
                  <a:txBody>
                    <a:bodyPr/>
                    <a:lstStyle/>
                    <a:p>
                      <a:r>
                        <a:rPr lang="en-US" dirty="0" err="1" smtClean="0">
                          <a:solidFill>
                            <a:srgbClr val="002060"/>
                          </a:solidFill>
                        </a:rPr>
                        <a:t>Saurav</a:t>
                      </a:r>
                      <a:endParaRPr lang="en-US" dirty="0">
                        <a:solidFill>
                          <a:srgbClr val="002060"/>
                        </a:solidFill>
                      </a:endParaRPr>
                    </a:p>
                  </a:txBody>
                  <a:tcPr/>
                </a:tc>
                <a:extLst>
                  <a:ext uri="{0D108BD9-81ED-4DB2-BD59-A6C34878D82A}">
                    <a16:rowId xmlns:a16="http://schemas.microsoft.com/office/drawing/2014/main" val="10006"/>
                  </a:ext>
                </a:extLst>
              </a:tr>
            </a:tbl>
          </a:graphicData>
        </a:graphic>
      </p:graphicFrame>
      <p:sp>
        <p:nvSpPr>
          <p:cNvPr id="12" name="Rectangle 2"/>
          <p:cNvSpPr>
            <a:spLocks noChangeArrowheads="1"/>
          </p:cNvSpPr>
          <p:nvPr/>
        </p:nvSpPr>
        <p:spPr bwMode="auto">
          <a:xfrm>
            <a:off x="4364182" y="2136112"/>
            <a:ext cx="7398463" cy="1446550"/>
          </a:xfrm>
          <a:prstGeom prst="rect">
            <a:avLst/>
          </a:prstGeom>
          <a:solidFill>
            <a:schemeClr val="bg2"/>
          </a:solidFill>
          <a:ln w="9525">
            <a:noFill/>
            <a:miter lim="800000"/>
            <a:headEnd/>
            <a:tailEnd/>
          </a:ln>
          <a:effectLst/>
        </p:spPr>
        <p:txBody>
          <a:bodyPr vert="horz" wrap="square" lIns="539580" tIns="0" rIns="0" bIns="0" numCol="1" anchor="ctr" anchorCtr="0" compatLnSpc="1">
            <a:prstTxWarp prst="textNoShape">
              <a:avLst/>
            </a:prstTxWarp>
            <a:spAutoFit/>
          </a:bodyPr>
          <a:lstStyle/>
          <a:p>
            <a:endParaRPr lang="en-US" sz="2400" dirty="0" smtClean="0">
              <a:solidFill>
                <a:srgbClr val="C00000"/>
              </a:solidFill>
            </a:endParaRPr>
          </a:p>
          <a:p>
            <a:r>
              <a:rPr lang="en-US" sz="2000" b="1" dirty="0" smtClean="0">
                <a:solidFill>
                  <a:srgbClr val="002060"/>
                </a:solidFill>
              </a:rPr>
              <a:t>Query: </a:t>
            </a:r>
            <a:r>
              <a:rPr lang="en-US" sz="2000" dirty="0" smtClean="0">
                <a:solidFill>
                  <a:srgbClr val="C00000"/>
                </a:solidFill>
              </a:rPr>
              <a:t>find out all the customer name of the bank who have both account and loan.</a:t>
            </a:r>
          </a:p>
          <a:p>
            <a:pPr algn="just">
              <a:lnSpc>
                <a:spcPct val="150000"/>
              </a:lnSpc>
            </a:pPr>
            <a:r>
              <a:rPr lang="en-US" sz="2000" dirty="0" smtClean="0">
                <a:solidFill>
                  <a:srgbClr val="002060"/>
                </a:solidFill>
              </a:rPr>
              <a:t>∏ </a:t>
            </a:r>
            <a:r>
              <a:rPr lang="en-US" sz="2000" baseline="-25000" dirty="0" err="1" smtClean="0">
                <a:solidFill>
                  <a:srgbClr val="002060"/>
                </a:solidFill>
              </a:rPr>
              <a:t>Cust_name</a:t>
            </a:r>
            <a:r>
              <a:rPr lang="en-US" sz="2000" dirty="0" smtClean="0">
                <a:solidFill>
                  <a:srgbClr val="002060"/>
                </a:solidFill>
              </a:rPr>
              <a:t> (ACCOUNT)  ∩  ∏ </a:t>
            </a:r>
            <a:r>
              <a:rPr lang="en-US" sz="2000" baseline="-25000" dirty="0" err="1" smtClean="0">
                <a:solidFill>
                  <a:srgbClr val="002060"/>
                </a:solidFill>
              </a:rPr>
              <a:t>Cust_name</a:t>
            </a:r>
            <a:r>
              <a:rPr lang="en-US" sz="2000" dirty="0" smtClean="0">
                <a:solidFill>
                  <a:srgbClr val="002060"/>
                </a:solidFill>
              </a:rPr>
              <a:t> (LOAN) </a:t>
            </a:r>
          </a:p>
        </p:txBody>
      </p:sp>
      <p:graphicFrame>
        <p:nvGraphicFramePr>
          <p:cNvPr id="13" name="Table 12"/>
          <p:cNvGraphicFramePr>
            <a:graphicFrameLocks noGrp="1"/>
          </p:cNvGraphicFramePr>
          <p:nvPr/>
        </p:nvGraphicFramePr>
        <p:xfrm>
          <a:off x="9375150" y="4224981"/>
          <a:ext cx="16256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tblGrid>
              <a:tr h="370840">
                <a:tc>
                  <a:txBody>
                    <a:bodyPr/>
                    <a:lstStyle/>
                    <a:p>
                      <a:r>
                        <a:rPr lang="en-US" dirty="0" smtClean="0"/>
                        <a:t>CUST_NAME</a:t>
                      </a:r>
                      <a:endParaRPr lang="en-US" dirty="0"/>
                    </a:p>
                  </a:txBody>
                  <a:tcPr/>
                </a:tc>
                <a:extLst>
                  <a:ext uri="{0D108BD9-81ED-4DB2-BD59-A6C34878D82A}">
                    <a16:rowId xmlns:a16="http://schemas.microsoft.com/office/drawing/2014/main" val="10000"/>
                  </a:ext>
                </a:extLst>
              </a:tr>
              <a:tr h="370840">
                <a:tc>
                  <a:txBody>
                    <a:bodyPr/>
                    <a:lstStyle/>
                    <a:p>
                      <a:r>
                        <a:rPr lang="en-US" dirty="0" err="1" smtClean="0">
                          <a:solidFill>
                            <a:srgbClr val="002060"/>
                          </a:solidFill>
                        </a:rPr>
                        <a:t>Sachin</a:t>
                      </a:r>
                      <a:endParaRPr lang="en-US" dirty="0">
                        <a:solidFill>
                          <a:srgbClr val="002060"/>
                        </a:solidFill>
                      </a:endParaRPr>
                    </a:p>
                  </a:txBody>
                  <a:tcPr/>
                </a:tc>
                <a:extLst>
                  <a:ext uri="{0D108BD9-81ED-4DB2-BD59-A6C34878D82A}">
                    <a16:rowId xmlns:a16="http://schemas.microsoft.com/office/drawing/2014/main" val="10001"/>
                  </a:ext>
                </a:extLst>
              </a:tr>
              <a:tr h="370840">
                <a:tc>
                  <a:txBody>
                    <a:bodyPr/>
                    <a:lstStyle/>
                    <a:p>
                      <a:r>
                        <a:rPr lang="en-US" dirty="0" err="1" smtClean="0">
                          <a:solidFill>
                            <a:srgbClr val="002060"/>
                          </a:solidFill>
                        </a:rPr>
                        <a:t>Rahul</a:t>
                      </a:r>
                      <a:endParaRPr lang="en-US" dirty="0">
                        <a:solidFill>
                          <a:srgbClr val="002060"/>
                        </a:solidFill>
                      </a:endParaRPr>
                    </a:p>
                  </a:txBody>
                  <a:tcPr/>
                </a:tc>
                <a:extLst>
                  <a:ext uri="{0D108BD9-81ED-4DB2-BD59-A6C34878D82A}">
                    <a16:rowId xmlns:a16="http://schemas.microsoft.com/office/drawing/2014/main" val="10002"/>
                  </a:ext>
                </a:extLst>
              </a:tr>
              <a:tr h="370840">
                <a:tc>
                  <a:txBody>
                    <a:bodyPr/>
                    <a:lstStyle/>
                    <a:p>
                      <a:r>
                        <a:rPr lang="en-US" dirty="0" err="1" smtClean="0">
                          <a:solidFill>
                            <a:srgbClr val="002060"/>
                          </a:solidFill>
                        </a:rPr>
                        <a:t>Saurav</a:t>
                      </a:r>
                      <a:endParaRPr lang="en-US" dirty="0">
                        <a:solidFill>
                          <a:srgbClr val="002060"/>
                        </a:solidFill>
                      </a:endParaRPr>
                    </a:p>
                  </a:txBody>
                  <a:tcPr/>
                </a:tc>
                <a:extLst>
                  <a:ext uri="{0D108BD9-81ED-4DB2-BD59-A6C34878D82A}">
                    <a16:rowId xmlns:a16="http://schemas.microsoft.com/office/drawing/2014/main" val="10003"/>
                  </a:ext>
                </a:extLst>
              </a:tr>
            </a:tbl>
          </a:graphicData>
        </a:graphic>
      </p:graphicFrame>
      <p:sp>
        <p:nvSpPr>
          <p:cNvPr id="14" name="Right Arrow 13"/>
          <p:cNvSpPr/>
          <p:nvPr/>
        </p:nvSpPr>
        <p:spPr>
          <a:xfrm>
            <a:off x="7038109" y="4862945"/>
            <a:ext cx="98367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41127" y="2161249"/>
            <a:ext cx="1233055" cy="369332"/>
          </a:xfrm>
          <a:prstGeom prst="rect">
            <a:avLst/>
          </a:prstGeom>
          <a:noFill/>
        </p:spPr>
        <p:txBody>
          <a:bodyPr wrap="square" rtlCol="0">
            <a:spAutoFit/>
          </a:bodyPr>
          <a:lstStyle/>
          <a:p>
            <a:r>
              <a:rPr lang="en-US" b="1" dirty="0" smtClean="0"/>
              <a:t>Example</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Set Difference Operation</a:t>
            </a:r>
            <a:endParaRPr lang="en-US" sz="2400" dirty="0">
              <a:solidFill>
                <a:schemeClr val="bg1"/>
              </a:solidFill>
            </a:endParaRPr>
          </a:p>
        </p:txBody>
      </p:sp>
      <p:sp>
        <p:nvSpPr>
          <p:cNvPr id="6146" name="Rectangle 2"/>
          <p:cNvSpPr>
            <a:spLocks noChangeArrowheads="1"/>
          </p:cNvSpPr>
          <p:nvPr/>
        </p:nvSpPr>
        <p:spPr bwMode="auto">
          <a:xfrm>
            <a:off x="0" y="1270286"/>
            <a:ext cx="12192000" cy="3656386"/>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endParaRPr lang="en-US" sz="2400" dirty="0" smtClean="0">
              <a:solidFill>
                <a:srgbClr val="C00000"/>
              </a:solidFill>
            </a:endParaRPr>
          </a:p>
          <a:p>
            <a:pPr>
              <a:spcBef>
                <a:spcPct val="60000"/>
              </a:spcBef>
            </a:pPr>
            <a:r>
              <a:rPr lang="en-US" sz="2000" dirty="0" smtClean="0">
                <a:solidFill>
                  <a:srgbClr val="002060"/>
                </a:solidFill>
              </a:rPr>
              <a:t>Notation </a:t>
            </a:r>
            <a:r>
              <a:rPr lang="en-US" sz="2000" i="1" dirty="0" smtClean="0">
                <a:solidFill>
                  <a:srgbClr val="002060"/>
                </a:solidFill>
              </a:rPr>
              <a:t>r – s</a:t>
            </a:r>
          </a:p>
          <a:p>
            <a:r>
              <a:rPr lang="en-US" sz="2000" dirty="0" smtClean="0">
                <a:solidFill>
                  <a:srgbClr val="C00000"/>
                </a:solidFill>
              </a:rPr>
              <a:t>Defined as:</a:t>
            </a:r>
          </a:p>
          <a:p>
            <a:pPr>
              <a:buFont typeface="Monotype Sorts" pitchFamily="2" charset="2"/>
              <a:buNone/>
            </a:pPr>
            <a:r>
              <a:rPr lang="en-US" sz="2000" dirty="0" smtClean="0"/>
              <a:t>		</a:t>
            </a:r>
            <a:r>
              <a:rPr lang="en-US" sz="2000" dirty="0" smtClean="0">
                <a:solidFill>
                  <a:srgbClr val="002060"/>
                </a:solidFill>
              </a:rPr>
              <a:t> </a:t>
            </a:r>
            <a:r>
              <a:rPr lang="en-US" sz="2000" i="1" dirty="0" smtClean="0">
                <a:solidFill>
                  <a:srgbClr val="002060"/>
                </a:solidFill>
              </a:rPr>
              <a:t>r – s</a:t>
            </a:r>
            <a:r>
              <a:rPr lang="en-US" sz="2000" dirty="0" smtClean="0">
                <a:solidFill>
                  <a:srgbClr val="002060"/>
                </a:solidFill>
              </a:rPr>
              <a:t>  = {</a:t>
            </a:r>
            <a:r>
              <a:rPr lang="en-US" sz="2000" i="1" dirty="0" smtClean="0">
                <a:solidFill>
                  <a:srgbClr val="002060"/>
                </a:solidFill>
              </a:rPr>
              <a:t>t</a:t>
            </a:r>
            <a:r>
              <a:rPr lang="en-US" sz="2000" dirty="0" smtClean="0">
                <a:solidFill>
                  <a:srgbClr val="002060"/>
                </a:solidFill>
              </a:rPr>
              <a:t> | </a:t>
            </a:r>
            <a:r>
              <a:rPr lang="en-US" sz="2000" i="1" dirty="0" smtClean="0">
                <a:solidFill>
                  <a:srgbClr val="002060"/>
                </a:solidFill>
              </a:rPr>
              <a:t>t</a:t>
            </a:r>
            <a:r>
              <a:rPr lang="en-US" sz="2000" dirty="0" smtClean="0">
                <a:solidFill>
                  <a:srgbClr val="002060"/>
                </a:solidFill>
              </a:rPr>
              <a:t> </a:t>
            </a:r>
            <a:r>
              <a:rPr lang="en-US" sz="2000" dirty="0" smtClean="0">
                <a:solidFill>
                  <a:srgbClr val="002060"/>
                </a:solidFill>
                <a:sym typeface="Symbol" pitchFamily="18" charset="2"/>
              </a:rPr>
              <a:t> </a:t>
            </a:r>
            <a:r>
              <a:rPr lang="en-US" sz="2000" i="1" dirty="0" smtClean="0">
                <a:solidFill>
                  <a:srgbClr val="002060"/>
                </a:solidFill>
                <a:sym typeface="Symbol" pitchFamily="18" charset="2"/>
              </a:rPr>
              <a:t>r</a:t>
            </a:r>
            <a:r>
              <a:rPr lang="en-US" sz="2000" dirty="0" smtClean="0">
                <a:solidFill>
                  <a:srgbClr val="002060"/>
                </a:solidFill>
                <a:sym typeface="Symbol" pitchFamily="18" charset="2"/>
              </a:rPr>
              <a:t> </a:t>
            </a:r>
            <a:r>
              <a:rPr lang="en-US" sz="2000" b="1" dirty="0" smtClean="0">
                <a:solidFill>
                  <a:srgbClr val="002060"/>
                </a:solidFill>
                <a:sym typeface="Symbol" pitchFamily="18" charset="2"/>
              </a:rPr>
              <a:t>and</a:t>
            </a:r>
            <a:r>
              <a:rPr lang="en-US" sz="2000" dirty="0" smtClean="0">
                <a:solidFill>
                  <a:srgbClr val="002060"/>
                </a:solidFill>
                <a:sym typeface="Symbol" pitchFamily="18" charset="2"/>
              </a:rPr>
              <a:t> t  </a:t>
            </a:r>
            <a:r>
              <a:rPr lang="en-US" sz="2000" i="1" dirty="0" smtClean="0">
                <a:solidFill>
                  <a:srgbClr val="002060"/>
                </a:solidFill>
                <a:sym typeface="Symbol" pitchFamily="18" charset="2"/>
              </a:rPr>
              <a:t>s</a:t>
            </a:r>
            <a:r>
              <a:rPr lang="en-US" sz="2000" dirty="0" smtClean="0">
                <a:solidFill>
                  <a:srgbClr val="002060"/>
                </a:solidFill>
                <a:sym typeface="Symbol" pitchFamily="18" charset="2"/>
              </a:rPr>
              <a:t>}</a:t>
            </a:r>
          </a:p>
          <a:p>
            <a:pPr>
              <a:buFont typeface="Monotype Sorts" pitchFamily="2" charset="2"/>
              <a:buNone/>
            </a:pPr>
            <a:endParaRPr lang="en-US" sz="2000" i="1" dirty="0" smtClean="0"/>
          </a:p>
          <a:p>
            <a:r>
              <a:rPr lang="en-US" sz="2000" dirty="0" smtClean="0">
                <a:solidFill>
                  <a:srgbClr val="C00000"/>
                </a:solidFill>
              </a:rPr>
              <a:t>Set differences must be taken between </a:t>
            </a:r>
            <a:r>
              <a:rPr lang="en-US" sz="2000" b="1" dirty="0" smtClean="0">
                <a:solidFill>
                  <a:srgbClr val="C00000"/>
                </a:solidFill>
              </a:rPr>
              <a:t>compatible</a:t>
            </a:r>
            <a:r>
              <a:rPr lang="en-US" sz="2000" dirty="0" smtClean="0">
                <a:solidFill>
                  <a:srgbClr val="C00000"/>
                </a:solidFill>
              </a:rPr>
              <a:t> relations.</a:t>
            </a:r>
          </a:p>
          <a:p>
            <a:pPr lvl="1"/>
            <a:r>
              <a:rPr lang="en-US" sz="2000" i="1" dirty="0" smtClean="0">
                <a:solidFill>
                  <a:srgbClr val="C00000"/>
                </a:solidFill>
              </a:rPr>
              <a:t>r</a:t>
            </a:r>
            <a:r>
              <a:rPr lang="en-US" sz="2000" dirty="0" smtClean="0">
                <a:solidFill>
                  <a:srgbClr val="C00000"/>
                </a:solidFill>
              </a:rPr>
              <a:t> and </a:t>
            </a:r>
            <a:r>
              <a:rPr lang="en-US" sz="2000" i="1" dirty="0" smtClean="0">
                <a:solidFill>
                  <a:srgbClr val="C00000"/>
                </a:solidFill>
              </a:rPr>
              <a:t>s</a:t>
            </a:r>
            <a:r>
              <a:rPr lang="en-US" sz="2000" dirty="0" smtClean="0">
                <a:solidFill>
                  <a:srgbClr val="C00000"/>
                </a:solidFill>
              </a:rPr>
              <a:t> must have the same </a:t>
            </a:r>
            <a:r>
              <a:rPr lang="en-US" sz="2000" dirty="0" err="1" smtClean="0">
                <a:solidFill>
                  <a:srgbClr val="C00000"/>
                </a:solidFill>
              </a:rPr>
              <a:t>arity</a:t>
            </a:r>
            <a:endParaRPr lang="en-US" sz="2000" dirty="0" smtClean="0">
              <a:solidFill>
                <a:srgbClr val="C00000"/>
              </a:solidFill>
            </a:endParaRPr>
          </a:p>
          <a:p>
            <a:pPr lvl="1"/>
            <a:r>
              <a:rPr lang="en-US" sz="2000" dirty="0" smtClean="0">
                <a:solidFill>
                  <a:srgbClr val="C00000"/>
                </a:solidFill>
              </a:rPr>
              <a:t>attribute domains of </a:t>
            </a:r>
            <a:r>
              <a:rPr lang="en-US" sz="2000" i="1" dirty="0" smtClean="0">
                <a:solidFill>
                  <a:srgbClr val="C00000"/>
                </a:solidFill>
              </a:rPr>
              <a:t>r </a:t>
            </a:r>
            <a:r>
              <a:rPr lang="en-US" sz="2000" dirty="0" smtClean="0">
                <a:solidFill>
                  <a:srgbClr val="C00000"/>
                </a:solidFill>
              </a:rPr>
              <a:t>and </a:t>
            </a:r>
            <a:r>
              <a:rPr lang="en-US" sz="2000" i="1" dirty="0" smtClean="0">
                <a:solidFill>
                  <a:srgbClr val="C00000"/>
                </a:solidFill>
              </a:rPr>
              <a:t>s </a:t>
            </a:r>
            <a:r>
              <a:rPr lang="en-US" sz="2000" dirty="0" smtClean="0">
                <a:solidFill>
                  <a:srgbClr val="C00000"/>
                </a:solidFill>
              </a:rPr>
              <a:t>must be compatible</a:t>
            </a:r>
          </a:p>
          <a:p>
            <a:pPr>
              <a:lnSpc>
                <a:spcPct val="140000"/>
              </a:lnSpc>
            </a:pPr>
            <a:r>
              <a:rPr lang="en-US" sz="2000" dirty="0" smtClean="0">
                <a:solidFill>
                  <a:srgbClr val="C00000"/>
                </a:solidFill>
              </a:rPr>
              <a:t>Example: to find all courses taught in the Fall 2009 semester, but not in the Spring 2010 semester</a:t>
            </a:r>
          </a:p>
          <a:p>
            <a:pPr>
              <a:lnSpc>
                <a:spcPct val="140000"/>
              </a:lnSpc>
            </a:pPr>
            <a:r>
              <a:rPr lang="en-US" sz="2400" dirty="0" smtClean="0">
                <a:solidFill>
                  <a:srgbClr val="002060"/>
                </a:solidFill>
              </a:rPr>
              <a:t>∏ </a:t>
            </a:r>
            <a:r>
              <a:rPr lang="en-US" sz="2400" baseline="-25000" dirty="0" err="1" smtClean="0">
                <a:solidFill>
                  <a:srgbClr val="002060"/>
                </a:solidFill>
              </a:rPr>
              <a:t>Course_id</a:t>
            </a:r>
            <a:r>
              <a:rPr lang="en-US" sz="2400" dirty="0" smtClean="0">
                <a:solidFill>
                  <a:srgbClr val="002060"/>
                </a:solidFill>
              </a:rPr>
              <a:t> (</a:t>
            </a:r>
            <a:r>
              <a:rPr lang="en-US" sz="2400" baseline="-25000" dirty="0" smtClean="0">
                <a:solidFill>
                  <a:srgbClr val="002060"/>
                </a:solidFill>
                <a:sym typeface="Symbol" pitchFamily="18" charset="2"/>
              </a:rPr>
              <a:t> semester=“Fall”  </a:t>
            </a:r>
            <a:r>
              <a:rPr lang="el-GR" sz="2400" baseline="-25000" dirty="0" smtClean="0">
                <a:solidFill>
                  <a:srgbClr val="002060"/>
                </a:solidFill>
                <a:sym typeface="Symbol" pitchFamily="18" charset="2"/>
              </a:rPr>
              <a:t>Λ</a:t>
            </a:r>
            <a:r>
              <a:rPr lang="en-US" sz="2400" baseline="-25000" dirty="0" smtClean="0">
                <a:solidFill>
                  <a:srgbClr val="002060"/>
                </a:solidFill>
                <a:sym typeface="Symbol" pitchFamily="18" charset="2"/>
              </a:rPr>
              <a:t> year=2009</a:t>
            </a:r>
            <a:r>
              <a:rPr lang="en-US" sz="2400" baseline="-25000" dirty="0" smtClean="0">
                <a:solidFill>
                  <a:srgbClr val="002060"/>
                </a:solidFill>
              </a:rPr>
              <a:t> </a:t>
            </a:r>
            <a:r>
              <a:rPr lang="en-US" sz="2400" dirty="0" smtClean="0">
                <a:solidFill>
                  <a:srgbClr val="002060"/>
                </a:solidFill>
              </a:rPr>
              <a:t>(SECTION)) - ∏ </a:t>
            </a:r>
            <a:r>
              <a:rPr lang="en-US" sz="2400" baseline="-25000" dirty="0" err="1" smtClean="0">
                <a:solidFill>
                  <a:srgbClr val="002060"/>
                </a:solidFill>
              </a:rPr>
              <a:t>Course_id</a:t>
            </a:r>
            <a:r>
              <a:rPr lang="en-US" sz="2400" dirty="0" smtClean="0">
                <a:solidFill>
                  <a:srgbClr val="002060"/>
                </a:solidFill>
              </a:rPr>
              <a:t> (</a:t>
            </a:r>
            <a:r>
              <a:rPr lang="en-US" sz="2400" baseline="-25000" dirty="0" smtClean="0">
                <a:solidFill>
                  <a:srgbClr val="002060"/>
                </a:solidFill>
                <a:sym typeface="Symbol" pitchFamily="18" charset="2"/>
              </a:rPr>
              <a:t> semester=“Spring”  </a:t>
            </a:r>
            <a:r>
              <a:rPr lang="el-GR" sz="2400" baseline="-25000" dirty="0" smtClean="0">
                <a:solidFill>
                  <a:srgbClr val="002060"/>
                </a:solidFill>
                <a:sym typeface="Symbol" pitchFamily="18" charset="2"/>
              </a:rPr>
              <a:t>Λ</a:t>
            </a:r>
            <a:r>
              <a:rPr lang="en-US" sz="2400" baseline="-25000" dirty="0" smtClean="0">
                <a:solidFill>
                  <a:srgbClr val="002060"/>
                </a:solidFill>
                <a:sym typeface="Symbol" pitchFamily="18" charset="2"/>
              </a:rPr>
              <a:t> year=2010</a:t>
            </a:r>
            <a:r>
              <a:rPr lang="en-US" sz="2400" baseline="-25000" dirty="0" smtClean="0">
                <a:solidFill>
                  <a:srgbClr val="002060"/>
                </a:solidFill>
              </a:rPr>
              <a:t> </a:t>
            </a:r>
            <a:r>
              <a:rPr lang="en-US" sz="2400" dirty="0" smtClean="0">
                <a:solidFill>
                  <a:srgbClr val="002060"/>
                </a:solidFill>
              </a:rPr>
              <a:t>(SECTION) )</a:t>
            </a:r>
          </a:p>
        </p:txBody>
      </p:sp>
      <p:sp>
        <p:nvSpPr>
          <p:cNvPr id="8" name="TextBox 7"/>
          <p:cNvSpPr txBox="1"/>
          <p:nvPr/>
        </p:nvSpPr>
        <p:spPr>
          <a:xfrm>
            <a:off x="647700" y="5156200"/>
            <a:ext cx="11074400" cy="1323439"/>
          </a:xfrm>
          <a:prstGeom prst="rect">
            <a:avLst/>
          </a:prstGeom>
          <a:noFill/>
        </p:spPr>
        <p:txBody>
          <a:bodyPr wrap="square" rtlCol="0">
            <a:spAutoFit/>
          </a:bodyPr>
          <a:lstStyle/>
          <a:p>
            <a:r>
              <a:rPr lang="en-US" sz="2000" dirty="0" smtClean="0">
                <a:solidFill>
                  <a:srgbClr val="C00000"/>
                </a:solidFill>
              </a:rPr>
              <a:t>The result of this operation, denoted by R-S, is a relation that includes all </a:t>
            </a:r>
            <a:r>
              <a:rPr lang="en-US" sz="2000" dirty="0" err="1" smtClean="0">
                <a:solidFill>
                  <a:srgbClr val="C00000"/>
                </a:solidFill>
              </a:rPr>
              <a:t>tuples</a:t>
            </a:r>
            <a:r>
              <a:rPr lang="en-US" sz="2000" dirty="0" smtClean="0">
                <a:solidFill>
                  <a:srgbClr val="C00000"/>
                </a:solidFill>
              </a:rPr>
              <a:t> that are in R but not in S</a:t>
            </a:r>
          </a:p>
          <a:p>
            <a:endParaRPr lang="en-US" sz="2000" dirty="0" smtClean="0">
              <a:solidFill>
                <a:srgbClr val="C00000"/>
              </a:solidFill>
            </a:endParaRPr>
          </a:p>
          <a:p>
            <a:r>
              <a:rPr lang="en-US" sz="2000" dirty="0" smtClean="0">
                <a:solidFill>
                  <a:srgbClr val="002060"/>
                </a:solidFill>
              </a:rPr>
              <a:t>∏ </a:t>
            </a:r>
            <a:r>
              <a:rPr lang="en-US" sz="2000" baseline="-25000" dirty="0" err="1" smtClean="0">
                <a:solidFill>
                  <a:srgbClr val="002060"/>
                </a:solidFill>
              </a:rPr>
              <a:t>Cust_name</a:t>
            </a:r>
            <a:r>
              <a:rPr lang="en-US" sz="2000" dirty="0" smtClean="0">
                <a:solidFill>
                  <a:srgbClr val="002060"/>
                </a:solidFill>
              </a:rPr>
              <a:t> (ACCOUNT) _ ∏ </a:t>
            </a:r>
            <a:r>
              <a:rPr lang="en-US" sz="2000" baseline="-25000" dirty="0" err="1" smtClean="0">
                <a:solidFill>
                  <a:srgbClr val="002060"/>
                </a:solidFill>
              </a:rPr>
              <a:t>Cust_name</a:t>
            </a:r>
            <a:r>
              <a:rPr lang="en-US" sz="2000" dirty="0" smtClean="0">
                <a:solidFill>
                  <a:srgbClr val="002060"/>
                </a:solidFill>
              </a:rPr>
              <a:t> (LOAN)</a:t>
            </a:r>
          </a:p>
          <a:p>
            <a:endParaRPr lang="en-US" sz="2000" dirty="0" smtClean="0">
              <a:solidFill>
                <a:srgbClr val="C00000"/>
              </a:solidFill>
            </a:endParaRPr>
          </a:p>
        </p:txBody>
      </p:sp>
      <p:graphicFrame>
        <p:nvGraphicFramePr>
          <p:cNvPr id="9" name="Table 8"/>
          <p:cNvGraphicFramePr>
            <a:graphicFrameLocks noGrp="1"/>
          </p:cNvGraphicFramePr>
          <p:nvPr/>
        </p:nvGraphicFramePr>
        <p:xfrm>
          <a:off x="6081406" y="5581856"/>
          <a:ext cx="1857829" cy="767080"/>
        </p:xfrm>
        <a:graphic>
          <a:graphicData uri="http://schemas.openxmlformats.org/drawingml/2006/table">
            <a:tbl>
              <a:tblPr firstRow="1" bandRow="1">
                <a:tableStyleId>{5C22544A-7EE6-4342-B048-85BDC9FD1C3A}</a:tableStyleId>
              </a:tblPr>
              <a:tblGrid>
                <a:gridCol w="1857829">
                  <a:extLst>
                    <a:ext uri="{9D8B030D-6E8A-4147-A177-3AD203B41FA5}">
                      <a16:colId xmlns:a16="http://schemas.microsoft.com/office/drawing/2014/main" val="20000"/>
                    </a:ext>
                  </a:extLst>
                </a:gridCol>
              </a:tblGrid>
              <a:tr h="370840">
                <a:tc>
                  <a:txBody>
                    <a:bodyPr/>
                    <a:lstStyle/>
                    <a:p>
                      <a:pPr algn="ctr"/>
                      <a:r>
                        <a:rPr lang="en-US" dirty="0" smtClean="0"/>
                        <a:t>CUST_NAME</a:t>
                      </a:r>
                      <a:endParaRPr lang="en-US" dirty="0"/>
                    </a:p>
                  </a:txBody>
                  <a:tcPr/>
                </a:tc>
                <a:extLst>
                  <a:ext uri="{0D108BD9-81ED-4DB2-BD59-A6C34878D82A}">
                    <a16:rowId xmlns:a16="http://schemas.microsoft.com/office/drawing/2014/main" val="10000"/>
                  </a:ext>
                </a:extLst>
              </a:tr>
              <a:tr h="370840">
                <a:tc>
                  <a:txBody>
                    <a:bodyPr/>
                    <a:lstStyle/>
                    <a:p>
                      <a:pPr algn="ctr"/>
                      <a:r>
                        <a:rPr lang="en-US" sz="2000" dirty="0" err="1" smtClean="0">
                          <a:solidFill>
                            <a:srgbClr val="C00000"/>
                          </a:solidFill>
                        </a:rPr>
                        <a:t>Laxman</a:t>
                      </a:r>
                      <a:endParaRPr lang="en-US" sz="2000" dirty="0">
                        <a:solidFill>
                          <a:srgbClr val="C00000"/>
                        </a:solidFill>
                      </a:endParaRPr>
                    </a:p>
                  </a:txBody>
                  <a:tcPr/>
                </a:tc>
                <a:extLst>
                  <a:ext uri="{0D108BD9-81ED-4DB2-BD59-A6C34878D82A}">
                    <a16:rowId xmlns:a16="http://schemas.microsoft.com/office/drawing/2014/main" val="10001"/>
                  </a:ext>
                </a:extLst>
              </a:tr>
            </a:tbl>
          </a:graphicData>
        </a:graphic>
      </p:graphicFrame>
      <p:sp>
        <p:nvSpPr>
          <p:cNvPr id="1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Binary Relational Operations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1" end="1"/>
                                            </p:txEl>
                                          </p:spTgt>
                                        </p:tgtEl>
                                        <p:attrNameLst>
                                          <p:attrName>style.visibility</p:attrName>
                                        </p:attrNameLst>
                                      </p:cBhvr>
                                      <p:to>
                                        <p:strVal val="visible"/>
                                      </p:to>
                                    </p:set>
                                    <p:anim calcmode="lin" valueType="num">
                                      <p:cBhvr additive="base">
                                        <p:cTn id="7"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2" end="2"/>
                                            </p:txEl>
                                          </p:spTgt>
                                        </p:tgtEl>
                                        <p:attrNameLst>
                                          <p:attrName>style.visibility</p:attrName>
                                        </p:attrNameLst>
                                      </p:cBhvr>
                                      <p:to>
                                        <p:strVal val="visible"/>
                                      </p:to>
                                    </p:set>
                                    <p:anim calcmode="lin" valueType="num">
                                      <p:cBhvr additive="base">
                                        <p:cTn id="13"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xEl>
                                              <p:pRg st="3" end="3"/>
                                            </p:txEl>
                                          </p:spTgt>
                                        </p:tgtEl>
                                        <p:attrNameLst>
                                          <p:attrName>style.visibility</p:attrName>
                                        </p:attrNameLst>
                                      </p:cBhvr>
                                      <p:to>
                                        <p:strVal val="visible"/>
                                      </p:to>
                                    </p:set>
                                    <p:anim calcmode="lin" valueType="num">
                                      <p:cBhvr additive="base">
                                        <p:cTn id="17"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46">
                                            <p:txEl>
                                              <p:pRg st="5" end="5"/>
                                            </p:txEl>
                                          </p:spTgt>
                                        </p:tgtEl>
                                        <p:attrNameLst>
                                          <p:attrName>style.visibility</p:attrName>
                                        </p:attrNameLst>
                                      </p:cBhvr>
                                      <p:to>
                                        <p:strVal val="visible"/>
                                      </p:to>
                                    </p:set>
                                    <p:anim calcmode="lin" valueType="num">
                                      <p:cBhvr additive="base">
                                        <p:cTn id="23"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146">
                                            <p:txEl>
                                              <p:pRg st="6" end="6"/>
                                            </p:txEl>
                                          </p:spTgt>
                                        </p:tgtEl>
                                        <p:attrNameLst>
                                          <p:attrName>style.visibility</p:attrName>
                                        </p:attrNameLst>
                                      </p:cBhvr>
                                      <p:to>
                                        <p:strVal val="visible"/>
                                      </p:to>
                                    </p:set>
                                    <p:anim calcmode="lin" valueType="num">
                                      <p:cBhvr additive="base">
                                        <p:cTn id="29"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46">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146">
                                            <p:txEl>
                                              <p:pRg st="7" end="7"/>
                                            </p:txEl>
                                          </p:spTgt>
                                        </p:tgtEl>
                                        <p:attrNameLst>
                                          <p:attrName>style.visibility</p:attrName>
                                        </p:attrNameLst>
                                      </p:cBhvr>
                                      <p:to>
                                        <p:strVal val="visible"/>
                                      </p:to>
                                    </p:set>
                                    <p:anim calcmode="lin" valueType="num">
                                      <p:cBhvr additive="base">
                                        <p:cTn id="33"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146">
                                            <p:txEl>
                                              <p:pRg st="8" end="8"/>
                                            </p:txEl>
                                          </p:spTgt>
                                        </p:tgtEl>
                                        <p:attrNameLst>
                                          <p:attrName>style.visibility</p:attrName>
                                        </p:attrNameLst>
                                      </p:cBhvr>
                                      <p:to>
                                        <p:strVal val="visible"/>
                                      </p:to>
                                    </p:set>
                                    <p:anim calcmode="lin" valueType="num">
                                      <p:cBhvr additive="base">
                                        <p:cTn id="39" dur="500" fill="hold"/>
                                        <p:tgtEl>
                                          <p:spTgt spid="6146">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14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146">
                                            <p:txEl>
                                              <p:pRg st="9" end="9"/>
                                            </p:txEl>
                                          </p:spTgt>
                                        </p:tgtEl>
                                        <p:attrNameLst>
                                          <p:attrName>style.visibility</p:attrName>
                                        </p:attrNameLst>
                                      </p:cBhvr>
                                      <p:to>
                                        <p:strVal val="visible"/>
                                      </p:to>
                                    </p:set>
                                    <p:anim calcmode="lin" valueType="num">
                                      <p:cBhvr additive="base">
                                        <p:cTn id="45" dur="500" fill="hold"/>
                                        <p:tgtEl>
                                          <p:spTgt spid="6146">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14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 calcmode="lin" valueType="num">
                                      <p:cBhvr additive="base">
                                        <p:cTn id="5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8">
                                            <p:txEl>
                                              <p:pRg st="2" end="2"/>
                                            </p:txEl>
                                          </p:spTgt>
                                        </p:tgtEl>
                                        <p:attrNameLst>
                                          <p:attrName>style.visibility</p:attrName>
                                        </p:attrNameLst>
                                      </p:cBhvr>
                                      <p:to>
                                        <p:strVal val="visible"/>
                                      </p:to>
                                    </p:set>
                                    <p:anim calcmode="lin" valueType="num">
                                      <p:cBhvr additive="base">
                                        <p:cTn id="5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ppt_x"/>
                                          </p:val>
                                        </p:tav>
                                        <p:tav tm="100000">
                                          <p:val>
                                            <p:strVal val="#ppt_x"/>
                                          </p:val>
                                        </p:tav>
                                      </p:tavLst>
                                    </p:anim>
                                    <p:anim calcmode="lin" valueType="num">
                                      <p:cBhvr additive="base">
                                        <p:cTn id="6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Cartesian Product/Cross Product/Cross Join (X)</a:t>
            </a:r>
            <a:endParaRPr lang="en-US" sz="2400" dirty="0">
              <a:solidFill>
                <a:schemeClr val="bg1"/>
              </a:solidFill>
            </a:endParaRPr>
          </a:p>
        </p:txBody>
      </p:sp>
      <p:sp>
        <p:nvSpPr>
          <p:cNvPr id="6146" name="Rectangle 2"/>
          <p:cNvSpPr>
            <a:spLocks noChangeArrowheads="1"/>
          </p:cNvSpPr>
          <p:nvPr/>
        </p:nvSpPr>
        <p:spPr bwMode="auto">
          <a:xfrm>
            <a:off x="457200" y="1436104"/>
            <a:ext cx="11333019" cy="467820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endParaRPr lang="en-US" sz="2400" dirty="0" smtClean="0">
              <a:solidFill>
                <a:srgbClr val="C00000"/>
              </a:solidFill>
            </a:endParaRPr>
          </a:p>
          <a:p>
            <a:pPr>
              <a:lnSpc>
                <a:spcPct val="150000"/>
              </a:lnSpc>
              <a:buFont typeface="Wingdings" pitchFamily="2" charset="2"/>
              <a:buChar char="Ø"/>
            </a:pPr>
            <a:r>
              <a:rPr lang="en-US" sz="2400" dirty="0" smtClean="0">
                <a:solidFill>
                  <a:srgbClr val="C00000"/>
                </a:solidFill>
              </a:rPr>
              <a:t>It’s a binary operation but the Relations on which it is applied need not have to be Union compatible.</a:t>
            </a:r>
          </a:p>
          <a:p>
            <a:pPr>
              <a:lnSpc>
                <a:spcPct val="150000"/>
              </a:lnSpc>
              <a:buFont typeface="Wingdings" pitchFamily="2" charset="2"/>
              <a:buChar char="Ø"/>
            </a:pPr>
            <a:r>
              <a:rPr lang="en-US" sz="2400" dirty="0" smtClean="0">
                <a:solidFill>
                  <a:srgbClr val="C00000"/>
                </a:solidFill>
              </a:rPr>
              <a:t>This operation is used to combine </a:t>
            </a:r>
            <a:r>
              <a:rPr lang="en-US" sz="2400" dirty="0" err="1" smtClean="0">
                <a:solidFill>
                  <a:srgbClr val="C00000"/>
                </a:solidFill>
              </a:rPr>
              <a:t>tuples</a:t>
            </a:r>
            <a:r>
              <a:rPr lang="en-US" sz="2400" dirty="0" smtClean="0">
                <a:solidFill>
                  <a:srgbClr val="C00000"/>
                </a:solidFill>
              </a:rPr>
              <a:t> from two relations.</a:t>
            </a:r>
          </a:p>
          <a:p>
            <a:pPr>
              <a:lnSpc>
                <a:spcPct val="150000"/>
              </a:lnSpc>
              <a:buFont typeface="Wingdings" pitchFamily="2" charset="2"/>
              <a:buChar char="Ø"/>
            </a:pPr>
            <a:r>
              <a:rPr lang="en-US" sz="2400" dirty="0" smtClean="0">
                <a:solidFill>
                  <a:srgbClr val="C00000"/>
                </a:solidFill>
              </a:rPr>
              <a:t>The Cartesian Product is denoted by a cross symbol (X)</a:t>
            </a:r>
          </a:p>
          <a:p>
            <a:pPr>
              <a:lnSpc>
                <a:spcPct val="150000"/>
              </a:lnSpc>
            </a:pPr>
            <a:r>
              <a:rPr lang="en-US" sz="2400" dirty="0" smtClean="0">
                <a:solidFill>
                  <a:srgbClr val="002060"/>
                </a:solidFill>
              </a:rPr>
              <a:t>Mathematically</a:t>
            </a:r>
            <a:r>
              <a:rPr lang="en-US" sz="2400" dirty="0" smtClean="0">
                <a:solidFill>
                  <a:srgbClr val="C00000"/>
                </a:solidFill>
              </a:rPr>
              <a:t> the relation </a:t>
            </a:r>
            <a:r>
              <a:rPr lang="en-US" sz="2400" dirty="0" smtClean="0">
                <a:solidFill>
                  <a:srgbClr val="002060"/>
                </a:solidFill>
              </a:rPr>
              <a:t>R</a:t>
            </a:r>
            <a:r>
              <a:rPr lang="en-US" sz="2400" dirty="0" smtClean="0">
                <a:solidFill>
                  <a:srgbClr val="C00000"/>
                </a:solidFill>
              </a:rPr>
              <a:t> and </a:t>
            </a:r>
            <a:r>
              <a:rPr lang="en-US" sz="2400" dirty="0" smtClean="0">
                <a:solidFill>
                  <a:srgbClr val="002060"/>
                </a:solidFill>
              </a:rPr>
              <a:t>S</a:t>
            </a:r>
            <a:r>
              <a:rPr lang="en-US" sz="2400" dirty="0" smtClean="0">
                <a:solidFill>
                  <a:srgbClr val="C00000"/>
                </a:solidFill>
              </a:rPr>
              <a:t> with the </a:t>
            </a:r>
            <a:r>
              <a:rPr lang="en-US" sz="2400" i="1" dirty="0" smtClean="0">
                <a:solidFill>
                  <a:srgbClr val="002060"/>
                </a:solidFill>
              </a:rPr>
              <a:t>Cartesian Product </a:t>
            </a:r>
            <a:r>
              <a:rPr lang="en-US" sz="2400" dirty="0" smtClean="0">
                <a:solidFill>
                  <a:srgbClr val="C00000"/>
                </a:solidFill>
              </a:rPr>
              <a:t>will be:</a:t>
            </a:r>
          </a:p>
          <a:p>
            <a:pPr algn="ctr">
              <a:lnSpc>
                <a:spcPct val="150000"/>
              </a:lnSpc>
            </a:pPr>
            <a:r>
              <a:rPr lang="en-US" sz="2000" dirty="0" smtClean="0">
                <a:solidFill>
                  <a:srgbClr val="002060"/>
                </a:solidFill>
              </a:rPr>
              <a:t>R(A1, A2, ….., An) X S(B1, B2, ……, </a:t>
            </a:r>
            <a:r>
              <a:rPr lang="en-US" sz="2000" dirty="0" err="1" smtClean="0">
                <a:solidFill>
                  <a:srgbClr val="002060"/>
                </a:solidFill>
              </a:rPr>
              <a:t>Bn</a:t>
            </a:r>
            <a:r>
              <a:rPr lang="en-US" sz="2000" dirty="0" smtClean="0">
                <a:solidFill>
                  <a:srgbClr val="002060"/>
                </a:solidFill>
              </a:rPr>
              <a:t>) </a:t>
            </a:r>
          </a:p>
          <a:p>
            <a:pPr>
              <a:lnSpc>
                <a:spcPct val="150000"/>
              </a:lnSpc>
            </a:pPr>
            <a:r>
              <a:rPr lang="en-US" sz="2000" dirty="0" smtClean="0">
                <a:solidFill>
                  <a:srgbClr val="C00000"/>
                </a:solidFill>
              </a:rPr>
              <a:t>than the resultant relation Q with n X m attributes :</a:t>
            </a:r>
          </a:p>
          <a:p>
            <a:endParaRPr lang="en-US" sz="2000" dirty="0" smtClean="0">
              <a:solidFill>
                <a:srgbClr val="C00000"/>
              </a:solidFill>
            </a:endParaRPr>
          </a:p>
          <a:p>
            <a:pPr algn="ctr"/>
            <a:r>
              <a:rPr lang="en-US" sz="2000" dirty="0" smtClean="0">
                <a:solidFill>
                  <a:srgbClr val="002060"/>
                </a:solidFill>
              </a:rPr>
              <a:t>Q(A1, A2, …., An, B1, B2,……., </a:t>
            </a:r>
            <a:r>
              <a:rPr lang="en-US" sz="2000" dirty="0" err="1" smtClean="0">
                <a:solidFill>
                  <a:srgbClr val="002060"/>
                </a:solidFill>
              </a:rPr>
              <a:t>Bn</a:t>
            </a:r>
            <a:r>
              <a:rPr lang="en-US" sz="2000" dirty="0" smtClean="0">
                <a:solidFill>
                  <a:srgbClr val="002060"/>
                </a:solidFill>
              </a:rPr>
              <a:t>)</a:t>
            </a:r>
          </a:p>
        </p:txBody>
      </p:sp>
      <p:sp>
        <p:nvSpPr>
          <p:cNvPr id="8"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Binary Relational Operations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1" end="1"/>
                                            </p:txEl>
                                          </p:spTgt>
                                        </p:tgtEl>
                                        <p:attrNameLst>
                                          <p:attrName>style.visibility</p:attrName>
                                        </p:attrNameLst>
                                      </p:cBhvr>
                                      <p:to>
                                        <p:strVal val="visible"/>
                                      </p:to>
                                    </p:set>
                                    <p:anim calcmode="lin" valueType="num">
                                      <p:cBhvr additive="base">
                                        <p:cTn id="7"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2" end="2"/>
                                            </p:txEl>
                                          </p:spTgt>
                                        </p:tgtEl>
                                        <p:attrNameLst>
                                          <p:attrName>style.visibility</p:attrName>
                                        </p:attrNameLst>
                                      </p:cBhvr>
                                      <p:to>
                                        <p:strVal val="visible"/>
                                      </p:to>
                                    </p:set>
                                    <p:anim calcmode="lin" valueType="num">
                                      <p:cBhvr additive="base">
                                        <p:cTn id="13"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4" end="4"/>
                                            </p:txEl>
                                          </p:spTgt>
                                        </p:tgtEl>
                                        <p:attrNameLst>
                                          <p:attrName>style.visibility</p:attrName>
                                        </p:attrNameLst>
                                      </p:cBhvr>
                                      <p:to>
                                        <p:strVal val="visible"/>
                                      </p:to>
                                    </p:set>
                                    <p:anim calcmode="lin" valueType="num">
                                      <p:cBhvr additive="base">
                                        <p:cTn id="25"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146">
                                            <p:txEl>
                                              <p:pRg st="5" end="5"/>
                                            </p:txEl>
                                          </p:spTgt>
                                        </p:tgtEl>
                                        <p:attrNameLst>
                                          <p:attrName>style.visibility</p:attrName>
                                        </p:attrNameLst>
                                      </p:cBhvr>
                                      <p:to>
                                        <p:strVal val="visible"/>
                                      </p:to>
                                    </p:set>
                                    <p:anim calcmode="lin" valueType="num">
                                      <p:cBhvr additive="base">
                                        <p:cTn id="29"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146">
                                            <p:txEl>
                                              <p:pRg st="6" end="6"/>
                                            </p:txEl>
                                          </p:spTgt>
                                        </p:tgtEl>
                                        <p:attrNameLst>
                                          <p:attrName>style.visibility</p:attrName>
                                        </p:attrNameLst>
                                      </p:cBhvr>
                                      <p:to>
                                        <p:strVal val="visible"/>
                                      </p:to>
                                    </p:set>
                                    <p:anim calcmode="lin" valueType="num">
                                      <p:cBhvr additive="base">
                                        <p:cTn id="35"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6">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146">
                                            <p:txEl>
                                              <p:pRg st="8" end="8"/>
                                            </p:txEl>
                                          </p:spTgt>
                                        </p:tgtEl>
                                        <p:attrNameLst>
                                          <p:attrName>style.visibility</p:attrName>
                                        </p:attrNameLst>
                                      </p:cBhvr>
                                      <p:to>
                                        <p:strVal val="visible"/>
                                      </p:to>
                                    </p:set>
                                    <p:anim calcmode="lin" valueType="num">
                                      <p:cBhvr additive="base">
                                        <p:cTn id="39" dur="500" fill="hold"/>
                                        <p:tgtEl>
                                          <p:spTgt spid="6146">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14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57200" y="1417455"/>
            <a:ext cx="11333019" cy="73866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endParaRPr lang="en-US" sz="2400" dirty="0" smtClean="0">
              <a:solidFill>
                <a:srgbClr val="C00000"/>
              </a:solidFill>
            </a:endParaRPr>
          </a:p>
          <a:p>
            <a:r>
              <a:rPr lang="en-US" sz="2400" dirty="0" smtClean="0">
                <a:solidFill>
                  <a:srgbClr val="C00000"/>
                </a:solidFill>
              </a:rPr>
              <a:t>Let us consider two relations CUSTOMER and LOAN</a:t>
            </a:r>
          </a:p>
        </p:txBody>
      </p:sp>
      <p:graphicFrame>
        <p:nvGraphicFramePr>
          <p:cNvPr id="8" name="Table 7"/>
          <p:cNvGraphicFramePr>
            <a:graphicFrameLocks noGrp="1"/>
          </p:cNvGraphicFramePr>
          <p:nvPr/>
        </p:nvGraphicFramePr>
        <p:xfrm>
          <a:off x="2451524" y="2418223"/>
          <a:ext cx="2374329" cy="1828800"/>
        </p:xfrm>
        <a:graphic>
          <a:graphicData uri="http://schemas.openxmlformats.org/drawingml/2006/table">
            <a:tbl>
              <a:tblPr firstRow="1" bandRow="1">
                <a:tableStyleId>{5C22544A-7EE6-4342-B048-85BDC9FD1C3A}</a:tableStyleId>
              </a:tblPr>
              <a:tblGrid>
                <a:gridCol w="956374">
                  <a:extLst>
                    <a:ext uri="{9D8B030D-6E8A-4147-A177-3AD203B41FA5}">
                      <a16:colId xmlns:a16="http://schemas.microsoft.com/office/drawing/2014/main" val="20000"/>
                    </a:ext>
                  </a:extLst>
                </a:gridCol>
                <a:gridCol w="1417955">
                  <a:extLst>
                    <a:ext uri="{9D8B030D-6E8A-4147-A177-3AD203B41FA5}">
                      <a16:colId xmlns:a16="http://schemas.microsoft.com/office/drawing/2014/main" val="20001"/>
                    </a:ext>
                  </a:extLst>
                </a:gridCol>
              </a:tblGrid>
              <a:tr h="0">
                <a:tc gridSpan="2">
                  <a:txBody>
                    <a:bodyPr/>
                    <a:lstStyle/>
                    <a:p>
                      <a:pPr algn="ctr"/>
                      <a:r>
                        <a:rPr lang="en-US" sz="1800" b="1" kern="1200" dirty="0" smtClean="0">
                          <a:solidFill>
                            <a:schemeClr val="lt1"/>
                          </a:solidFill>
                          <a:latin typeface="+mn-lt"/>
                          <a:ea typeface="+mn-ea"/>
                          <a:cs typeface="+mn-cs"/>
                        </a:rPr>
                        <a:t>CUSTOMER</a:t>
                      </a:r>
                      <a:endParaRPr lang="en-US" sz="1800" b="1" kern="1200" dirty="0">
                        <a:solidFill>
                          <a:schemeClr val="lt1"/>
                        </a:solidFill>
                        <a:latin typeface="+mn-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0">
                <a:tc>
                  <a:txBody>
                    <a:bodyPr/>
                    <a:lstStyle/>
                    <a:p>
                      <a:r>
                        <a:rPr lang="en-US" b="1" dirty="0" smtClean="0">
                          <a:solidFill>
                            <a:srgbClr val="002060"/>
                          </a:solidFill>
                        </a:rPr>
                        <a:t>AC_NO</a:t>
                      </a:r>
                      <a:endParaRPr lang="en-US" b="1" dirty="0">
                        <a:solidFill>
                          <a:srgbClr val="002060"/>
                        </a:solidFill>
                      </a:endParaRPr>
                    </a:p>
                  </a:txBody>
                  <a:tcPr/>
                </a:tc>
                <a:tc>
                  <a:txBody>
                    <a:bodyPr/>
                    <a:lstStyle/>
                    <a:p>
                      <a:r>
                        <a:rPr lang="en-US" b="1" dirty="0" smtClean="0">
                          <a:solidFill>
                            <a:srgbClr val="002060"/>
                          </a:solidFill>
                        </a:rPr>
                        <a:t>CUST_NAME</a:t>
                      </a:r>
                      <a:endParaRPr lang="en-US" b="1" dirty="0">
                        <a:solidFill>
                          <a:srgbClr val="002060"/>
                        </a:solidFill>
                      </a:endParaRPr>
                    </a:p>
                  </a:txBody>
                  <a:tcPr/>
                </a:tc>
                <a:extLst>
                  <a:ext uri="{0D108BD9-81ED-4DB2-BD59-A6C34878D82A}">
                    <a16:rowId xmlns:a16="http://schemas.microsoft.com/office/drawing/2014/main" val="10001"/>
                  </a:ext>
                </a:extLst>
              </a:tr>
              <a:tr h="0">
                <a:tc>
                  <a:txBody>
                    <a:bodyPr/>
                    <a:lstStyle/>
                    <a:p>
                      <a:r>
                        <a:rPr lang="en-US" dirty="0" smtClean="0">
                          <a:solidFill>
                            <a:srgbClr val="002060"/>
                          </a:solidFill>
                        </a:rPr>
                        <a:t>A1</a:t>
                      </a:r>
                      <a:endParaRPr lang="en-US" dirty="0">
                        <a:solidFill>
                          <a:srgbClr val="002060"/>
                        </a:solidFill>
                      </a:endParaRPr>
                    </a:p>
                  </a:txBody>
                  <a:tcPr/>
                </a:tc>
                <a:tc>
                  <a:txBody>
                    <a:bodyPr/>
                    <a:lstStyle/>
                    <a:p>
                      <a:r>
                        <a:rPr lang="en-US" dirty="0" err="1" smtClean="0">
                          <a:solidFill>
                            <a:srgbClr val="002060"/>
                          </a:solidFill>
                        </a:rPr>
                        <a:t>Sachin</a:t>
                      </a:r>
                      <a:endParaRPr lang="en-US" dirty="0">
                        <a:solidFill>
                          <a:srgbClr val="002060"/>
                        </a:solidFill>
                      </a:endParaRPr>
                    </a:p>
                  </a:txBody>
                  <a:tcPr/>
                </a:tc>
                <a:extLst>
                  <a:ext uri="{0D108BD9-81ED-4DB2-BD59-A6C34878D82A}">
                    <a16:rowId xmlns:a16="http://schemas.microsoft.com/office/drawing/2014/main" val="10002"/>
                  </a:ext>
                </a:extLst>
              </a:tr>
              <a:tr h="0">
                <a:tc>
                  <a:txBody>
                    <a:bodyPr/>
                    <a:lstStyle/>
                    <a:p>
                      <a:r>
                        <a:rPr lang="en-US" dirty="0" smtClean="0">
                          <a:solidFill>
                            <a:srgbClr val="002060"/>
                          </a:solidFill>
                        </a:rPr>
                        <a:t>A2</a:t>
                      </a:r>
                      <a:endParaRPr lang="en-US" dirty="0">
                        <a:solidFill>
                          <a:srgbClr val="002060"/>
                        </a:solidFill>
                      </a:endParaRPr>
                    </a:p>
                  </a:txBody>
                  <a:tcPr/>
                </a:tc>
                <a:tc>
                  <a:txBody>
                    <a:bodyPr/>
                    <a:lstStyle/>
                    <a:p>
                      <a:r>
                        <a:rPr lang="en-US" dirty="0" err="1" smtClean="0">
                          <a:solidFill>
                            <a:srgbClr val="002060"/>
                          </a:solidFill>
                        </a:rPr>
                        <a:t>Rahul</a:t>
                      </a:r>
                      <a:endParaRPr lang="en-US" dirty="0">
                        <a:solidFill>
                          <a:srgbClr val="002060"/>
                        </a:solidFill>
                      </a:endParaRPr>
                    </a:p>
                  </a:txBody>
                  <a:tcPr/>
                </a:tc>
                <a:extLst>
                  <a:ext uri="{0D108BD9-81ED-4DB2-BD59-A6C34878D82A}">
                    <a16:rowId xmlns:a16="http://schemas.microsoft.com/office/drawing/2014/main" val="10003"/>
                  </a:ext>
                </a:extLst>
              </a:tr>
              <a:tr h="0">
                <a:tc>
                  <a:txBody>
                    <a:bodyPr/>
                    <a:lstStyle/>
                    <a:p>
                      <a:r>
                        <a:rPr lang="en-US" dirty="0" smtClean="0">
                          <a:solidFill>
                            <a:srgbClr val="002060"/>
                          </a:solidFill>
                        </a:rPr>
                        <a:t>A3</a:t>
                      </a:r>
                      <a:endParaRPr lang="en-US" dirty="0">
                        <a:solidFill>
                          <a:srgbClr val="002060"/>
                        </a:solidFill>
                      </a:endParaRPr>
                    </a:p>
                  </a:txBody>
                  <a:tcPr/>
                </a:tc>
                <a:tc>
                  <a:txBody>
                    <a:bodyPr/>
                    <a:lstStyle/>
                    <a:p>
                      <a:r>
                        <a:rPr lang="en-US" dirty="0" err="1" smtClean="0">
                          <a:solidFill>
                            <a:srgbClr val="002060"/>
                          </a:solidFill>
                        </a:rPr>
                        <a:t>Saurav</a:t>
                      </a:r>
                      <a:endParaRPr lang="en-US" dirty="0">
                        <a:solidFill>
                          <a:srgbClr val="002060"/>
                        </a:solidFill>
                      </a:endParaRP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nvGraphicFramePr>
        <p:xfrm>
          <a:off x="5277939" y="2445928"/>
          <a:ext cx="3499105" cy="1828800"/>
        </p:xfrm>
        <a:graphic>
          <a:graphicData uri="http://schemas.openxmlformats.org/drawingml/2006/table">
            <a:tbl>
              <a:tblPr firstRow="1" bandRow="1">
                <a:tableStyleId>{5C22544A-7EE6-4342-B048-85BDC9FD1C3A}</a:tableStyleId>
              </a:tblPr>
              <a:tblGrid>
                <a:gridCol w="1247394">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162368">
                  <a:extLst>
                    <a:ext uri="{9D8B030D-6E8A-4147-A177-3AD203B41FA5}">
                      <a16:colId xmlns:a16="http://schemas.microsoft.com/office/drawing/2014/main" val="20002"/>
                    </a:ext>
                  </a:extLst>
                </a:gridCol>
              </a:tblGrid>
              <a:tr h="0">
                <a:tc gridSpan="2">
                  <a:txBody>
                    <a:bodyPr/>
                    <a:lstStyle/>
                    <a:p>
                      <a:pPr algn="ctr"/>
                      <a:r>
                        <a:rPr lang="en-US" dirty="0" smtClean="0"/>
                        <a:t>LOAN</a:t>
                      </a:r>
                      <a:endParaRPr lang="en-US" dirty="0"/>
                    </a:p>
                  </a:txBody>
                  <a:tcPr/>
                </a:tc>
                <a:tc hMerge="1">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0000"/>
                  </a:ext>
                </a:extLst>
              </a:tr>
              <a:tr h="0">
                <a:tc>
                  <a:txBody>
                    <a:bodyPr/>
                    <a:lstStyle/>
                    <a:p>
                      <a:r>
                        <a:rPr lang="en-US" b="1" dirty="0" smtClean="0">
                          <a:solidFill>
                            <a:srgbClr val="002060"/>
                          </a:solidFill>
                        </a:rPr>
                        <a:t>LOAN_NO</a:t>
                      </a:r>
                      <a:endParaRPr lang="en-US" b="1" dirty="0">
                        <a:solidFill>
                          <a:srgbClr val="002060"/>
                        </a:solidFill>
                      </a:endParaRPr>
                    </a:p>
                  </a:txBody>
                  <a:tcPr/>
                </a:tc>
                <a:tc>
                  <a:txBody>
                    <a:bodyPr/>
                    <a:lstStyle/>
                    <a:p>
                      <a:r>
                        <a:rPr lang="en-US" b="1" dirty="0" smtClean="0">
                          <a:solidFill>
                            <a:srgbClr val="002060"/>
                          </a:solidFill>
                        </a:rPr>
                        <a:t>BRANCH</a:t>
                      </a:r>
                      <a:endParaRPr lang="en-US" b="1" dirty="0">
                        <a:solidFill>
                          <a:srgbClr val="002060"/>
                        </a:solidFill>
                      </a:endParaRPr>
                    </a:p>
                  </a:txBody>
                  <a:tcPr/>
                </a:tc>
                <a:tc>
                  <a:txBody>
                    <a:bodyPr/>
                    <a:lstStyle/>
                    <a:p>
                      <a:r>
                        <a:rPr lang="en-US" b="1" dirty="0" smtClean="0">
                          <a:solidFill>
                            <a:srgbClr val="002060"/>
                          </a:solidFill>
                        </a:rPr>
                        <a:t>AMOUNT</a:t>
                      </a:r>
                      <a:endParaRPr lang="en-US" b="1" dirty="0">
                        <a:solidFill>
                          <a:srgbClr val="002060"/>
                        </a:solidFill>
                      </a:endParaRPr>
                    </a:p>
                  </a:txBody>
                  <a:tcPr/>
                </a:tc>
                <a:extLst>
                  <a:ext uri="{0D108BD9-81ED-4DB2-BD59-A6C34878D82A}">
                    <a16:rowId xmlns:a16="http://schemas.microsoft.com/office/drawing/2014/main" val="10001"/>
                  </a:ext>
                </a:extLst>
              </a:tr>
              <a:tr h="0">
                <a:tc>
                  <a:txBody>
                    <a:bodyPr/>
                    <a:lstStyle/>
                    <a:p>
                      <a:r>
                        <a:rPr lang="en-US" dirty="0" smtClean="0">
                          <a:solidFill>
                            <a:srgbClr val="002060"/>
                          </a:solidFill>
                        </a:rPr>
                        <a:t>A1</a:t>
                      </a:r>
                      <a:endParaRPr lang="en-US" dirty="0">
                        <a:solidFill>
                          <a:srgbClr val="002060"/>
                        </a:solidFill>
                      </a:endParaRPr>
                    </a:p>
                  </a:txBody>
                  <a:tcPr/>
                </a:tc>
                <a:tc>
                  <a:txBody>
                    <a:bodyPr/>
                    <a:lstStyle/>
                    <a:p>
                      <a:r>
                        <a:rPr lang="en-US" dirty="0" err="1" smtClean="0">
                          <a:solidFill>
                            <a:srgbClr val="002060"/>
                          </a:solidFill>
                        </a:rPr>
                        <a:t>Gunupur</a:t>
                      </a:r>
                      <a:endParaRPr lang="en-US" dirty="0">
                        <a:solidFill>
                          <a:srgbClr val="002060"/>
                        </a:solidFill>
                      </a:endParaRPr>
                    </a:p>
                  </a:txBody>
                  <a:tcPr/>
                </a:tc>
                <a:tc>
                  <a:txBody>
                    <a:bodyPr/>
                    <a:lstStyle/>
                    <a:p>
                      <a:r>
                        <a:rPr lang="en-US" dirty="0" smtClean="0">
                          <a:solidFill>
                            <a:srgbClr val="002060"/>
                          </a:solidFill>
                        </a:rPr>
                        <a:t>50000</a:t>
                      </a:r>
                      <a:endParaRPr lang="en-US" dirty="0">
                        <a:solidFill>
                          <a:srgbClr val="002060"/>
                        </a:solidFill>
                      </a:endParaRPr>
                    </a:p>
                  </a:txBody>
                  <a:tcPr/>
                </a:tc>
                <a:extLst>
                  <a:ext uri="{0D108BD9-81ED-4DB2-BD59-A6C34878D82A}">
                    <a16:rowId xmlns:a16="http://schemas.microsoft.com/office/drawing/2014/main" val="10002"/>
                  </a:ext>
                </a:extLst>
              </a:tr>
              <a:tr h="0">
                <a:tc>
                  <a:txBody>
                    <a:bodyPr/>
                    <a:lstStyle/>
                    <a:p>
                      <a:r>
                        <a:rPr lang="en-US" dirty="0" smtClean="0">
                          <a:solidFill>
                            <a:srgbClr val="002060"/>
                          </a:solidFill>
                        </a:rPr>
                        <a:t>A2</a:t>
                      </a:r>
                      <a:endParaRPr lang="en-US" dirty="0">
                        <a:solidFill>
                          <a:srgbClr val="002060"/>
                        </a:solidFill>
                      </a:endParaRPr>
                    </a:p>
                  </a:txBody>
                  <a:tcPr/>
                </a:tc>
                <a:tc>
                  <a:txBody>
                    <a:bodyPr/>
                    <a:lstStyle/>
                    <a:p>
                      <a:r>
                        <a:rPr lang="en-US" dirty="0" smtClean="0">
                          <a:solidFill>
                            <a:srgbClr val="002060"/>
                          </a:solidFill>
                        </a:rPr>
                        <a:t>BBSR</a:t>
                      </a:r>
                      <a:endParaRPr lang="en-US" dirty="0">
                        <a:solidFill>
                          <a:srgbClr val="002060"/>
                        </a:solidFill>
                      </a:endParaRPr>
                    </a:p>
                  </a:txBody>
                  <a:tcPr/>
                </a:tc>
                <a:tc>
                  <a:txBody>
                    <a:bodyPr/>
                    <a:lstStyle/>
                    <a:p>
                      <a:r>
                        <a:rPr lang="en-US" dirty="0" smtClean="0">
                          <a:solidFill>
                            <a:srgbClr val="002060"/>
                          </a:solidFill>
                        </a:rPr>
                        <a:t>40000</a:t>
                      </a:r>
                      <a:endParaRPr lang="en-US" dirty="0">
                        <a:solidFill>
                          <a:srgbClr val="002060"/>
                        </a:solidFill>
                      </a:endParaRPr>
                    </a:p>
                  </a:txBody>
                  <a:tcPr/>
                </a:tc>
                <a:extLst>
                  <a:ext uri="{0D108BD9-81ED-4DB2-BD59-A6C34878D82A}">
                    <a16:rowId xmlns:a16="http://schemas.microsoft.com/office/drawing/2014/main" val="10003"/>
                  </a:ext>
                </a:extLst>
              </a:tr>
              <a:tr h="0">
                <a:tc>
                  <a:txBody>
                    <a:bodyPr/>
                    <a:lstStyle/>
                    <a:p>
                      <a:r>
                        <a:rPr lang="en-US" dirty="0" smtClean="0">
                          <a:solidFill>
                            <a:srgbClr val="002060"/>
                          </a:solidFill>
                        </a:rPr>
                        <a:t>A4</a:t>
                      </a:r>
                      <a:endParaRPr lang="en-US" dirty="0">
                        <a:solidFill>
                          <a:srgbClr val="002060"/>
                        </a:solidFill>
                      </a:endParaRPr>
                    </a:p>
                  </a:txBody>
                  <a:tcPr/>
                </a:tc>
                <a:tc>
                  <a:txBody>
                    <a:bodyPr/>
                    <a:lstStyle/>
                    <a:p>
                      <a:r>
                        <a:rPr lang="en-US" dirty="0" err="1" smtClean="0">
                          <a:solidFill>
                            <a:srgbClr val="002060"/>
                          </a:solidFill>
                        </a:rPr>
                        <a:t>Gunupur</a:t>
                      </a:r>
                      <a:endParaRPr lang="en-US" dirty="0">
                        <a:solidFill>
                          <a:srgbClr val="002060"/>
                        </a:solidFill>
                      </a:endParaRPr>
                    </a:p>
                  </a:txBody>
                  <a:tcPr/>
                </a:tc>
                <a:tc>
                  <a:txBody>
                    <a:bodyPr/>
                    <a:lstStyle/>
                    <a:p>
                      <a:r>
                        <a:rPr lang="en-US" dirty="0" smtClean="0">
                          <a:solidFill>
                            <a:srgbClr val="002060"/>
                          </a:solidFill>
                        </a:rPr>
                        <a:t>30000</a:t>
                      </a:r>
                      <a:endParaRPr lang="en-US" dirty="0">
                        <a:solidFill>
                          <a:srgbClr val="002060"/>
                        </a:solidFill>
                      </a:endParaRP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478971" y="4731657"/>
            <a:ext cx="11234058" cy="830997"/>
          </a:xfrm>
          <a:prstGeom prst="rect">
            <a:avLst/>
          </a:prstGeom>
          <a:noFill/>
        </p:spPr>
        <p:txBody>
          <a:bodyPr wrap="square" rtlCol="0">
            <a:spAutoFit/>
          </a:bodyPr>
          <a:lstStyle/>
          <a:p>
            <a:r>
              <a:rPr lang="en-US" sz="2400" dirty="0" smtClean="0">
                <a:solidFill>
                  <a:srgbClr val="C00000"/>
                </a:solidFill>
              </a:rPr>
              <a:t>The Cartesian Product of CUSTOMER and LOAN contains total of 9 </a:t>
            </a:r>
            <a:r>
              <a:rPr lang="en-US" sz="2400" dirty="0" err="1" smtClean="0">
                <a:solidFill>
                  <a:srgbClr val="C00000"/>
                </a:solidFill>
              </a:rPr>
              <a:t>tuples</a:t>
            </a:r>
            <a:r>
              <a:rPr lang="en-US" sz="2400" dirty="0" smtClean="0">
                <a:solidFill>
                  <a:srgbClr val="C00000"/>
                </a:solidFill>
              </a:rPr>
              <a:t> which associates every </a:t>
            </a:r>
            <a:r>
              <a:rPr lang="en-US" sz="2400" dirty="0" err="1" smtClean="0">
                <a:solidFill>
                  <a:srgbClr val="C00000"/>
                </a:solidFill>
              </a:rPr>
              <a:t>tuple</a:t>
            </a:r>
            <a:r>
              <a:rPr lang="en-US" sz="2400" dirty="0" smtClean="0">
                <a:solidFill>
                  <a:srgbClr val="C00000"/>
                </a:solidFill>
              </a:rPr>
              <a:t> of CUSTOMER with every </a:t>
            </a:r>
            <a:r>
              <a:rPr lang="en-US" sz="2400" dirty="0" err="1" smtClean="0">
                <a:solidFill>
                  <a:srgbClr val="C00000"/>
                </a:solidFill>
              </a:rPr>
              <a:t>tuple</a:t>
            </a:r>
            <a:r>
              <a:rPr lang="en-US" sz="2400" dirty="0" smtClean="0">
                <a:solidFill>
                  <a:srgbClr val="C00000"/>
                </a:solidFill>
              </a:rPr>
              <a:t> of LOAN and the resultant relation would be</a:t>
            </a:r>
          </a:p>
        </p:txBody>
      </p:sp>
      <p:sp>
        <p:nvSpPr>
          <p:cNvPr id="12" name="TextBox 11"/>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Cartesian Product/Cross Product/Cross Join (X)</a:t>
            </a:r>
            <a:endParaRPr lang="en-US" sz="2400" dirty="0">
              <a:solidFill>
                <a:schemeClr val="bg1"/>
              </a:solidFill>
            </a:endParaRPr>
          </a:p>
        </p:txBody>
      </p:sp>
      <p:sp>
        <p:nvSpPr>
          <p:cNvPr id="13"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Binary Relational Operations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1" end="1"/>
                                            </p:txEl>
                                          </p:spTgt>
                                        </p:tgtEl>
                                        <p:attrNameLst>
                                          <p:attrName>style.visibility</p:attrName>
                                        </p:attrNameLst>
                                      </p:cBhvr>
                                      <p:to>
                                        <p:strVal val="visible"/>
                                      </p:to>
                                    </p:set>
                                    <p:anim calcmode="lin" valueType="num">
                                      <p:cBhvr additive="base">
                                        <p:cTn id="7"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 calcmode="lin" valueType="num">
                                      <p:cBhvr additive="base">
                                        <p:cTn id="2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6153976" y="1735646"/>
          <a:ext cx="5516245" cy="4485640"/>
        </p:xfrm>
        <a:graphic>
          <a:graphicData uri="http://schemas.openxmlformats.org/drawingml/2006/table">
            <a:tbl>
              <a:tblPr firstRow="1" bandRow="1">
                <a:tableStyleId>{5C22544A-7EE6-4342-B048-85BDC9FD1C3A}</a:tableStyleId>
              </a:tblPr>
              <a:tblGrid>
                <a:gridCol w="963676">
                  <a:extLst>
                    <a:ext uri="{9D8B030D-6E8A-4147-A177-3AD203B41FA5}">
                      <a16:colId xmlns:a16="http://schemas.microsoft.com/office/drawing/2014/main" val="20000"/>
                    </a:ext>
                  </a:extLst>
                </a:gridCol>
                <a:gridCol w="1121283">
                  <a:extLst>
                    <a:ext uri="{9D8B030D-6E8A-4147-A177-3AD203B41FA5}">
                      <a16:colId xmlns:a16="http://schemas.microsoft.com/office/drawing/2014/main" val="20001"/>
                    </a:ext>
                  </a:extLst>
                </a:gridCol>
                <a:gridCol w="963676">
                  <a:extLst>
                    <a:ext uri="{9D8B030D-6E8A-4147-A177-3AD203B41FA5}">
                      <a16:colId xmlns:a16="http://schemas.microsoft.com/office/drawing/2014/main" val="20002"/>
                    </a:ext>
                  </a:extLst>
                </a:gridCol>
                <a:gridCol w="1305242">
                  <a:extLst>
                    <a:ext uri="{9D8B030D-6E8A-4147-A177-3AD203B41FA5}">
                      <a16:colId xmlns:a16="http://schemas.microsoft.com/office/drawing/2014/main" val="20003"/>
                    </a:ext>
                  </a:extLst>
                </a:gridCol>
                <a:gridCol w="1162368">
                  <a:extLst>
                    <a:ext uri="{9D8B030D-6E8A-4147-A177-3AD203B41FA5}">
                      <a16:colId xmlns:a16="http://schemas.microsoft.com/office/drawing/2014/main" val="20004"/>
                    </a:ext>
                  </a:extLst>
                </a:gridCol>
              </a:tblGrid>
              <a:tr h="370840">
                <a:tc>
                  <a:txBody>
                    <a:bodyPr/>
                    <a:lstStyle/>
                    <a:p>
                      <a:r>
                        <a:rPr lang="en-US" dirty="0" smtClean="0"/>
                        <a:t>AC_NO</a:t>
                      </a:r>
                      <a:endParaRPr lang="en-US" dirty="0"/>
                    </a:p>
                  </a:txBody>
                  <a:tcPr/>
                </a:tc>
                <a:tc>
                  <a:txBody>
                    <a:bodyPr/>
                    <a:lstStyle/>
                    <a:p>
                      <a:r>
                        <a:rPr lang="en-US" dirty="0" smtClean="0"/>
                        <a:t>NAME</a:t>
                      </a:r>
                      <a:endParaRPr lang="en-US" dirty="0"/>
                    </a:p>
                  </a:txBody>
                  <a:tcPr/>
                </a:tc>
                <a:tc>
                  <a:txBody>
                    <a:bodyPr/>
                    <a:lstStyle/>
                    <a:p>
                      <a:r>
                        <a:rPr lang="en-US" dirty="0" smtClean="0"/>
                        <a:t>AC_NO</a:t>
                      </a:r>
                      <a:endParaRPr lang="en-US" dirty="0"/>
                    </a:p>
                  </a:txBody>
                  <a:tcPr/>
                </a:tc>
                <a:tc>
                  <a:txBody>
                    <a:bodyPr/>
                    <a:lstStyle/>
                    <a:p>
                      <a:r>
                        <a:rPr lang="en-US" dirty="0" smtClean="0"/>
                        <a:t>BRANCH</a:t>
                      </a:r>
                      <a:endParaRPr lang="en-US" dirty="0"/>
                    </a:p>
                  </a:txBody>
                  <a:tcPr/>
                </a:tc>
                <a:tc>
                  <a:txBody>
                    <a:bodyPr/>
                    <a:lstStyle/>
                    <a:p>
                      <a:r>
                        <a:rPr lang="en-US" dirty="0" smtClean="0"/>
                        <a:t>AMOUNT</a:t>
                      </a:r>
                      <a:endParaRPr lang="en-US" dirty="0"/>
                    </a:p>
                  </a:txBody>
                  <a:tcPr/>
                </a:tc>
                <a:extLst>
                  <a:ext uri="{0D108BD9-81ED-4DB2-BD59-A6C34878D82A}">
                    <a16:rowId xmlns:a16="http://schemas.microsoft.com/office/drawing/2014/main" val="10000"/>
                  </a:ext>
                </a:extLst>
              </a:tr>
              <a:tr h="370840">
                <a:tc>
                  <a:txBody>
                    <a:bodyPr/>
                    <a:lstStyle/>
                    <a:p>
                      <a:pPr algn="ctr"/>
                      <a:r>
                        <a:rPr lang="en-US" sz="2400" kern="1200" dirty="0" smtClean="0">
                          <a:solidFill>
                            <a:srgbClr val="002060"/>
                          </a:solidFill>
                          <a:latin typeface="+mn-lt"/>
                          <a:ea typeface="+mn-ea"/>
                          <a:cs typeface="+mn-cs"/>
                        </a:rPr>
                        <a:t>A1</a:t>
                      </a:r>
                    </a:p>
                  </a:txBody>
                  <a:tcPr/>
                </a:tc>
                <a:tc>
                  <a:txBody>
                    <a:bodyPr/>
                    <a:lstStyle/>
                    <a:p>
                      <a:pPr algn="ctr"/>
                      <a:r>
                        <a:rPr lang="en-US" sz="2400" kern="1200" smtClean="0">
                          <a:solidFill>
                            <a:srgbClr val="002060"/>
                          </a:solidFill>
                          <a:latin typeface="+mn-lt"/>
                          <a:ea typeface="+mn-ea"/>
                          <a:cs typeface="+mn-cs"/>
                        </a:rPr>
                        <a:t>Sachin</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A1</a:t>
                      </a:r>
                    </a:p>
                  </a:txBody>
                  <a:tcPr/>
                </a:tc>
                <a:tc>
                  <a:txBody>
                    <a:bodyPr/>
                    <a:lstStyle/>
                    <a:p>
                      <a:pPr algn="ctr"/>
                      <a:r>
                        <a:rPr lang="en-US" sz="2400" kern="1200" dirty="0" err="1" smtClean="0">
                          <a:solidFill>
                            <a:srgbClr val="002060"/>
                          </a:solidFill>
                          <a:latin typeface="+mn-lt"/>
                          <a:ea typeface="+mn-ea"/>
                          <a:cs typeface="+mn-cs"/>
                        </a:rPr>
                        <a:t>Gunupur</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50000</a:t>
                      </a:r>
                      <a:endParaRPr lang="en-US" sz="2400" kern="1200" dirty="0">
                        <a:solidFill>
                          <a:srgbClr val="002060"/>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pPr algn="ctr"/>
                      <a:r>
                        <a:rPr lang="en-US" sz="2400" kern="1200" dirty="0" smtClean="0">
                          <a:solidFill>
                            <a:srgbClr val="002060"/>
                          </a:solidFill>
                          <a:latin typeface="+mn-lt"/>
                          <a:ea typeface="+mn-ea"/>
                          <a:cs typeface="+mn-cs"/>
                        </a:rPr>
                        <a:t>A1</a:t>
                      </a:r>
                      <a:endParaRPr lang="en-US" sz="2400" kern="1200" dirty="0">
                        <a:solidFill>
                          <a:srgbClr val="002060"/>
                        </a:solidFill>
                        <a:latin typeface="+mn-lt"/>
                        <a:ea typeface="+mn-ea"/>
                        <a:cs typeface="+mn-cs"/>
                      </a:endParaRPr>
                    </a:p>
                  </a:txBody>
                  <a:tcPr/>
                </a:tc>
                <a:tc>
                  <a:txBody>
                    <a:bodyPr/>
                    <a:lstStyle/>
                    <a:p>
                      <a:pPr algn="ctr"/>
                      <a:r>
                        <a:rPr lang="en-US" sz="2400" kern="1200" dirty="0" err="1" smtClean="0">
                          <a:solidFill>
                            <a:srgbClr val="002060"/>
                          </a:solidFill>
                          <a:latin typeface="+mn-lt"/>
                          <a:ea typeface="+mn-ea"/>
                          <a:cs typeface="+mn-cs"/>
                        </a:rPr>
                        <a:t>Sachin</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A2</a:t>
                      </a:r>
                    </a:p>
                  </a:txBody>
                  <a:tcPr/>
                </a:tc>
                <a:tc>
                  <a:txBody>
                    <a:bodyPr/>
                    <a:lstStyle/>
                    <a:p>
                      <a:pPr algn="ctr"/>
                      <a:r>
                        <a:rPr lang="en-US" sz="2400" kern="1200" dirty="0" smtClean="0">
                          <a:solidFill>
                            <a:srgbClr val="002060"/>
                          </a:solidFill>
                          <a:latin typeface="+mn-lt"/>
                          <a:ea typeface="+mn-ea"/>
                          <a:cs typeface="+mn-cs"/>
                        </a:rPr>
                        <a:t>BBSR</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40000</a:t>
                      </a:r>
                      <a:endParaRPr lang="en-US" sz="2400" kern="1200" dirty="0">
                        <a:solidFill>
                          <a:srgbClr val="002060"/>
                        </a:solidFill>
                        <a:latin typeface="+mn-l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sz="2400" kern="1200" dirty="0" smtClean="0">
                          <a:solidFill>
                            <a:srgbClr val="002060"/>
                          </a:solidFill>
                          <a:latin typeface="+mn-lt"/>
                          <a:ea typeface="+mn-ea"/>
                          <a:cs typeface="+mn-cs"/>
                        </a:rPr>
                        <a:t>A1</a:t>
                      </a:r>
                      <a:endParaRPr lang="en-US" sz="2400" kern="1200" dirty="0">
                        <a:solidFill>
                          <a:srgbClr val="002060"/>
                        </a:solidFill>
                        <a:latin typeface="+mn-lt"/>
                        <a:ea typeface="+mn-ea"/>
                        <a:cs typeface="+mn-cs"/>
                      </a:endParaRPr>
                    </a:p>
                  </a:txBody>
                  <a:tcPr/>
                </a:tc>
                <a:tc>
                  <a:txBody>
                    <a:bodyPr/>
                    <a:lstStyle/>
                    <a:p>
                      <a:pPr algn="ctr"/>
                      <a:r>
                        <a:rPr lang="en-US" sz="2400" kern="1200" dirty="0" err="1" smtClean="0">
                          <a:solidFill>
                            <a:srgbClr val="002060"/>
                          </a:solidFill>
                          <a:latin typeface="+mn-lt"/>
                          <a:ea typeface="+mn-ea"/>
                          <a:cs typeface="+mn-cs"/>
                        </a:rPr>
                        <a:t>Sachin</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A4</a:t>
                      </a:r>
                    </a:p>
                  </a:txBody>
                  <a:tcPr/>
                </a:tc>
                <a:tc>
                  <a:txBody>
                    <a:bodyPr/>
                    <a:lstStyle/>
                    <a:p>
                      <a:pPr algn="ctr"/>
                      <a:r>
                        <a:rPr lang="en-US" sz="2400" kern="1200" dirty="0" err="1" smtClean="0">
                          <a:solidFill>
                            <a:srgbClr val="002060"/>
                          </a:solidFill>
                          <a:latin typeface="+mn-lt"/>
                          <a:ea typeface="+mn-ea"/>
                          <a:cs typeface="+mn-cs"/>
                        </a:rPr>
                        <a:t>Gunupur</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30000</a:t>
                      </a:r>
                      <a:endParaRPr lang="en-US" sz="2400" kern="1200" dirty="0">
                        <a:solidFill>
                          <a:srgbClr val="002060"/>
                        </a:solidFill>
                        <a:latin typeface="+mn-l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sz="2400" kern="1200" dirty="0" smtClean="0">
                          <a:solidFill>
                            <a:srgbClr val="002060"/>
                          </a:solidFill>
                          <a:latin typeface="+mn-lt"/>
                          <a:ea typeface="+mn-ea"/>
                          <a:cs typeface="+mn-cs"/>
                        </a:rPr>
                        <a:t>A2</a:t>
                      </a:r>
                    </a:p>
                  </a:txBody>
                  <a:tcPr/>
                </a:tc>
                <a:tc>
                  <a:txBody>
                    <a:bodyPr/>
                    <a:lstStyle/>
                    <a:p>
                      <a:pPr algn="ctr"/>
                      <a:r>
                        <a:rPr lang="en-US" sz="2400" kern="1200" smtClean="0">
                          <a:solidFill>
                            <a:srgbClr val="002060"/>
                          </a:solidFill>
                          <a:latin typeface="+mn-lt"/>
                          <a:ea typeface="+mn-ea"/>
                          <a:cs typeface="+mn-cs"/>
                        </a:rPr>
                        <a:t>Rahul</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A1</a:t>
                      </a:r>
                      <a:endParaRPr lang="en-US" sz="2400" kern="1200" dirty="0">
                        <a:solidFill>
                          <a:srgbClr val="002060"/>
                        </a:solidFill>
                        <a:latin typeface="+mn-lt"/>
                        <a:ea typeface="+mn-ea"/>
                        <a:cs typeface="+mn-cs"/>
                      </a:endParaRPr>
                    </a:p>
                  </a:txBody>
                  <a:tcPr/>
                </a:tc>
                <a:tc>
                  <a:txBody>
                    <a:bodyPr/>
                    <a:lstStyle/>
                    <a:p>
                      <a:pPr algn="ctr"/>
                      <a:r>
                        <a:rPr lang="en-US" sz="2400" kern="1200" dirty="0" err="1" smtClean="0">
                          <a:solidFill>
                            <a:srgbClr val="002060"/>
                          </a:solidFill>
                          <a:latin typeface="+mn-lt"/>
                          <a:ea typeface="+mn-ea"/>
                          <a:cs typeface="+mn-cs"/>
                        </a:rPr>
                        <a:t>Gunupur</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50000</a:t>
                      </a:r>
                      <a:endParaRPr lang="en-US" sz="2400" kern="1200" dirty="0">
                        <a:solidFill>
                          <a:srgbClr val="002060"/>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r>
                        <a:rPr lang="en-US" sz="2400" kern="1200" smtClean="0">
                          <a:solidFill>
                            <a:srgbClr val="002060"/>
                          </a:solidFill>
                          <a:latin typeface="+mn-lt"/>
                          <a:ea typeface="+mn-ea"/>
                          <a:cs typeface="+mn-cs"/>
                        </a:rPr>
                        <a:t>A2</a:t>
                      </a:r>
                      <a:endParaRPr lang="en-US" sz="2400" kern="1200" dirty="0">
                        <a:solidFill>
                          <a:srgbClr val="002060"/>
                        </a:solidFill>
                        <a:latin typeface="+mn-lt"/>
                        <a:ea typeface="+mn-ea"/>
                        <a:cs typeface="+mn-cs"/>
                      </a:endParaRPr>
                    </a:p>
                  </a:txBody>
                  <a:tcPr/>
                </a:tc>
                <a:tc>
                  <a:txBody>
                    <a:bodyPr/>
                    <a:lstStyle/>
                    <a:p>
                      <a:pPr algn="ctr"/>
                      <a:r>
                        <a:rPr lang="en-US" sz="2400" kern="1200" smtClean="0">
                          <a:solidFill>
                            <a:srgbClr val="002060"/>
                          </a:solidFill>
                          <a:latin typeface="+mn-lt"/>
                          <a:ea typeface="+mn-ea"/>
                          <a:cs typeface="+mn-cs"/>
                        </a:rPr>
                        <a:t>Rahul</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A2</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BBSR</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40000</a:t>
                      </a:r>
                      <a:endParaRPr lang="en-US" sz="2400" kern="1200" dirty="0">
                        <a:solidFill>
                          <a:srgbClr val="002060"/>
                        </a:solidFill>
                        <a:latin typeface="+mn-lt"/>
                        <a:ea typeface="+mn-ea"/>
                        <a:cs typeface="+mn-cs"/>
                      </a:endParaRPr>
                    </a:p>
                  </a:txBody>
                  <a:tcPr/>
                </a:tc>
                <a:extLst>
                  <a:ext uri="{0D108BD9-81ED-4DB2-BD59-A6C34878D82A}">
                    <a16:rowId xmlns:a16="http://schemas.microsoft.com/office/drawing/2014/main" val="10005"/>
                  </a:ext>
                </a:extLst>
              </a:tr>
              <a:tr h="370840">
                <a:tc>
                  <a:txBody>
                    <a:bodyPr/>
                    <a:lstStyle/>
                    <a:p>
                      <a:pPr algn="ctr"/>
                      <a:r>
                        <a:rPr lang="en-US" sz="2400" kern="1200" dirty="0" smtClean="0">
                          <a:solidFill>
                            <a:srgbClr val="002060"/>
                          </a:solidFill>
                          <a:latin typeface="+mn-lt"/>
                          <a:ea typeface="+mn-ea"/>
                          <a:cs typeface="+mn-cs"/>
                        </a:rPr>
                        <a:t>A2</a:t>
                      </a:r>
                      <a:endParaRPr lang="en-US" sz="2400" kern="1200" dirty="0">
                        <a:solidFill>
                          <a:srgbClr val="002060"/>
                        </a:solidFill>
                        <a:latin typeface="+mn-lt"/>
                        <a:ea typeface="+mn-ea"/>
                        <a:cs typeface="+mn-cs"/>
                      </a:endParaRPr>
                    </a:p>
                  </a:txBody>
                  <a:tcPr/>
                </a:tc>
                <a:tc>
                  <a:txBody>
                    <a:bodyPr/>
                    <a:lstStyle/>
                    <a:p>
                      <a:pPr algn="ctr"/>
                      <a:r>
                        <a:rPr lang="en-US" sz="2400" kern="1200" dirty="0" err="1" smtClean="0">
                          <a:solidFill>
                            <a:srgbClr val="002060"/>
                          </a:solidFill>
                          <a:latin typeface="+mn-lt"/>
                          <a:ea typeface="+mn-ea"/>
                          <a:cs typeface="+mn-cs"/>
                        </a:rPr>
                        <a:t>Rahul</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A4</a:t>
                      </a:r>
                      <a:endParaRPr lang="en-US" sz="2400" kern="1200" dirty="0">
                        <a:solidFill>
                          <a:srgbClr val="002060"/>
                        </a:solidFill>
                        <a:latin typeface="+mn-lt"/>
                        <a:ea typeface="+mn-ea"/>
                        <a:cs typeface="+mn-cs"/>
                      </a:endParaRPr>
                    </a:p>
                  </a:txBody>
                  <a:tcPr/>
                </a:tc>
                <a:tc>
                  <a:txBody>
                    <a:bodyPr/>
                    <a:lstStyle/>
                    <a:p>
                      <a:pPr algn="ctr"/>
                      <a:r>
                        <a:rPr lang="en-US" sz="2400" kern="1200" dirty="0" err="1" smtClean="0">
                          <a:solidFill>
                            <a:srgbClr val="002060"/>
                          </a:solidFill>
                          <a:latin typeface="+mn-lt"/>
                          <a:ea typeface="+mn-ea"/>
                          <a:cs typeface="+mn-cs"/>
                        </a:rPr>
                        <a:t>Gunupur</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30000</a:t>
                      </a:r>
                      <a:endParaRPr lang="en-US" sz="2400" kern="1200" dirty="0">
                        <a:solidFill>
                          <a:srgbClr val="002060"/>
                        </a:solidFill>
                        <a:latin typeface="+mn-lt"/>
                        <a:ea typeface="+mn-ea"/>
                        <a:cs typeface="+mn-cs"/>
                      </a:endParaRPr>
                    </a:p>
                  </a:txBody>
                  <a:tcPr/>
                </a:tc>
                <a:extLst>
                  <a:ext uri="{0D108BD9-81ED-4DB2-BD59-A6C34878D82A}">
                    <a16:rowId xmlns:a16="http://schemas.microsoft.com/office/drawing/2014/main" val="10006"/>
                  </a:ext>
                </a:extLst>
              </a:tr>
              <a:tr h="370840">
                <a:tc>
                  <a:txBody>
                    <a:bodyPr/>
                    <a:lstStyle/>
                    <a:p>
                      <a:pPr algn="ctr"/>
                      <a:r>
                        <a:rPr lang="en-US" sz="2400" kern="1200" dirty="0" smtClean="0">
                          <a:solidFill>
                            <a:srgbClr val="002060"/>
                          </a:solidFill>
                          <a:latin typeface="+mn-lt"/>
                          <a:ea typeface="+mn-ea"/>
                          <a:cs typeface="+mn-cs"/>
                        </a:rPr>
                        <a:t>A3</a:t>
                      </a:r>
                    </a:p>
                  </a:txBody>
                  <a:tcPr/>
                </a:tc>
                <a:tc>
                  <a:txBody>
                    <a:bodyPr/>
                    <a:lstStyle/>
                    <a:p>
                      <a:pPr algn="ctr"/>
                      <a:r>
                        <a:rPr lang="en-US" sz="2400" kern="1200" smtClean="0">
                          <a:solidFill>
                            <a:srgbClr val="002060"/>
                          </a:solidFill>
                          <a:latin typeface="+mn-lt"/>
                          <a:ea typeface="+mn-ea"/>
                          <a:cs typeface="+mn-cs"/>
                        </a:rPr>
                        <a:t>Saurav</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A1</a:t>
                      </a:r>
                      <a:endParaRPr lang="en-US" sz="2400" kern="1200" dirty="0">
                        <a:solidFill>
                          <a:srgbClr val="002060"/>
                        </a:solidFill>
                        <a:latin typeface="+mn-lt"/>
                        <a:ea typeface="+mn-ea"/>
                        <a:cs typeface="+mn-cs"/>
                      </a:endParaRPr>
                    </a:p>
                  </a:txBody>
                  <a:tcPr/>
                </a:tc>
                <a:tc>
                  <a:txBody>
                    <a:bodyPr/>
                    <a:lstStyle/>
                    <a:p>
                      <a:pPr algn="ctr"/>
                      <a:r>
                        <a:rPr lang="en-US" sz="2400" kern="1200" dirty="0" err="1" smtClean="0">
                          <a:solidFill>
                            <a:srgbClr val="002060"/>
                          </a:solidFill>
                          <a:latin typeface="+mn-lt"/>
                          <a:ea typeface="+mn-ea"/>
                          <a:cs typeface="+mn-cs"/>
                        </a:rPr>
                        <a:t>Gunupur</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50000</a:t>
                      </a:r>
                      <a:endParaRPr lang="en-US" sz="2400" kern="1200" dirty="0">
                        <a:solidFill>
                          <a:srgbClr val="002060"/>
                        </a:solidFill>
                        <a:latin typeface="+mn-lt"/>
                        <a:ea typeface="+mn-ea"/>
                        <a:cs typeface="+mn-cs"/>
                      </a:endParaRPr>
                    </a:p>
                  </a:txBody>
                  <a:tcPr/>
                </a:tc>
                <a:extLst>
                  <a:ext uri="{0D108BD9-81ED-4DB2-BD59-A6C34878D82A}">
                    <a16:rowId xmlns:a16="http://schemas.microsoft.com/office/drawing/2014/main" val="10007"/>
                  </a:ext>
                </a:extLst>
              </a:tr>
              <a:tr h="370840">
                <a:tc>
                  <a:txBody>
                    <a:bodyPr/>
                    <a:lstStyle/>
                    <a:p>
                      <a:pPr algn="ctr"/>
                      <a:r>
                        <a:rPr lang="en-US" sz="2400" kern="1200" smtClean="0">
                          <a:solidFill>
                            <a:srgbClr val="002060"/>
                          </a:solidFill>
                          <a:latin typeface="+mn-lt"/>
                          <a:ea typeface="+mn-ea"/>
                          <a:cs typeface="+mn-cs"/>
                        </a:rPr>
                        <a:t>A3</a:t>
                      </a:r>
                      <a:endParaRPr lang="en-US" sz="2400" kern="1200" dirty="0">
                        <a:solidFill>
                          <a:srgbClr val="002060"/>
                        </a:solidFill>
                        <a:latin typeface="+mn-lt"/>
                        <a:ea typeface="+mn-ea"/>
                        <a:cs typeface="+mn-cs"/>
                      </a:endParaRPr>
                    </a:p>
                  </a:txBody>
                  <a:tcPr/>
                </a:tc>
                <a:tc>
                  <a:txBody>
                    <a:bodyPr/>
                    <a:lstStyle/>
                    <a:p>
                      <a:pPr algn="ctr"/>
                      <a:r>
                        <a:rPr lang="en-US" sz="2400" kern="1200" smtClean="0">
                          <a:solidFill>
                            <a:srgbClr val="002060"/>
                          </a:solidFill>
                          <a:latin typeface="+mn-lt"/>
                          <a:ea typeface="+mn-ea"/>
                          <a:cs typeface="+mn-cs"/>
                        </a:rPr>
                        <a:t>Saurav</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A2</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BBSR</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40000</a:t>
                      </a:r>
                      <a:endParaRPr lang="en-US" sz="2400" kern="1200" dirty="0">
                        <a:solidFill>
                          <a:srgbClr val="002060"/>
                        </a:solidFill>
                        <a:latin typeface="+mn-lt"/>
                        <a:ea typeface="+mn-ea"/>
                        <a:cs typeface="+mn-cs"/>
                      </a:endParaRPr>
                    </a:p>
                  </a:txBody>
                  <a:tcPr/>
                </a:tc>
                <a:extLst>
                  <a:ext uri="{0D108BD9-81ED-4DB2-BD59-A6C34878D82A}">
                    <a16:rowId xmlns:a16="http://schemas.microsoft.com/office/drawing/2014/main" val="10008"/>
                  </a:ext>
                </a:extLst>
              </a:tr>
              <a:tr h="370840">
                <a:tc>
                  <a:txBody>
                    <a:bodyPr/>
                    <a:lstStyle/>
                    <a:p>
                      <a:pPr algn="ctr"/>
                      <a:r>
                        <a:rPr lang="en-US" sz="2400" kern="1200" dirty="0" smtClean="0">
                          <a:solidFill>
                            <a:srgbClr val="002060"/>
                          </a:solidFill>
                          <a:latin typeface="+mn-lt"/>
                          <a:ea typeface="+mn-ea"/>
                          <a:cs typeface="+mn-cs"/>
                        </a:rPr>
                        <a:t>A3</a:t>
                      </a:r>
                      <a:endParaRPr lang="en-US" sz="2400" kern="1200" dirty="0">
                        <a:solidFill>
                          <a:srgbClr val="002060"/>
                        </a:solidFill>
                        <a:latin typeface="+mn-lt"/>
                        <a:ea typeface="+mn-ea"/>
                        <a:cs typeface="+mn-cs"/>
                      </a:endParaRPr>
                    </a:p>
                  </a:txBody>
                  <a:tcPr/>
                </a:tc>
                <a:tc>
                  <a:txBody>
                    <a:bodyPr/>
                    <a:lstStyle/>
                    <a:p>
                      <a:pPr algn="ctr"/>
                      <a:r>
                        <a:rPr lang="en-US" sz="2400" kern="1200" dirty="0" err="1" smtClean="0">
                          <a:solidFill>
                            <a:srgbClr val="002060"/>
                          </a:solidFill>
                          <a:latin typeface="+mn-lt"/>
                          <a:ea typeface="+mn-ea"/>
                          <a:cs typeface="+mn-cs"/>
                        </a:rPr>
                        <a:t>Saurav</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A4</a:t>
                      </a:r>
                      <a:endParaRPr lang="en-US" sz="2400" kern="1200" dirty="0">
                        <a:solidFill>
                          <a:srgbClr val="002060"/>
                        </a:solidFill>
                        <a:latin typeface="+mn-lt"/>
                        <a:ea typeface="+mn-ea"/>
                        <a:cs typeface="+mn-cs"/>
                      </a:endParaRPr>
                    </a:p>
                  </a:txBody>
                  <a:tcPr/>
                </a:tc>
                <a:tc>
                  <a:txBody>
                    <a:bodyPr/>
                    <a:lstStyle/>
                    <a:p>
                      <a:pPr algn="ctr"/>
                      <a:r>
                        <a:rPr lang="en-US" sz="2400" kern="1200" dirty="0" err="1" smtClean="0">
                          <a:solidFill>
                            <a:srgbClr val="002060"/>
                          </a:solidFill>
                          <a:latin typeface="+mn-lt"/>
                          <a:ea typeface="+mn-ea"/>
                          <a:cs typeface="+mn-cs"/>
                        </a:rPr>
                        <a:t>Gunupur</a:t>
                      </a:r>
                      <a:endParaRPr lang="en-US" sz="2400" kern="1200" dirty="0">
                        <a:solidFill>
                          <a:srgbClr val="002060"/>
                        </a:solidFill>
                        <a:latin typeface="+mn-lt"/>
                        <a:ea typeface="+mn-ea"/>
                        <a:cs typeface="+mn-cs"/>
                      </a:endParaRPr>
                    </a:p>
                  </a:txBody>
                  <a:tcPr/>
                </a:tc>
                <a:tc>
                  <a:txBody>
                    <a:bodyPr/>
                    <a:lstStyle/>
                    <a:p>
                      <a:pPr algn="ctr"/>
                      <a:r>
                        <a:rPr lang="en-US" sz="2400" kern="1200" dirty="0" smtClean="0">
                          <a:solidFill>
                            <a:srgbClr val="002060"/>
                          </a:solidFill>
                          <a:latin typeface="+mn-lt"/>
                          <a:ea typeface="+mn-ea"/>
                          <a:cs typeface="+mn-cs"/>
                        </a:rPr>
                        <a:t>30000</a:t>
                      </a:r>
                      <a:endParaRPr lang="en-US" sz="2400" kern="1200" dirty="0">
                        <a:solidFill>
                          <a:srgbClr val="002060"/>
                        </a:solidFill>
                        <a:latin typeface="+mn-lt"/>
                        <a:ea typeface="+mn-ea"/>
                        <a:cs typeface="+mn-cs"/>
                      </a:endParaRPr>
                    </a:p>
                  </a:txBody>
                  <a:tcPr/>
                </a:tc>
                <a:extLst>
                  <a:ext uri="{0D108BD9-81ED-4DB2-BD59-A6C34878D82A}">
                    <a16:rowId xmlns:a16="http://schemas.microsoft.com/office/drawing/2014/main" val="10009"/>
                  </a:ext>
                </a:extLst>
              </a:tr>
            </a:tbl>
          </a:graphicData>
        </a:graphic>
      </p:graphicFrame>
      <p:sp>
        <p:nvSpPr>
          <p:cNvPr id="9" name="TextBox 8"/>
          <p:cNvSpPr txBox="1"/>
          <p:nvPr/>
        </p:nvSpPr>
        <p:spPr>
          <a:xfrm>
            <a:off x="711200" y="2598047"/>
            <a:ext cx="5326743" cy="3416320"/>
          </a:xfrm>
          <a:prstGeom prst="rect">
            <a:avLst/>
          </a:prstGeom>
          <a:noFill/>
        </p:spPr>
        <p:txBody>
          <a:bodyPr wrap="square" rtlCol="0">
            <a:spAutoFit/>
          </a:bodyPr>
          <a:lstStyle/>
          <a:p>
            <a:r>
              <a:rPr lang="en-US" sz="2000" dirty="0" smtClean="0">
                <a:solidFill>
                  <a:srgbClr val="C00000"/>
                </a:solidFill>
              </a:rPr>
              <a:t>Query: Find out the details of CUSTOMER who have account at </a:t>
            </a:r>
            <a:r>
              <a:rPr lang="en-US" sz="2000" dirty="0" err="1" smtClean="0">
                <a:solidFill>
                  <a:srgbClr val="C00000"/>
                </a:solidFill>
              </a:rPr>
              <a:t>Gunupur</a:t>
            </a:r>
            <a:r>
              <a:rPr lang="en-US" sz="2000" dirty="0" smtClean="0">
                <a:solidFill>
                  <a:srgbClr val="C00000"/>
                </a:solidFill>
              </a:rPr>
              <a:t>.</a:t>
            </a:r>
          </a:p>
          <a:p>
            <a:endParaRPr lang="en-US" sz="2000" dirty="0" smtClean="0">
              <a:solidFill>
                <a:srgbClr val="002060"/>
              </a:solidFill>
            </a:endParaRPr>
          </a:p>
          <a:p>
            <a:pPr>
              <a:lnSpc>
                <a:spcPct val="150000"/>
              </a:lnSpc>
            </a:pPr>
            <a:r>
              <a:rPr lang="en-US" sz="2000" dirty="0" smtClean="0">
                <a:solidFill>
                  <a:srgbClr val="002060"/>
                </a:solidFill>
              </a:rPr>
              <a:t>Temp 1        CUSTOMER X LOAN</a:t>
            </a:r>
          </a:p>
          <a:p>
            <a:pPr>
              <a:lnSpc>
                <a:spcPct val="150000"/>
              </a:lnSpc>
            </a:pPr>
            <a:r>
              <a:rPr lang="en-US" sz="2000" dirty="0" smtClean="0">
                <a:solidFill>
                  <a:srgbClr val="002060"/>
                </a:solidFill>
              </a:rPr>
              <a:t>Temp2	    σ</a:t>
            </a:r>
            <a:r>
              <a:rPr lang="en-US" sz="2000" baseline="-25000" dirty="0" smtClean="0">
                <a:solidFill>
                  <a:srgbClr val="002060"/>
                </a:solidFill>
              </a:rPr>
              <a:t> Branch = </a:t>
            </a:r>
            <a:r>
              <a:rPr lang="en-US" sz="2000" baseline="-25000" dirty="0" smtClean="0">
                <a:solidFill>
                  <a:srgbClr val="002060"/>
                </a:solidFill>
                <a:sym typeface="Symbol" pitchFamily="18" charset="2"/>
              </a:rPr>
              <a:t>“</a:t>
            </a:r>
            <a:r>
              <a:rPr lang="en-US" sz="2000" baseline="-25000" dirty="0" err="1" smtClean="0">
                <a:solidFill>
                  <a:srgbClr val="002060"/>
                </a:solidFill>
                <a:sym typeface="Symbol" pitchFamily="18" charset="2"/>
              </a:rPr>
              <a:t>Gunupur</a:t>
            </a:r>
            <a:r>
              <a:rPr lang="en-US" sz="2000" baseline="-25000" dirty="0" smtClean="0">
                <a:solidFill>
                  <a:srgbClr val="002060"/>
                </a:solidFill>
                <a:sym typeface="Symbol" pitchFamily="18" charset="2"/>
              </a:rPr>
              <a:t>”</a:t>
            </a:r>
            <a:r>
              <a:rPr lang="en-US" sz="2000" baseline="-25000" dirty="0" smtClean="0">
                <a:solidFill>
                  <a:srgbClr val="002060"/>
                </a:solidFill>
              </a:rPr>
              <a:t> </a:t>
            </a:r>
            <a:r>
              <a:rPr lang="en-US" sz="2000" dirty="0" smtClean="0">
                <a:solidFill>
                  <a:srgbClr val="002060"/>
                </a:solidFill>
              </a:rPr>
              <a:t>(Temp1)</a:t>
            </a:r>
          </a:p>
          <a:p>
            <a:pPr>
              <a:lnSpc>
                <a:spcPct val="150000"/>
              </a:lnSpc>
            </a:pPr>
            <a:r>
              <a:rPr lang="en-US" sz="2000" dirty="0" smtClean="0">
                <a:solidFill>
                  <a:srgbClr val="002060"/>
                </a:solidFill>
              </a:rPr>
              <a:t>Temp3         σ</a:t>
            </a:r>
            <a:r>
              <a:rPr lang="en-US" sz="2000" baseline="-25000" dirty="0" smtClean="0">
                <a:solidFill>
                  <a:srgbClr val="002060"/>
                </a:solidFill>
              </a:rPr>
              <a:t> CUSTOMER.AC_NO</a:t>
            </a:r>
            <a:r>
              <a:rPr lang="en-US" sz="2000" baseline="-25000" dirty="0" smtClean="0">
                <a:solidFill>
                  <a:srgbClr val="002060"/>
                </a:solidFill>
                <a:sym typeface="Symbol" pitchFamily="18" charset="2"/>
              </a:rPr>
              <a:t> = LOAN.AC_NO</a:t>
            </a:r>
            <a:r>
              <a:rPr lang="en-US" sz="2000" baseline="-25000" dirty="0" smtClean="0">
                <a:solidFill>
                  <a:srgbClr val="002060"/>
                </a:solidFill>
              </a:rPr>
              <a:t> </a:t>
            </a:r>
            <a:r>
              <a:rPr lang="en-US" sz="2000" dirty="0" smtClean="0">
                <a:solidFill>
                  <a:srgbClr val="002060"/>
                </a:solidFill>
              </a:rPr>
              <a:t>(Temp2)</a:t>
            </a:r>
          </a:p>
          <a:p>
            <a:pPr>
              <a:lnSpc>
                <a:spcPct val="150000"/>
              </a:lnSpc>
            </a:pPr>
            <a:r>
              <a:rPr lang="en-US" sz="2000" dirty="0" smtClean="0">
                <a:solidFill>
                  <a:srgbClr val="002060"/>
                </a:solidFill>
              </a:rPr>
              <a:t>RESULT	    ∏ </a:t>
            </a:r>
            <a:r>
              <a:rPr lang="en-US" sz="2000" baseline="-25000" dirty="0" smtClean="0">
                <a:solidFill>
                  <a:srgbClr val="002060"/>
                </a:solidFill>
              </a:rPr>
              <a:t>AC_NO, NAME, BRANCH, AMOUNT</a:t>
            </a:r>
            <a:r>
              <a:rPr lang="en-US" sz="2000" dirty="0" smtClean="0">
                <a:solidFill>
                  <a:srgbClr val="002060"/>
                </a:solidFill>
              </a:rPr>
              <a:t> (Temp3) </a:t>
            </a:r>
          </a:p>
          <a:p>
            <a:endParaRPr lang="en-US" dirty="0" smtClean="0">
              <a:solidFill>
                <a:srgbClr val="002060"/>
              </a:solidFill>
            </a:endParaRPr>
          </a:p>
          <a:p>
            <a:endParaRPr lang="en-US" dirty="0">
              <a:solidFill>
                <a:srgbClr val="002060"/>
              </a:solidFill>
            </a:endParaRPr>
          </a:p>
        </p:txBody>
      </p:sp>
      <p:grpSp>
        <p:nvGrpSpPr>
          <p:cNvPr id="2" name="Group 16"/>
          <p:cNvGrpSpPr/>
          <p:nvPr/>
        </p:nvGrpSpPr>
        <p:grpSpPr>
          <a:xfrm>
            <a:off x="1589314" y="3831757"/>
            <a:ext cx="304799" cy="1378836"/>
            <a:chOff x="1589314" y="3831757"/>
            <a:chExt cx="304799" cy="1378836"/>
          </a:xfrm>
        </p:grpSpPr>
        <p:cxnSp>
          <p:nvCxnSpPr>
            <p:cNvPr id="12" name="Straight Arrow Connector 11"/>
            <p:cNvCxnSpPr/>
            <p:nvPr/>
          </p:nvCxnSpPr>
          <p:spPr>
            <a:xfrm flipH="1">
              <a:off x="1596568" y="3831757"/>
              <a:ext cx="2757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589314" y="4332493"/>
              <a:ext cx="2757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618342" y="4782427"/>
              <a:ext cx="2757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611088" y="5210593"/>
              <a:ext cx="2757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Cartesian Product/Cross Product/Cross Join (X)</a:t>
            </a:r>
            <a:endParaRPr lang="en-US" sz="2400" dirty="0">
              <a:solidFill>
                <a:schemeClr val="bg1"/>
              </a:solidFill>
            </a:endParaRPr>
          </a:p>
        </p:txBody>
      </p:sp>
      <p:sp>
        <p:nvSpPr>
          <p:cNvPr id="1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Binary Relational Operations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57200" y="1419938"/>
            <a:ext cx="11333019" cy="73866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endParaRPr lang="en-US" sz="2400" dirty="0" smtClean="0">
              <a:solidFill>
                <a:srgbClr val="C00000"/>
              </a:solidFill>
            </a:endParaRPr>
          </a:p>
          <a:p>
            <a:r>
              <a:rPr lang="en-US" sz="2400" dirty="0" smtClean="0">
                <a:solidFill>
                  <a:srgbClr val="C00000"/>
                </a:solidFill>
              </a:rPr>
              <a:t>The additional algebra operation is used to simplify common queries</a:t>
            </a:r>
          </a:p>
        </p:txBody>
      </p:sp>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Additional Relational Algebra Operation</a:t>
            </a:r>
            <a:endParaRPr lang="en-US" sz="2400" dirty="0">
              <a:solidFill>
                <a:schemeClr val="bg1"/>
              </a:solidFill>
            </a:endParaRPr>
          </a:p>
        </p:txBody>
      </p:sp>
      <p:sp>
        <p:nvSpPr>
          <p:cNvPr id="9" name="TextBox 8"/>
          <p:cNvSpPr txBox="1"/>
          <p:nvPr/>
        </p:nvSpPr>
        <p:spPr>
          <a:xfrm>
            <a:off x="478972" y="2264232"/>
            <a:ext cx="11277599" cy="4125956"/>
          </a:xfrm>
          <a:prstGeom prst="rect">
            <a:avLst/>
          </a:prstGeom>
          <a:noFill/>
        </p:spPr>
        <p:txBody>
          <a:bodyPr wrap="square" rtlCol="0">
            <a:spAutoFit/>
          </a:bodyPr>
          <a:lstStyle/>
          <a:p>
            <a:r>
              <a:rPr lang="en-US" sz="2400" b="1" dirty="0" smtClean="0">
                <a:solidFill>
                  <a:srgbClr val="002060"/>
                </a:solidFill>
              </a:rPr>
              <a:t>JOIN OPERATION</a:t>
            </a:r>
          </a:p>
          <a:p>
            <a:pPr algn="just">
              <a:buFont typeface="Wingdings" pitchFamily="2" charset="2"/>
              <a:buChar char="v"/>
            </a:pPr>
            <a:r>
              <a:rPr lang="en-US" sz="2400" dirty="0" smtClean="0">
                <a:solidFill>
                  <a:srgbClr val="C00000"/>
                </a:solidFill>
              </a:rPr>
              <a:t>The </a:t>
            </a:r>
            <a:r>
              <a:rPr lang="en-US" sz="2400" dirty="0" smtClean="0">
                <a:solidFill>
                  <a:srgbClr val="002060"/>
                </a:solidFill>
              </a:rPr>
              <a:t>JOIN</a:t>
            </a:r>
            <a:r>
              <a:rPr lang="en-US" sz="2400" dirty="0" smtClean="0">
                <a:solidFill>
                  <a:srgbClr val="C00000"/>
                </a:solidFill>
              </a:rPr>
              <a:t> operation denoted by     is to combine related </a:t>
            </a:r>
            <a:r>
              <a:rPr lang="en-US" sz="2400" dirty="0" err="1" smtClean="0">
                <a:solidFill>
                  <a:srgbClr val="C00000"/>
                </a:solidFill>
              </a:rPr>
              <a:t>tuples</a:t>
            </a:r>
            <a:r>
              <a:rPr lang="en-US" sz="2400" dirty="0" smtClean="0">
                <a:solidFill>
                  <a:srgbClr val="C00000"/>
                </a:solidFill>
              </a:rPr>
              <a:t> from two relations into single </a:t>
            </a:r>
            <a:r>
              <a:rPr lang="en-US" sz="2400" dirty="0" err="1" smtClean="0">
                <a:solidFill>
                  <a:srgbClr val="C00000"/>
                </a:solidFill>
              </a:rPr>
              <a:t>tuple</a:t>
            </a:r>
            <a:r>
              <a:rPr lang="en-US" sz="2400" dirty="0" smtClean="0">
                <a:solidFill>
                  <a:srgbClr val="C00000"/>
                </a:solidFill>
              </a:rPr>
              <a:t>.</a:t>
            </a:r>
          </a:p>
          <a:p>
            <a:pPr algn="just">
              <a:buFont typeface="Wingdings" pitchFamily="2" charset="2"/>
              <a:buChar char="v"/>
            </a:pPr>
            <a:endParaRPr lang="en-US" sz="2400" dirty="0" smtClean="0">
              <a:solidFill>
                <a:srgbClr val="C00000"/>
              </a:solidFill>
            </a:endParaRPr>
          </a:p>
          <a:p>
            <a:pPr algn="just">
              <a:buFont typeface="Wingdings" pitchFamily="2" charset="2"/>
              <a:buChar char="v"/>
            </a:pPr>
            <a:r>
              <a:rPr lang="en-US" sz="2400" dirty="0" smtClean="0">
                <a:solidFill>
                  <a:srgbClr val="C00000"/>
                </a:solidFill>
              </a:rPr>
              <a:t>It’s a binary operation which takes two relations as input and produces a resultant relation as an output</a:t>
            </a:r>
          </a:p>
          <a:p>
            <a:pPr algn="just">
              <a:buFont typeface="Wingdings" pitchFamily="2" charset="2"/>
              <a:buChar char="v"/>
            </a:pPr>
            <a:endParaRPr lang="en-US" sz="2400" dirty="0" smtClean="0">
              <a:solidFill>
                <a:srgbClr val="C00000"/>
              </a:solidFill>
            </a:endParaRPr>
          </a:p>
          <a:p>
            <a:pPr algn="just">
              <a:buFont typeface="Wingdings" pitchFamily="2" charset="2"/>
              <a:buChar char="v"/>
            </a:pPr>
            <a:r>
              <a:rPr lang="en-US" sz="2400" dirty="0" smtClean="0">
                <a:solidFill>
                  <a:srgbClr val="C00000"/>
                </a:solidFill>
              </a:rPr>
              <a:t>The </a:t>
            </a:r>
            <a:r>
              <a:rPr lang="en-US" sz="2400" dirty="0" smtClean="0">
                <a:solidFill>
                  <a:srgbClr val="002060"/>
                </a:solidFill>
              </a:rPr>
              <a:t>JOIN</a:t>
            </a:r>
            <a:r>
              <a:rPr lang="en-US" sz="2400" dirty="0" smtClean="0">
                <a:solidFill>
                  <a:srgbClr val="C00000"/>
                </a:solidFill>
              </a:rPr>
              <a:t> operation will check the key attribute is present in both the relation or not, if present than it will retrieve the required information from both the tables by comparing the value of the common key attribute.</a:t>
            </a:r>
          </a:p>
          <a:p>
            <a:pPr algn="just"/>
            <a:r>
              <a:rPr lang="en-US" sz="2400" dirty="0" smtClean="0">
                <a:solidFill>
                  <a:srgbClr val="C00000"/>
                </a:solidFill>
              </a:rPr>
              <a:t>The following are the type of </a:t>
            </a:r>
            <a:r>
              <a:rPr lang="en-US" sz="2400" dirty="0" smtClean="0">
                <a:solidFill>
                  <a:srgbClr val="002060"/>
                </a:solidFill>
              </a:rPr>
              <a:t>JOIN</a:t>
            </a:r>
            <a:r>
              <a:rPr lang="en-US" sz="2400" dirty="0" smtClean="0">
                <a:solidFill>
                  <a:srgbClr val="C00000"/>
                </a:solidFill>
              </a:rPr>
              <a:t> operations: </a:t>
            </a:r>
          </a:p>
        </p:txBody>
      </p:sp>
      <p:sp>
        <p:nvSpPr>
          <p:cNvPr id="10" name="Freeform 4"/>
          <p:cNvSpPr>
            <a:spLocks/>
          </p:cNvSpPr>
          <p:nvPr/>
        </p:nvSpPr>
        <p:spPr bwMode="auto">
          <a:xfrm>
            <a:off x="4979747" y="2831174"/>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sp>
        <p:nvSpPr>
          <p:cNvPr id="12"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1" end="1"/>
                                            </p:txEl>
                                          </p:spTgt>
                                        </p:tgtEl>
                                        <p:attrNameLst>
                                          <p:attrName>style.visibility</p:attrName>
                                        </p:attrNameLst>
                                      </p:cBhvr>
                                      <p:to>
                                        <p:strVal val="visible"/>
                                      </p:to>
                                    </p:set>
                                    <p:anim calcmode="lin" valueType="num">
                                      <p:cBhvr additive="base">
                                        <p:cTn id="7"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 calcmode="lin" valueType="num">
                                      <p:cBhvr additive="base">
                                        <p:cTn id="1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 calcmode="lin" valueType="num">
                                      <p:cBhvr additive="base">
                                        <p:cTn id="2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 calcmode="lin" valueType="num">
                                      <p:cBhvr additive="base">
                                        <p:cTn id="3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Natural Join Operation</a:t>
            </a:r>
            <a:endParaRPr lang="en-US" sz="2400" dirty="0">
              <a:solidFill>
                <a:schemeClr val="bg1"/>
              </a:solidFill>
            </a:endParaRPr>
          </a:p>
        </p:txBody>
      </p:sp>
      <p:sp>
        <p:nvSpPr>
          <p:cNvPr id="9" name="TextBox 8"/>
          <p:cNvSpPr txBox="1"/>
          <p:nvPr/>
        </p:nvSpPr>
        <p:spPr>
          <a:xfrm>
            <a:off x="478972" y="1886868"/>
            <a:ext cx="11277599" cy="4462760"/>
          </a:xfrm>
          <a:prstGeom prst="rect">
            <a:avLst/>
          </a:prstGeom>
          <a:noFill/>
        </p:spPr>
        <p:txBody>
          <a:bodyPr wrap="square" rtlCol="0">
            <a:spAutoFit/>
          </a:bodyPr>
          <a:lstStyle/>
          <a:p>
            <a:pPr algn="just">
              <a:lnSpc>
                <a:spcPct val="150000"/>
              </a:lnSpc>
              <a:buFont typeface="Wingdings" pitchFamily="2" charset="2"/>
              <a:buChar char="v"/>
            </a:pPr>
            <a:r>
              <a:rPr lang="en-US" sz="2400" dirty="0" smtClean="0">
                <a:solidFill>
                  <a:srgbClr val="C00000"/>
                </a:solidFill>
              </a:rPr>
              <a:t>The </a:t>
            </a:r>
            <a:r>
              <a:rPr lang="en-US" sz="2400" dirty="0" smtClean="0">
                <a:solidFill>
                  <a:srgbClr val="002060"/>
                </a:solidFill>
              </a:rPr>
              <a:t>NATURAL</a:t>
            </a:r>
            <a:r>
              <a:rPr lang="en-US" sz="2400" dirty="0" smtClean="0">
                <a:solidFill>
                  <a:srgbClr val="C00000"/>
                </a:solidFill>
              </a:rPr>
              <a:t> </a:t>
            </a:r>
            <a:r>
              <a:rPr lang="en-US" sz="2400" dirty="0" smtClean="0">
                <a:solidFill>
                  <a:srgbClr val="002060"/>
                </a:solidFill>
              </a:rPr>
              <a:t>JOIN</a:t>
            </a:r>
            <a:r>
              <a:rPr lang="en-US" sz="2400" dirty="0" smtClean="0">
                <a:solidFill>
                  <a:srgbClr val="C00000"/>
                </a:solidFill>
              </a:rPr>
              <a:t> operation first form the Cartesian product than it forms a selection forcing equality on those attributes that appear in both relation and finally removes the duplicate attributes.</a:t>
            </a:r>
          </a:p>
          <a:p>
            <a:pPr algn="just">
              <a:lnSpc>
                <a:spcPct val="150000"/>
              </a:lnSpc>
              <a:buFont typeface="Wingdings" pitchFamily="2" charset="2"/>
              <a:buChar char="v"/>
            </a:pPr>
            <a:r>
              <a:rPr lang="en-US" sz="2400" dirty="0" smtClean="0">
                <a:solidFill>
                  <a:srgbClr val="C00000"/>
                </a:solidFill>
              </a:rPr>
              <a:t>Mathematically, for the relation R and S the join operation will be R    S</a:t>
            </a:r>
          </a:p>
          <a:p>
            <a:pPr algn="just"/>
            <a:endParaRPr lang="en-US" sz="2000" dirty="0" smtClean="0">
              <a:solidFill>
                <a:srgbClr val="002060"/>
              </a:solidFill>
            </a:endParaRPr>
          </a:p>
          <a:p>
            <a:pPr algn="just"/>
            <a:r>
              <a:rPr lang="en-US" sz="2000" dirty="0" smtClean="0">
                <a:solidFill>
                  <a:srgbClr val="002060"/>
                </a:solidFill>
              </a:rPr>
              <a:t>Example1: find out the name of the customer who have account at </a:t>
            </a:r>
            <a:r>
              <a:rPr lang="en-US" sz="2000" dirty="0" err="1" smtClean="0">
                <a:solidFill>
                  <a:srgbClr val="002060"/>
                </a:solidFill>
              </a:rPr>
              <a:t>Gunupur</a:t>
            </a:r>
            <a:r>
              <a:rPr lang="en-US" sz="2000" dirty="0" smtClean="0">
                <a:solidFill>
                  <a:srgbClr val="002060"/>
                </a:solidFill>
              </a:rPr>
              <a:t> branch</a:t>
            </a:r>
          </a:p>
          <a:p>
            <a:pPr algn="just">
              <a:lnSpc>
                <a:spcPct val="150000"/>
              </a:lnSpc>
            </a:pPr>
            <a:r>
              <a:rPr lang="en-US" sz="2000" dirty="0" smtClean="0">
                <a:solidFill>
                  <a:srgbClr val="002060"/>
                </a:solidFill>
              </a:rPr>
              <a:t>Query:  R1	    σ</a:t>
            </a:r>
            <a:r>
              <a:rPr lang="en-US" sz="2000" baseline="-25000" dirty="0" smtClean="0">
                <a:solidFill>
                  <a:srgbClr val="002060"/>
                </a:solidFill>
              </a:rPr>
              <a:t> Branch = </a:t>
            </a:r>
            <a:r>
              <a:rPr lang="en-US" sz="2000" baseline="-25000" dirty="0" smtClean="0">
                <a:solidFill>
                  <a:srgbClr val="002060"/>
                </a:solidFill>
                <a:sym typeface="Symbol" pitchFamily="18" charset="2"/>
              </a:rPr>
              <a:t>“</a:t>
            </a:r>
            <a:r>
              <a:rPr lang="en-US" sz="2000" baseline="-25000" dirty="0" err="1" smtClean="0">
                <a:solidFill>
                  <a:srgbClr val="002060"/>
                </a:solidFill>
                <a:sym typeface="Symbol" pitchFamily="18" charset="2"/>
              </a:rPr>
              <a:t>Gunupur</a:t>
            </a:r>
            <a:r>
              <a:rPr lang="en-US" sz="2000" baseline="-25000" dirty="0" smtClean="0">
                <a:solidFill>
                  <a:srgbClr val="002060"/>
                </a:solidFill>
                <a:sym typeface="Symbol" pitchFamily="18" charset="2"/>
              </a:rPr>
              <a:t>”</a:t>
            </a:r>
            <a:r>
              <a:rPr lang="en-US" sz="2000" baseline="-25000" dirty="0" smtClean="0">
                <a:solidFill>
                  <a:srgbClr val="002060"/>
                </a:solidFill>
              </a:rPr>
              <a:t> </a:t>
            </a:r>
            <a:r>
              <a:rPr lang="en-US" sz="2000" dirty="0" smtClean="0">
                <a:solidFill>
                  <a:srgbClr val="002060"/>
                </a:solidFill>
              </a:rPr>
              <a:t>(CUSTOMER      LOAN)</a:t>
            </a:r>
          </a:p>
          <a:p>
            <a:pPr algn="just">
              <a:lnSpc>
                <a:spcPct val="150000"/>
              </a:lnSpc>
            </a:pPr>
            <a:r>
              <a:rPr lang="en-US" sz="2000" dirty="0" smtClean="0">
                <a:solidFill>
                  <a:srgbClr val="002060"/>
                </a:solidFill>
              </a:rPr>
              <a:t>     RESULT	    ∏ </a:t>
            </a:r>
            <a:r>
              <a:rPr lang="en-US" sz="2000" baseline="-25000" dirty="0" smtClean="0">
                <a:solidFill>
                  <a:srgbClr val="002060"/>
                </a:solidFill>
              </a:rPr>
              <a:t>NAME </a:t>
            </a:r>
            <a:r>
              <a:rPr lang="en-US" sz="2000" dirty="0" smtClean="0">
                <a:solidFill>
                  <a:srgbClr val="002060"/>
                </a:solidFill>
              </a:rPr>
              <a:t>(R1) </a:t>
            </a:r>
          </a:p>
          <a:p>
            <a:pPr algn="just"/>
            <a:r>
              <a:rPr lang="en-US" sz="2000" dirty="0" smtClean="0">
                <a:solidFill>
                  <a:srgbClr val="002060"/>
                </a:solidFill>
              </a:rPr>
              <a:t>			OR</a:t>
            </a:r>
          </a:p>
          <a:p>
            <a:pPr algn="just"/>
            <a:r>
              <a:rPr lang="en-US" sz="2000" dirty="0" smtClean="0">
                <a:solidFill>
                  <a:srgbClr val="002060"/>
                </a:solidFill>
              </a:rPr>
              <a:t>∏ </a:t>
            </a:r>
            <a:r>
              <a:rPr lang="en-US" sz="2000" baseline="-25000" dirty="0" smtClean="0">
                <a:solidFill>
                  <a:srgbClr val="002060"/>
                </a:solidFill>
              </a:rPr>
              <a:t>NAME</a:t>
            </a:r>
            <a:r>
              <a:rPr lang="en-US" sz="2000" dirty="0" smtClean="0">
                <a:solidFill>
                  <a:srgbClr val="002060"/>
                </a:solidFill>
              </a:rPr>
              <a:t>(σ</a:t>
            </a:r>
            <a:r>
              <a:rPr lang="en-US" sz="2000" baseline="-25000" dirty="0" smtClean="0">
                <a:solidFill>
                  <a:srgbClr val="002060"/>
                </a:solidFill>
              </a:rPr>
              <a:t> Branch = </a:t>
            </a:r>
            <a:r>
              <a:rPr lang="en-US" sz="2000" baseline="-25000" dirty="0" smtClean="0">
                <a:solidFill>
                  <a:srgbClr val="002060"/>
                </a:solidFill>
                <a:sym typeface="Symbol" pitchFamily="18" charset="2"/>
              </a:rPr>
              <a:t>“</a:t>
            </a:r>
            <a:r>
              <a:rPr lang="en-US" sz="2000" baseline="-25000" dirty="0" err="1" smtClean="0">
                <a:solidFill>
                  <a:srgbClr val="002060"/>
                </a:solidFill>
                <a:sym typeface="Symbol" pitchFamily="18" charset="2"/>
              </a:rPr>
              <a:t>Gunupur</a:t>
            </a:r>
            <a:r>
              <a:rPr lang="en-US" sz="2000" baseline="-25000" dirty="0" smtClean="0">
                <a:solidFill>
                  <a:srgbClr val="002060"/>
                </a:solidFill>
                <a:sym typeface="Symbol" pitchFamily="18" charset="2"/>
              </a:rPr>
              <a:t>”</a:t>
            </a:r>
            <a:r>
              <a:rPr lang="en-US" sz="2000" baseline="-25000" dirty="0" smtClean="0">
                <a:solidFill>
                  <a:srgbClr val="002060"/>
                </a:solidFill>
              </a:rPr>
              <a:t> </a:t>
            </a:r>
            <a:r>
              <a:rPr lang="en-US" sz="2000" dirty="0" smtClean="0">
                <a:solidFill>
                  <a:srgbClr val="002060"/>
                </a:solidFill>
              </a:rPr>
              <a:t>(CUSTOMER      LOAN))</a:t>
            </a:r>
            <a:endParaRPr lang="en-US" sz="2400" dirty="0" smtClean="0">
              <a:solidFill>
                <a:srgbClr val="C00000"/>
              </a:solidFill>
            </a:endParaRPr>
          </a:p>
        </p:txBody>
      </p:sp>
      <p:sp>
        <p:nvSpPr>
          <p:cNvPr id="10" name="Freeform 4"/>
          <p:cNvSpPr>
            <a:spLocks/>
          </p:cNvSpPr>
          <p:nvPr/>
        </p:nvSpPr>
        <p:spPr bwMode="auto">
          <a:xfrm>
            <a:off x="9101804" y="3832646"/>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grpSp>
        <p:nvGrpSpPr>
          <p:cNvPr id="2" name="Group 16"/>
          <p:cNvGrpSpPr/>
          <p:nvPr/>
        </p:nvGrpSpPr>
        <p:grpSpPr>
          <a:xfrm>
            <a:off x="1719940" y="5058193"/>
            <a:ext cx="290285" cy="449934"/>
            <a:chOff x="1719940" y="4288951"/>
            <a:chExt cx="290285" cy="449934"/>
          </a:xfrm>
        </p:grpSpPr>
        <p:cxnSp>
          <p:nvCxnSpPr>
            <p:cNvPr id="14" name="Straight Arrow Connector 13"/>
            <p:cNvCxnSpPr/>
            <p:nvPr/>
          </p:nvCxnSpPr>
          <p:spPr>
            <a:xfrm flipH="1">
              <a:off x="1719940" y="4288951"/>
              <a:ext cx="2757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734454" y="4738885"/>
              <a:ext cx="2757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8" name="Freeform 4"/>
          <p:cNvSpPr>
            <a:spLocks/>
          </p:cNvSpPr>
          <p:nvPr/>
        </p:nvSpPr>
        <p:spPr bwMode="auto">
          <a:xfrm>
            <a:off x="5226490" y="4921217"/>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sp>
        <p:nvSpPr>
          <p:cNvPr id="19" name="Freeform 4"/>
          <p:cNvSpPr>
            <a:spLocks/>
          </p:cNvSpPr>
          <p:nvPr/>
        </p:nvSpPr>
        <p:spPr bwMode="auto">
          <a:xfrm>
            <a:off x="4304853" y="6017041"/>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sp>
        <p:nvSpPr>
          <p:cNvPr id="16"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 calcmode="lin" valueType="num">
                                      <p:cBhvr additive="base">
                                        <p:cTn id="3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anim calcmode="lin" valueType="num">
                                      <p:cBhvr additive="base">
                                        <p:cTn id="43"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OUTER JOIN</a:t>
            </a:r>
            <a:endParaRPr lang="en-US" sz="2400" dirty="0">
              <a:solidFill>
                <a:schemeClr val="bg1"/>
              </a:solidFill>
            </a:endParaRPr>
          </a:p>
        </p:txBody>
      </p:sp>
      <p:sp>
        <p:nvSpPr>
          <p:cNvPr id="9" name="TextBox 8"/>
          <p:cNvSpPr txBox="1"/>
          <p:nvPr/>
        </p:nvSpPr>
        <p:spPr>
          <a:xfrm>
            <a:off x="478972" y="1901382"/>
            <a:ext cx="11277599" cy="3785652"/>
          </a:xfrm>
          <a:prstGeom prst="rect">
            <a:avLst/>
          </a:prstGeom>
          <a:noFill/>
        </p:spPr>
        <p:txBody>
          <a:bodyPr wrap="square" rtlCol="0">
            <a:spAutoFit/>
          </a:bodyPr>
          <a:lstStyle/>
          <a:p>
            <a:pPr algn="just">
              <a:buFont typeface="Wingdings" pitchFamily="2" charset="2"/>
              <a:buChar char="v"/>
            </a:pPr>
            <a:r>
              <a:rPr lang="en-US" sz="2400" dirty="0" smtClean="0">
                <a:solidFill>
                  <a:srgbClr val="C00000"/>
                </a:solidFill>
              </a:rPr>
              <a:t>The OUTER </a:t>
            </a:r>
            <a:r>
              <a:rPr lang="en-US" sz="2400" dirty="0" smtClean="0">
                <a:solidFill>
                  <a:srgbClr val="002060"/>
                </a:solidFill>
              </a:rPr>
              <a:t>JOIN</a:t>
            </a:r>
            <a:r>
              <a:rPr lang="en-US" sz="2400" dirty="0" smtClean="0">
                <a:solidFill>
                  <a:srgbClr val="C00000"/>
                </a:solidFill>
              </a:rPr>
              <a:t> operation is an extension of the join operation to deal with missing information.</a:t>
            </a:r>
          </a:p>
          <a:p>
            <a:pPr algn="just">
              <a:buFont typeface="Wingdings" pitchFamily="2" charset="2"/>
              <a:buChar char="v"/>
            </a:pPr>
            <a:endParaRPr lang="en-US" sz="2400" dirty="0" smtClean="0">
              <a:solidFill>
                <a:srgbClr val="C00000"/>
              </a:solidFill>
            </a:endParaRPr>
          </a:p>
          <a:p>
            <a:pPr algn="just">
              <a:buFont typeface="Wingdings" pitchFamily="2" charset="2"/>
              <a:buChar char="v"/>
            </a:pPr>
            <a:r>
              <a:rPr lang="en-US" sz="2400" dirty="0" smtClean="0">
                <a:solidFill>
                  <a:srgbClr val="C00000"/>
                </a:solidFill>
              </a:rPr>
              <a:t>In our previous example, we have lost the branch name and the loan amount information of </a:t>
            </a:r>
            <a:r>
              <a:rPr lang="en-US" sz="2400" dirty="0" err="1" smtClean="0">
                <a:solidFill>
                  <a:srgbClr val="C00000"/>
                </a:solidFill>
              </a:rPr>
              <a:t>Sourav</a:t>
            </a:r>
            <a:r>
              <a:rPr lang="en-US" sz="2400" dirty="0" smtClean="0">
                <a:solidFill>
                  <a:srgbClr val="C00000"/>
                </a:solidFill>
              </a:rPr>
              <a:t> in the </a:t>
            </a:r>
            <a:r>
              <a:rPr lang="en-US" sz="2400" dirty="0" smtClean="0">
                <a:solidFill>
                  <a:srgbClr val="002060"/>
                </a:solidFill>
              </a:rPr>
              <a:t>LOAN</a:t>
            </a:r>
            <a:r>
              <a:rPr lang="en-US" sz="2400" dirty="0" smtClean="0">
                <a:solidFill>
                  <a:srgbClr val="C00000"/>
                </a:solidFill>
              </a:rPr>
              <a:t> relation. Similarly the name of the account number A4 is absent in the </a:t>
            </a:r>
            <a:r>
              <a:rPr lang="en-US" sz="2400" dirty="0" smtClean="0">
                <a:solidFill>
                  <a:srgbClr val="002060"/>
                </a:solidFill>
              </a:rPr>
              <a:t>ACCOUNT</a:t>
            </a:r>
            <a:r>
              <a:rPr lang="en-US" sz="2400" dirty="0" smtClean="0">
                <a:solidFill>
                  <a:srgbClr val="C00000"/>
                </a:solidFill>
              </a:rPr>
              <a:t> relation.</a:t>
            </a:r>
          </a:p>
          <a:p>
            <a:pPr algn="just">
              <a:buFont typeface="Wingdings" pitchFamily="2" charset="2"/>
              <a:buChar char="v"/>
            </a:pPr>
            <a:endParaRPr lang="en-US" sz="2400" dirty="0" smtClean="0">
              <a:solidFill>
                <a:srgbClr val="C00000"/>
              </a:solidFill>
            </a:endParaRPr>
          </a:p>
          <a:p>
            <a:pPr algn="just">
              <a:buFont typeface="Wingdings" pitchFamily="2" charset="2"/>
              <a:buChar char="v"/>
            </a:pPr>
            <a:r>
              <a:rPr lang="en-US" sz="2400" dirty="0" smtClean="0">
                <a:solidFill>
                  <a:srgbClr val="C00000"/>
                </a:solidFill>
              </a:rPr>
              <a:t>We can use the outer join operation to avoid this loss of information.</a:t>
            </a:r>
          </a:p>
          <a:p>
            <a:pPr algn="just"/>
            <a:endParaRPr lang="en-US" sz="2400" dirty="0" smtClean="0">
              <a:solidFill>
                <a:srgbClr val="C00000"/>
              </a:solidFill>
            </a:endParaRPr>
          </a:p>
          <a:p>
            <a:pPr algn="just"/>
            <a:r>
              <a:rPr lang="en-US" sz="2400" dirty="0" smtClean="0">
                <a:solidFill>
                  <a:srgbClr val="C00000"/>
                </a:solidFill>
              </a:rPr>
              <a:t>There are </a:t>
            </a:r>
            <a:r>
              <a:rPr lang="en-US" sz="2400" dirty="0" smtClean="0">
                <a:solidFill>
                  <a:srgbClr val="002060"/>
                </a:solidFill>
              </a:rPr>
              <a:t>three</a:t>
            </a:r>
            <a:r>
              <a:rPr lang="en-US" sz="2400" dirty="0" smtClean="0">
                <a:solidFill>
                  <a:srgbClr val="C00000"/>
                </a:solidFill>
              </a:rPr>
              <a:t> types of outer join are there:</a:t>
            </a:r>
          </a:p>
        </p:txBody>
      </p:sp>
      <p:sp>
        <p:nvSpPr>
          <p:cNvPr id="12" name="TextBox 11"/>
          <p:cNvSpPr txBox="1"/>
          <p:nvPr/>
        </p:nvSpPr>
        <p:spPr>
          <a:xfrm>
            <a:off x="6313714" y="5254180"/>
            <a:ext cx="1799772" cy="1015663"/>
          </a:xfrm>
          <a:prstGeom prst="rect">
            <a:avLst/>
          </a:prstGeom>
          <a:noFill/>
        </p:spPr>
        <p:txBody>
          <a:bodyPr wrap="square" rtlCol="0">
            <a:spAutoFit/>
          </a:bodyPr>
          <a:lstStyle/>
          <a:p>
            <a:pPr>
              <a:buFont typeface="Arial" pitchFamily="34" charset="0"/>
              <a:buChar char="•"/>
            </a:pPr>
            <a:r>
              <a:rPr lang="en-US" sz="2000" dirty="0" smtClean="0">
                <a:solidFill>
                  <a:srgbClr val="002060"/>
                </a:solidFill>
              </a:rPr>
              <a:t>Left outer join</a:t>
            </a:r>
          </a:p>
          <a:p>
            <a:pPr>
              <a:buFont typeface="Arial" pitchFamily="34" charset="0"/>
              <a:buChar char="•"/>
            </a:pPr>
            <a:r>
              <a:rPr lang="en-US" sz="2000" dirty="0" smtClean="0">
                <a:solidFill>
                  <a:srgbClr val="002060"/>
                </a:solidFill>
              </a:rPr>
              <a:t>Right outer join</a:t>
            </a:r>
          </a:p>
          <a:p>
            <a:pPr>
              <a:buFont typeface="Arial" pitchFamily="34" charset="0"/>
              <a:buChar char="•"/>
            </a:pPr>
            <a:r>
              <a:rPr lang="en-US" sz="2000" dirty="0" smtClean="0">
                <a:solidFill>
                  <a:srgbClr val="002060"/>
                </a:solidFill>
              </a:rPr>
              <a:t>Full outer join</a:t>
            </a:r>
            <a:endParaRPr lang="en-US" sz="2000" dirty="0">
              <a:solidFill>
                <a:srgbClr val="002060"/>
              </a:solidFill>
            </a:endParaRPr>
          </a:p>
        </p:txBody>
      </p:sp>
      <p:sp>
        <p:nvSpPr>
          <p:cNvPr id="10"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 calcmode="lin" valueType="num">
                                      <p:cBhvr additive="base">
                                        <p:cTn id="2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idx="4294967295"/>
          </p:nvPr>
        </p:nvSpPr>
        <p:spPr>
          <a:xfrm>
            <a:off x="1024128" y="1003233"/>
            <a:ext cx="6447826" cy="512060"/>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2800" dirty="0" smtClean="0"/>
              <a:t>Database System Environment:</a:t>
            </a:r>
            <a:endParaRPr lang="en-US" sz="2800" dirty="0"/>
          </a:p>
        </p:txBody>
      </p:sp>
      <p:sp>
        <p:nvSpPr>
          <p:cNvPr id="4" name="Content Placeholder 3"/>
          <p:cNvSpPr>
            <a:spLocks noGrp="1"/>
          </p:cNvSpPr>
          <p:nvPr>
            <p:ph idx="4294967295"/>
          </p:nvPr>
        </p:nvSpPr>
        <p:spPr>
          <a:xfrm>
            <a:off x="1024128" y="2286000"/>
            <a:ext cx="9720073" cy="3500846"/>
          </a:xfrm>
        </p:spPr>
        <p:txBody>
          <a:bodyPr>
            <a:normAutofit/>
          </a:bodyPr>
          <a:lstStyle/>
          <a:p>
            <a:pPr lvl="0"/>
            <a:r>
              <a:rPr lang="en-US" sz="2800" b="1" dirty="0" smtClean="0">
                <a:solidFill>
                  <a:srgbClr val="002060"/>
                </a:solidFill>
              </a:rPr>
              <a:t>Sharing</a:t>
            </a:r>
            <a:r>
              <a:rPr lang="en-US" sz="2800" dirty="0" smtClean="0">
                <a:solidFill>
                  <a:srgbClr val="002060"/>
                </a:solidFill>
              </a:rPr>
              <a:t>: </a:t>
            </a:r>
            <a:r>
              <a:rPr lang="en-US" sz="2800" dirty="0" smtClean="0">
                <a:solidFill>
                  <a:srgbClr val="FF0000"/>
                </a:solidFill>
              </a:rPr>
              <a:t>a database allows multiple users and programs to access the database concurrently.</a:t>
            </a:r>
          </a:p>
          <a:p>
            <a:pPr lvl="0"/>
            <a:r>
              <a:rPr lang="en-US" sz="2800" b="1" dirty="0" smtClean="0">
                <a:solidFill>
                  <a:srgbClr val="002060"/>
                </a:solidFill>
              </a:rPr>
              <a:t>Protection</a:t>
            </a:r>
            <a:r>
              <a:rPr lang="en-US" sz="2800" dirty="0" smtClean="0">
                <a:solidFill>
                  <a:srgbClr val="002060"/>
                </a:solidFill>
              </a:rPr>
              <a:t>: </a:t>
            </a:r>
            <a:r>
              <a:rPr lang="en-US" sz="2800" dirty="0" smtClean="0">
                <a:solidFill>
                  <a:srgbClr val="FF0000"/>
                </a:solidFill>
              </a:rPr>
              <a:t>includes both system protection against hardware or software malfunction / crashes and security protection against unauthorized access.</a:t>
            </a:r>
          </a:p>
          <a:p>
            <a:r>
              <a:rPr lang="en-US" sz="2800" b="1" dirty="0" smtClean="0">
                <a:solidFill>
                  <a:srgbClr val="002060"/>
                </a:solidFill>
              </a:rPr>
              <a:t>Maintain</a:t>
            </a:r>
            <a:r>
              <a:rPr lang="en-US" sz="2800" dirty="0" smtClean="0">
                <a:solidFill>
                  <a:srgbClr val="002060"/>
                </a:solidFill>
              </a:rPr>
              <a:t>: </a:t>
            </a:r>
            <a:r>
              <a:rPr lang="en-US" sz="2800" dirty="0" smtClean="0">
                <a:solidFill>
                  <a:srgbClr val="FF0000"/>
                </a:solidFill>
              </a:rPr>
              <a:t>the database system by allowing the system to evolve as requirements change over time.</a:t>
            </a:r>
            <a:endParaRPr lang="en-US" sz="2800" dirty="0">
              <a:solidFill>
                <a:srgbClr val="FF0000"/>
              </a:solidFill>
            </a:endParaRPr>
          </a:p>
        </p:txBody>
      </p:sp>
      <p:sp>
        <p:nvSpPr>
          <p:cNvPr id="9" name="TextBox 8"/>
          <p:cNvSpPr txBox="1"/>
          <p:nvPr/>
        </p:nvSpPr>
        <p:spPr>
          <a:xfrm>
            <a:off x="339634" y="91441"/>
            <a:ext cx="11469189" cy="369332"/>
          </a:xfrm>
          <a:prstGeom prst="rect">
            <a:avLst/>
          </a:prstGeom>
          <a:solidFill>
            <a:schemeClr val="accent2"/>
          </a:solidFill>
        </p:spPr>
        <p:txBody>
          <a:bodyPr wrap="square" rtlCol="0">
            <a:spAutoFit/>
          </a:bodyPr>
          <a:lstStyle/>
          <a:p>
            <a:pPr algn="ctr"/>
            <a:r>
              <a:rPr lang="en-US" dirty="0" smtClean="0">
                <a:solidFill>
                  <a:schemeClr val="bg1"/>
                </a:solidFill>
              </a:rPr>
              <a:t>Lecture – 1   	</a:t>
            </a:r>
            <a:r>
              <a:rPr lang="en-US" dirty="0" smtClean="0"/>
              <a:t>	</a:t>
            </a:r>
            <a:r>
              <a:rPr lang="en-US" dirty="0" smtClean="0">
                <a:solidFill>
                  <a:srgbClr val="000000"/>
                </a:solidFill>
              </a:rPr>
              <a:t>             Prepared by Prof. Ranjeet Kumar </a:t>
            </a:r>
            <a:r>
              <a:rPr lang="en-US" dirty="0" err="1" smtClean="0">
                <a:solidFill>
                  <a:srgbClr val="000000"/>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Tree>
    <p:extLst>
      <p:ext uri="{BB962C8B-B14F-4D97-AF65-F5344CB8AC3E}">
        <p14:creationId xmlns:p14="http://schemas.microsoft.com/office/powerpoint/2010/main" val="140174155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LEFT OUTER JOIN</a:t>
            </a:r>
            <a:endParaRPr lang="en-US" sz="2400" dirty="0">
              <a:solidFill>
                <a:schemeClr val="bg1"/>
              </a:solidFill>
            </a:endParaRPr>
          </a:p>
        </p:txBody>
      </p:sp>
      <p:sp>
        <p:nvSpPr>
          <p:cNvPr id="9" name="TextBox 8"/>
          <p:cNvSpPr txBox="1"/>
          <p:nvPr/>
        </p:nvSpPr>
        <p:spPr>
          <a:xfrm>
            <a:off x="478972" y="1901382"/>
            <a:ext cx="11277599" cy="2308324"/>
          </a:xfrm>
          <a:prstGeom prst="rect">
            <a:avLst/>
          </a:prstGeom>
          <a:noFill/>
        </p:spPr>
        <p:txBody>
          <a:bodyPr wrap="square" rtlCol="0">
            <a:spAutoFit/>
          </a:bodyPr>
          <a:lstStyle/>
          <a:p>
            <a:pPr algn="just">
              <a:buFont typeface="Wingdings" pitchFamily="2" charset="2"/>
              <a:buChar char="v"/>
            </a:pPr>
            <a:r>
              <a:rPr lang="en-US" sz="2400" dirty="0" smtClean="0">
                <a:solidFill>
                  <a:srgbClr val="C00000"/>
                </a:solidFill>
              </a:rPr>
              <a:t>The LEFT OUTER </a:t>
            </a:r>
            <a:r>
              <a:rPr lang="en-US" sz="2400" dirty="0" smtClean="0">
                <a:solidFill>
                  <a:srgbClr val="002060"/>
                </a:solidFill>
              </a:rPr>
              <a:t>JOIN</a:t>
            </a:r>
            <a:r>
              <a:rPr lang="en-US" sz="2400" dirty="0" smtClean="0">
                <a:solidFill>
                  <a:srgbClr val="C00000"/>
                </a:solidFill>
              </a:rPr>
              <a:t> takes all </a:t>
            </a:r>
            <a:r>
              <a:rPr lang="en-US" sz="2400" dirty="0" err="1" smtClean="0">
                <a:solidFill>
                  <a:srgbClr val="C00000"/>
                </a:solidFill>
              </a:rPr>
              <a:t>tuples</a:t>
            </a:r>
            <a:r>
              <a:rPr lang="en-US" sz="2400" dirty="0" smtClean="0">
                <a:solidFill>
                  <a:srgbClr val="C00000"/>
                </a:solidFill>
              </a:rPr>
              <a:t> in the left relation that did not match with any </a:t>
            </a:r>
            <a:r>
              <a:rPr lang="en-US" sz="2400" dirty="0" err="1" smtClean="0">
                <a:solidFill>
                  <a:srgbClr val="C00000"/>
                </a:solidFill>
              </a:rPr>
              <a:t>tuple</a:t>
            </a:r>
            <a:r>
              <a:rPr lang="en-US" sz="2400" dirty="0" smtClean="0">
                <a:solidFill>
                  <a:srgbClr val="C00000"/>
                </a:solidFill>
              </a:rPr>
              <a:t> in the right relation, fills the </a:t>
            </a:r>
            <a:r>
              <a:rPr lang="en-US" sz="2400" dirty="0" err="1" smtClean="0">
                <a:solidFill>
                  <a:srgbClr val="C00000"/>
                </a:solidFill>
              </a:rPr>
              <a:t>tuples</a:t>
            </a:r>
            <a:r>
              <a:rPr lang="en-US" sz="2400" dirty="0" smtClean="0">
                <a:solidFill>
                  <a:srgbClr val="C00000"/>
                </a:solidFill>
              </a:rPr>
              <a:t> with NULL values for all other attributes from the right relation. </a:t>
            </a:r>
          </a:p>
          <a:p>
            <a:pPr algn="just">
              <a:buFont typeface="Wingdings" pitchFamily="2" charset="2"/>
              <a:buChar char="v"/>
            </a:pPr>
            <a:endParaRPr lang="en-US" sz="2400" dirty="0" smtClean="0">
              <a:solidFill>
                <a:srgbClr val="C00000"/>
              </a:solidFill>
            </a:endParaRPr>
          </a:p>
          <a:p>
            <a:pPr algn="just">
              <a:buFont typeface="Wingdings" pitchFamily="2" charset="2"/>
              <a:buChar char="Ø"/>
            </a:pPr>
            <a:r>
              <a:rPr lang="en-US" sz="2400" dirty="0" smtClean="0">
                <a:solidFill>
                  <a:srgbClr val="C00000"/>
                </a:solidFill>
              </a:rPr>
              <a:t>For example the result of the left outer join of</a:t>
            </a:r>
          </a:p>
          <a:p>
            <a:pPr algn="just"/>
            <a:r>
              <a:rPr lang="en-US" sz="2400" dirty="0" smtClean="0">
                <a:solidFill>
                  <a:srgbClr val="C00000"/>
                </a:solidFill>
              </a:rPr>
              <a:t>                               CUSTOMER        LOAN</a:t>
            </a:r>
          </a:p>
        </p:txBody>
      </p:sp>
      <p:grpSp>
        <p:nvGrpSpPr>
          <p:cNvPr id="2" name="Group 15"/>
          <p:cNvGrpSpPr/>
          <p:nvPr/>
        </p:nvGrpSpPr>
        <p:grpSpPr>
          <a:xfrm>
            <a:off x="4637324" y="3876211"/>
            <a:ext cx="442685" cy="216840"/>
            <a:chOff x="5058230" y="5008303"/>
            <a:chExt cx="442685" cy="216840"/>
          </a:xfrm>
        </p:grpSpPr>
        <p:sp>
          <p:nvSpPr>
            <p:cNvPr id="10" name="Freeform 4"/>
            <p:cNvSpPr>
              <a:spLocks/>
            </p:cNvSpPr>
            <p:nvPr/>
          </p:nvSpPr>
          <p:spPr bwMode="auto">
            <a:xfrm>
              <a:off x="5226491" y="5008303"/>
              <a:ext cx="274424" cy="216840"/>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cxnSp>
          <p:nvCxnSpPr>
            <p:cNvPr id="14" name="Straight Connector 13"/>
            <p:cNvCxnSpPr/>
            <p:nvPr/>
          </p:nvCxnSpPr>
          <p:spPr>
            <a:xfrm>
              <a:off x="5065484" y="5021943"/>
              <a:ext cx="1596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58230" y="5174343"/>
              <a:ext cx="1596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 name="Group 16"/>
          <p:cNvGrpSpPr/>
          <p:nvPr/>
        </p:nvGrpSpPr>
        <p:grpSpPr>
          <a:xfrm>
            <a:off x="3323781" y="1183811"/>
            <a:ext cx="442685" cy="216840"/>
            <a:chOff x="5058230" y="5008303"/>
            <a:chExt cx="442685" cy="216840"/>
          </a:xfrm>
        </p:grpSpPr>
        <p:sp>
          <p:nvSpPr>
            <p:cNvPr id="18" name="Freeform 4"/>
            <p:cNvSpPr>
              <a:spLocks/>
            </p:cNvSpPr>
            <p:nvPr/>
          </p:nvSpPr>
          <p:spPr bwMode="auto">
            <a:xfrm>
              <a:off x="5226491" y="5008303"/>
              <a:ext cx="274424" cy="216840"/>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chemeClr val="bg1"/>
              </a:solidFill>
              <a:prstDash val="solid"/>
              <a:round/>
              <a:headEnd/>
              <a:tailEnd/>
            </a:ln>
          </p:spPr>
          <p:txBody>
            <a:bodyPr/>
            <a:lstStyle/>
            <a:p>
              <a:endParaRPr lang="en-US"/>
            </a:p>
          </p:txBody>
        </p:sp>
        <p:cxnSp>
          <p:nvCxnSpPr>
            <p:cNvPr id="19" name="Straight Connector 18"/>
            <p:cNvCxnSpPr/>
            <p:nvPr/>
          </p:nvCxnSpPr>
          <p:spPr>
            <a:xfrm>
              <a:off x="5065484" y="5021943"/>
              <a:ext cx="1596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058230" y="5174343"/>
              <a:ext cx="1596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21" name="Table 20"/>
          <p:cNvGraphicFramePr>
            <a:graphicFrameLocks noGrp="1"/>
          </p:cNvGraphicFramePr>
          <p:nvPr/>
        </p:nvGraphicFramePr>
        <p:xfrm>
          <a:off x="3396316" y="4406222"/>
          <a:ext cx="4100895" cy="1483360"/>
        </p:xfrm>
        <a:graphic>
          <a:graphicData uri="http://schemas.openxmlformats.org/drawingml/2006/table">
            <a:tbl>
              <a:tblPr firstRow="1" bandRow="1">
                <a:tableStyleId>{5C22544A-7EE6-4342-B048-85BDC9FD1C3A}</a:tableStyleId>
              </a:tblPr>
              <a:tblGrid>
                <a:gridCol w="963676">
                  <a:extLst>
                    <a:ext uri="{9D8B030D-6E8A-4147-A177-3AD203B41FA5}">
                      <a16:colId xmlns:a16="http://schemas.microsoft.com/office/drawing/2014/main" val="20000"/>
                    </a:ext>
                  </a:extLst>
                </a:gridCol>
                <a:gridCol w="885508">
                  <a:extLst>
                    <a:ext uri="{9D8B030D-6E8A-4147-A177-3AD203B41FA5}">
                      <a16:colId xmlns:a16="http://schemas.microsoft.com/office/drawing/2014/main" val="20001"/>
                    </a:ext>
                  </a:extLst>
                </a:gridCol>
                <a:gridCol w="1089343">
                  <a:extLst>
                    <a:ext uri="{9D8B030D-6E8A-4147-A177-3AD203B41FA5}">
                      <a16:colId xmlns:a16="http://schemas.microsoft.com/office/drawing/2014/main" val="20002"/>
                    </a:ext>
                  </a:extLst>
                </a:gridCol>
                <a:gridCol w="1162368">
                  <a:extLst>
                    <a:ext uri="{9D8B030D-6E8A-4147-A177-3AD203B41FA5}">
                      <a16:colId xmlns:a16="http://schemas.microsoft.com/office/drawing/2014/main" val="20003"/>
                    </a:ext>
                  </a:extLst>
                </a:gridCol>
              </a:tblGrid>
              <a:tr h="370840">
                <a:tc>
                  <a:txBody>
                    <a:bodyPr/>
                    <a:lstStyle/>
                    <a:p>
                      <a:r>
                        <a:rPr lang="en-US" dirty="0" smtClean="0"/>
                        <a:t>AC_NO</a:t>
                      </a:r>
                      <a:endParaRPr lang="en-US" dirty="0"/>
                    </a:p>
                  </a:txBody>
                  <a:tcPr/>
                </a:tc>
                <a:tc>
                  <a:txBody>
                    <a:bodyPr/>
                    <a:lstStyle/>
                    <a:p>
                      <a:r>
                        <a:rPr lang="en-US" dirty="0" smtClean="0"/>
                        <a:t>NAME</a:t>
                      </a:r>
                      <a:endParaRPr lang="en-US" dirty="0"/>
                    </a:p>
                  </a:txBody>
                  <a:tcPr/>
                </a:tc>
                <a:tc>
                  <a:txBody>
                    <a:bodyPr/>
                    <a:lstStyle/>
                    <a:p>
                      <a:r>
                        <a:rPr lang="en-US" dirty="0" smtClean="0"/>
                        <a:t>BRANCH</a:t>
                      </a:r>
                      <a:endParaRPr lang="en-US" dirty="0"/>
                    </a:p>
                  </a:txBody>
                  <a:tcPr/>
                </a:tc>
                <a:tc>
                  <a:txBody>
                    <a:bodyPr/>
                    <a:lstStyle/>
                    <a:p>
                      <a:r>
                        <a:rPr lang="en-US" dirty="0" smtClean="0"/>
                        <a:t>AMOUNT</a:t>
                      </a:r>
                      <a:endParaRPr lang="en-US" dirty="0"/>
                    </a:p>
                  </a:txBody>
                  <a:tcPr/>
                </a:tc>
                <a:extLst>
                  <a:ext uri="{0D108BD9-81ED-4DB2-BD59-A6C34878D82A}">
                    <a16:rowId xmlns:a16="http://schemas.microsoft.com/office/drawing/2014/main" val="10000"/>
                  </a:ext>
                </a:extLst>
              </a:tr>
              <a:tr h="370840">
                <a:tc>
                  <a:txBody>
                    <a:bodyPr/>
                    <a:lstStyle/>
                    <a:p>
                      <a:r>
                        <a:rPr lang="en-US" dirty="0" smtClean="0">
                          <a:solidFill>
                            <a:srgbClr val="002060"/>
                          </a:solidFill>
                        </a:rPr>
                        <a:t>A1</a:t>
                      </a:r>
                      <a:endParaRPr lang="en-US" dirty="0">
                        <a:solidFill>
                          <a:srgbClr val="002060"/>
                        </a:solidFill>
                      </a:endParaRPr>
                    </a:p>
                  </a:txBody>
                  <a:tcPr/>
                </a:tc>
                <a:tc>
                  <a:txBody>
                    <a:bodyPr/>
                    <a:lstStyle/>
                    <a:p>
                      <a:r>
                        <a:rPr lang="en-US" dirty="0" err="1" smtClean="0">
                          <a:solidFill>
                            <a:srgbClr val="002060"/>
                          </a:solidFill>
                        </a:rPr>
                        <a:t>Sachin</a:t>
                      </a:r>
                      <a:endParaRPr lang="en-US" dirty="0">
                        <a:solidFill>
                          <a:srgbClr val="002060"/>
                        </a:solidFill>
                      </a:endParaRPr>
                    </a:p>
                  </a:txBody>
                  <a:tcPr/>
                </a:tc>
                <a:tc>
                  <a:txBody>
                    <a:bodyPr/>
                    <a:lstStyle/>
                    <a:p>
                      <a:r>
                        <a:rPr lang="en-US" dirty="0" err="1" smtClean="0">
                          <a:solidFill>
                            <a:srgbClr val="002060"/>
                          </a:solidFill>
                        </a:rPr>
                        <a:t>Gunupur</a:t>
                      </a:r>
                      <a:endParaRPr lang="en-US" dirty="0">
                        <a:solidFill>
                          <a:srgbClr val="002060"/>
                        </a:solidFill>
                      </a:endParaRPr>
                    </a:p>
                  </a:txBody>
                  <a:tcPr/>
                </a:tc>
                <a:tc>
                  <a:txBody>
                    <a:bodyPr/>
                    <a:lstStyle/>
                    <a:p>
                      <a:r>
                        <a:rPr lang="en-US" dirty="0" smtClean="0">
                          <a:solidFill>
                            <a:srgbClr val="002060"/>
                          </a:solidFill>
                        </a:rPr>
                        <a:t>50000</a:t>
                      </a:r>
                      <a:endParaRPr lang="en-US" dirty="0">
                        <a:solidFill>
                          <a:srgbClr val="002060"/>
                        </a:solidFill>
                      </a:endParaRPr>
                    </a:p>
                  </a:txBody>
                  <a:tcPr/>
                </a:tc>
                <a:extLst>
                  <a:ext uri="{0D108BD9-81ED-4DB2-BD59-A6C34878D82A}">
                    <a16:rowId xmlns:a16="http://schemas.microsoft.com/office/drawing/2014/main" val="10001"/>
                  </a:ext>
                </a:extLst>
              </a:tr>
              <a:tr h="370840">
                <a:tc>
                  <a:txBody>
                    <a:bodyPr/>
                    <a:lstStyle/>
                    <a:p>
                      <a:r>
                        <a:rPr lang="en-US" dirty="0" smtClean="0">
                          <a:solidFill>
                            <a:srgbClr val="002060"/>
                          </a:solidFill>
                        </a:rPr>
                        <a:t>A2</a:t>
                      </a:r>
                      <a:endParaRPr lang="en-US" dirty="0">
                        <a:solidFill>
                          <a:srgbClr val="002060"/>
                        </a:solidFill>
                      </a:endParaRPr>
                    </a:p>
                  </a:txBody>
                  <a:tcPr/>
                </a:tc>
                <a:tc>
                  <a:txBody>
                    <a:bodyPr/>
                    <a:lstStyle/>
                    <a:p>
                      <a:r>
                        <a:rPr lang="en-US" dirty="0" err="1" smtClean="0">
                          <a:solidFill>
                            <a:srgbClr val="002060"/>
                          </a:solidFill>
                        </a:rPr>
                        <a:t>Rahul</a:t>
                      </a:r>
                      <a:endParaRPr lang="en-US" dirty="0">
                        <a:solidFill>
                          <a:srgbClr val="002060"/>
                        </a:solidFill>
                      </a:endParaRPr>
                    </a:p>
                  </a:txBody>
                  <a:tcPr/>
                </a:tc>
                <a:tc>
                  <a:txBody>
                    <a:bodyPr/>
                    <a:lstStyle/>
                    <a:p>
                      <a:r>
                        <a:rPr lang="en-US" dirty="0" smtClean="0">
                          <a:solidFill>
                            <a:srgbClr val="002060"/>
                          </a:solidFill>
                        </a:rPr>
                        <a:t>BBSR</a:t>
                      </a:r>
                      <a:endParaRPr lang="en-US" dirty="0">
                        <a:solidFill>
                          <a:srgbClr val="002060"/>
                        </a:solidFill>
                      </a:endParaRPr>
                    </a:p>
                  </a:txBody>
                  <a:tcPr/>
                </a:tc>
                <a:tc>
                  <a:txBody>
                    <a:bodyPr/>
                    <a:lstStyle/>
                    <a:p>
                      <a:r>
                        <a:rPr lang="en-US" dirty="0" smtClean="0">
                          <a:solidFill>
                            <a:srgbClr val="002060"/>
                          </a:solidFill>
                        </a:rPr>
                        <a:t>40000</a:t>
                      </a:r>
                      <a:endParaRPr lang="en-US" dirty="0">
                        <a:solidFill>
                          <a:srgbClr val="002060"/>
                        </a:solidFill>
                      </a:endParaRPr>
                    </a:p>
                  </a:txBody>
                  <a:tcPr/>
                </a:tc>
                <a:extLst>
                  <a:ext uri="{0D108BD9-81ED-4DB2-BD59-A6C34878D82A}">
                    <a16:rowId xmlns:a16="http://schemas.microsoft.com/office/drawing/2014/main" val="10002"/>
                  </a:ext>
                </a:extLst>
              </a:tr>
              <a:tr h="370840">
                <a:tc>
                  <a:txBody>
                    <a:bodyPr/>
                    <a:lstStyle/>
                    <a:p>
                      <a:r>
                        <a:rPr lang="en-US" dirty="0" smtClean="0">
                          <a:solidFill>
                            <a:srgbClr val="002060"/>
                          </a:solidFill>
                        </a:rPr>
                        <a:t>A3</a:t>
                      </a:r>
                      <a:endParaRPr lang="en-US" dirty="0">
                        <a:solidFill>
                          <a:srgbClr val="002060"/>
                        </a:solidFill>
                      </a:endParaRPr>
                    </a:p>
                  </a:txBody>
                  <a:tcPr/>
                </a:tc>
                <a:tc>
                  <a:txBody>
                    <a:bodyPr/>
                    <a:lstStyle/>
                    <a:p>
                      <a:r>
                        <a:rPr lang="en-US" dirty="0" err="1" smtClean="0">
                          <a:solidFill>
                            <a:srgbClr val="002060"/>
                          </a:solidFill>
                        </a:rPr>
                        <a:t>Saurav</a:t>
                      </a:r>
                      <a:endParaRPr lang="en-US" dirty="0">
                        <a:solidFill>
                          <a:srgbClr val="002060"/>
                        </a:solidFill>
                      </a:endParaRPr>
                    </a:p>
                  </a:txBody>
                  <a:tcPr/>
                </a:tc>
                <a:tc>
                  <a:txBody>
                    <a:bodyPr/>
                    <a:lstStyle/>
                    <a:p>
                      <a:r>
                        <a:rPr lang="en-US" dirty="0" smtClean="0">
                          <a:solidFill>
                            <a:srgbClr val="002060"/>
                          </a:solidFill>
                        </a:rPr>
                        <a:t>NULL</a:t>
                      </a:r>
                      <a:endParaRPr lang="en-US" dirty="0">
                        <a:solidFill>
                          <a:srgbClr val="002060"/>
                        </a:solidFill>
                      </a:endParaRPr>
                    </a:p>
                  </a:txBody>
                  <a:tcPr/>
                </a:tc>
                <a:tc>
                  <a:txBody>
                    <a:bodyPr/>
                    <a:lstStyle/>
                    <a:p>
                      <a:r>
                        <a:rPr lang="en-US" dirty="0" smtClean="0">
                          <a:solidFill>
                            <a:srgbClr val="002060"/>
                          </a:solidFill>
                        </a:rPr>
                        <a:t>NULL</a:t>
                      </a:r>
                      <a:endParaRPr lang="en-US" dirty="0">
                        <a:solidFill>
                          <a:srgbClr val="002060"/>
                        </a:solidFill>
                      </a:endParaRPr>
                    </a:p>
                  </a:txBody>
                  <a:tcPr/>
                </a:tc>
                <a:extLst>
                  <a:ext uri="{0D108BD9-81ED-4DB2-BD59-A6C34878D82A}">
                    <a16:rowId xmlns:a16="http://schemas.microsoft.com/office/drawing/2014/main" val="10003"/>
                  </a:ext>
                </a:extLst>
              </a:tr>
            </a:tbl>
          </a:graphicData>
        </a:graphic>
      </p:graphicFrame>
      <p:sp>
        <p:nvSpPr>
          <p:cNvPr id="22"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RIGHT OUTER JOIN</a:t>
            </a:r>
            <a:endParaRPr lang="en-US" sz="2400" dirty="0">
              <a:solidFill>
                <a:schemeClr val="bg1"/>
              </a:solidFill>
            </a:endParaRPr>
          </a:p>
        </p:txBody>
      </p:sp>
      <p:sp>
        <p:nvSpPr>
          <p:cNvPr id="9" name="TextBox 8"/>
          <p:cNvSpPr txBox="1"/>
          <p:nvPr/>
        </p:nvSpPr>
        <p:spPr>
          <a:xfrm>
            <a:off x="478972" y="1901382"/>
            <a:ext cx="11277599" cy="2308324"/>
          </a:xfrm>
          <a:prstGeom prst="rect">
            <a:avLst/>
          </a:prstGeom>
          <a:noFill/>
        </p:spPr>
        <p:txBody>
          <a:bodyPr wrap="square" rtlCol="0">
            <a:spAutoFit/>
          </a:bodyPr>
          <a:lstStyle/>
          <a:p>
            <a:pPr algn="just">
              <a:buFont typeface="Wingdings" pitchFamily="2" charset="2"/>
              <a:buChar char="v"/>
            </a:pPr>
            <a:r>
              <a:rPr lang="en-US" sz="2400" dirty="0" smtClean="0">
                <a:solidFill>
                  <a:srgbClr val="C00000"/>
                </a:solidFill>
              </a:rPr>
              <a:t>The RIGHT OUTER </a:t>
            </a:r>
            <a:r>
              <a:rPr lang="en-US" sz="2400" dirty="0" smtClean="0">
                <a:solidFill>
                  <a:srgbClr val="002060"/>
                </a:solidFill>
              </a:rPr>
              <a:t>JOIN</a:t>
            </a:r>
            <a:r>
              <a:rPr lang="en-US" sz="2400" dirty="0" smtClean="0">
                <a:solidFill>
                  <a:srgbClr val="C00000"/>
                </a:solidFill>
              </a:rPr>
              <a:t> takes all </a:t>
            </a:r>
            <a:r>
              <a:rPr lang="en-US" sz="2400" dirty="0" err="1" smtClean="0">
                <a:solidFill>
                  <a:srgbClr val="C00000"/>
                </a:solidFill>
              </a:rPr>
              <a:t>tuples</a:t>
            </a:r>
            <a:r>
              <a:rPr lang="en-US" sz="2400" dirty="0" smtClean="0">
                <a:solidFill>
                  <a:srgbClr val="C00000"/>
                </a:solidFill>
              </a:rPr>
              <a:t> in the right relation that did not match with any </a:t>
            </a:r>
            <a:r>
              <a:rPr lang="en-US" sz="2400" dirty="0" err="1" smtClean="0">
                <a:solidFill>
                  <a:srgbClr val="C00000"/>
                </a:solidFill>
              </a:rPr>
              <a:t>tuple</a:t>
            </a:r>
            <a:r>
              <a:rPr lang="en-US" sz="2400" dirty="0" smtClean="0">
                <a:solidFill>
                  <a:srgbClr val="C00000"/>
                </a:solidFill>
              </a:rPr>
              <a:t> in the left relation, fills the </a:t>
            </a:r>
            <a:r>
              <a:rPr lang="en-US" sz="2400" dirty="0" err="1" smtClean="0">
                <a:solidFill>
                  <a:srgbClr val="C00000"/>
                </a:solidFill>
              </a:rPr>
              <a:t>tuples</a:t>
            </a:r>
            <a:r>
              <a:rPr lang="en-US" sz="2400" dirty="0" smtClean="0">
                <a:solidFill>
                  <a:srgbClr val="C00000"/>
                </a:solidFill>
              </a:rPr>
              <a:t> with NULL values for all other attributes from the left relation. </a:t>
            </a:r>
          </a:p>
          <a:p>
            <a:pPr algn="just">
              <a:buFont typeface="Wingdings" pitchFamily="2" charset="2"/>
              <a:buChar char="v"/>
            </a:pPr>
            <a:endParaRPr lang="en-US" sz="2400" dirty="0" smtClean="0">
              <a:solidFill>
                <a:srgbClr val="C00000"/>
              </a:solidFill>
            </a:endParaRPr>
          </a:p>
          <a:p>
            <a:pPr algn="just">
              <a:buFont typeface="Wingdings" pitchFamily="2" charset="2"/>
              <a:buChar char="Ø"/>
            </a:pPr>
            <a:r>
              <a:rPr lang="en-US" sz="2400" dirty="0" smtClean="0">
                <a:solidFill>
                  <a:srgbClr val="C00000"/>
                </a:solidFill>
              </a:rPr>
              <a:t>For example the result of the Right outer join of</a:t>
            </a:r>
          </a:p>
          <a:p>
            <a:pPr algn="just"/>
            <a:r>
              <a:rPr lang="en-US" sz="2400" dirty="0" smtClean="0">
                <a:solidFill>
                  <a:srgbClr val="C00000"/>
                </a:solidFill>
              </a:rPr>
              <a:t>                               CUSTOMER        LOAN</a:t>
            </a:r>
          </a:p>
        </p:txBody>
      </p:sp>
      <p:grpSp>
        <p:nvGrpSpPr>
          <p:cNvPr id="2" name="Group 16"/>
          <p:cNvGrpSpPr/>
          <p:nvPr/>
        </p:nvGrpSpPr>
        <p:grpSpPr>
          <a:xfrm>
            <a:off x="4718501" y="3876211"/>
            <a:ext cx="448584" cy="216840"/>
            <a:chOff x="4805585" y="3876211"/>
            <a:chExt cx="448584" cy="216840"/>
          </a:xfrm>
        </p:grpSpPr>
        <p:sp>
          <p:nvSpPr>
            <p:cNvPr id="10" name="Freeform 4"/>
            <p:cNvSpPr>
              <a:spLocks/>
            </p:cNvSpPr>
            <p:nvPr/>
          </p:nvSpPr>
          <p:spPr bwMode="auto">
            <a:xfrm>
              <a:off x="4805585" y="3876211"/>
              <a:ext cx="274424" cy="216840"/>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cxnSp>
          <p:nvCxnSpPr>
            <p:cNvPr id="14" name="Straight Connector 13"/>
            <p:cNvCxnSpPr/>
            <p:nvPr/>
          </p:nvCxnSpPr>
          <p:spPr>
            <a:xfrm>
              <a:off x="5094512" y="3904365"/>
              <a:ext cx="1596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87258" y="4056765"/>
              <a:ext cx="159657" cy="0"/>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21" name="Table 20"/>
          <p:cNvGraphicFramePr>
            <a:graphicFrameLocks noGrp="1"/>
          </p:cNvGraphicFramePr>
          <p:nvPr/>
        </p:nvGraphicFramePr>
        <p:xfrm>
          <a:off x="3396316" y="4406222"/>
          <a:ext cx="4239642" cy="1483360"/>
        </p:xfrm>
        <a:graphic>
          <a:graphicData uri="http://schemas.openxmlformats.org/drawingml/2006/table">
            <a:tbl>
              <a:tblPr firstRow="1" bandRow="1">
                <a:tableStyleId>{5C22544A-7EE6-4342-B048-85BDC9FD1C3A}</a:tableStyleId>
              </a:tblPr>
              <a:tblGrid>
                <a:gridCol w="963676">
                  <a:extLst>
                    <a:ext uri="{9D8B030D-6E8A-4147-A177-3AD203B41FA5}">
                      <a16:colId xmlns:a16="http://schemas.microsoft.com/office/drawing/2014/main" val="20000"/>
                    </a:ext>
                  </a:extLst>
                </a:gridCol>
                <a:gridCol w="1024255">
                  <a:extLst>
                    <a:ext uri="{9D8B030D-6E8A-4147-A177-3AD203B41FA5}">
                      <a16:colId xmlns:a16="http://schemas.microsoft.com/office/drawing/2014/main" val="20001"/>
                    </a:ext>
                  </a:extLst>
                </a:gridCol>
                <a:gridCol w="1089343">
                  <a:extLst>
                    <a:ext uri="{9D8B030D-6E8A-4147-A177-3AD203B41FA5}">
                      <a16:colId xmlns:a16="http://schemas.microsoft.com/office/drawing/2014/main" val="20002"/>
                    </a:ext>
                  </a:extLst>
                </a:gridCol>
                <a:gridCol w="1162368">
                  <a:extLst>
                    <a:ext uri="{9D8B030D-6E8A-4147-A177-3AD203B41FA5}">
                      <a16:colId xmlns:a16="http://schemas.microsoft.com/office/drawing/2014/main" val="20003"/>
                    </a:ext>
                  </a:extLst>
                </a:gridCol>
              </a:tblGrid>
              <a:tr h="370840">
                <a:tc>
                  <a:txBody>
                    <a:bodyPr/>
                    <a:lstStyle/>
                    <a:p>
                      <a:r>
                        <a:rPr lang="en-US" dirty="0" smtClean="0"/>
                        <a:t>AC_NO</a:t>
                      </a:r>
                      <a:endParaRPr lang="en-US" dirty="0"/>
                    </a:p>
                  </a:txBody>
                  <a:tcPr/>
                </a:tc>
                <a:tc>
                  <a:txBody>
                    <a:bodyPr/>
                    <a:lstStyle/>
                    <a:p>
                      <a:r>
                        <a:rPr lang="en-US" dirty="0" smtClean="0"/>
                        <a:t>NAME</a:t>
                      </a:r>
                      <a:endParaRPr lang="en-US" dirty="0"/>
                    </a:p>
                  </a:txBody>
                  <a:tcPr/>
                </a:tc>
                <a:tc>
                  <a:txBody>
                    <a:bodyPr/>
                    <a:lstStyle/>
                    <a:p>
                      <a:r>
                        <a:rPr lang="en-US" dirty="0" smtClean="0"/>
                        <a:t>BRANCH</a:t>
                      </a:r>
                      <a:endParaRPr lang="en-US" dirty="0"/>
                    </a:p>
                  </a:txBody>
                  <a:tcPr/>
                </a:tc>
                <a:tc>
                  <a:txBody>
                    <a:bodyPr/>
                    <a:lstStyle/>
                    <a:p>
                      <a:r>
                        <a:rPr lang="en-US" dirty="0" smtClean="0"/>
                        <a:t>AMOUNT</a:t>
                      </a:r>
                      <a:endParaRPr lang="en-US" dirty="0"/>
                    </a:p>
                  </a:txBody>
                  <a:tcPr/>
                </a:tc>
                <a:extLst>
                  <a:ext uri="{0D108BD9-81ED-4DB2-BD59-A6C34878D82A}">
                    <a16:rowId xmlns:a16="http://schemas.microsoft.com/office/drawing/2014/main" val="10000"/>
                  </a:ext>
                </a:extLst>
              </a:tr>
              <a:tr h="370840">
                <a:tc>
                  <a:txBody>
                    <a:bodyPr/>
                    <a:lstStyle/>
                    <a:p>
                      <a:r>
                        <a:rPr lang="en-US" dirty="0" smtClean="0">
                          <a:solidFill>
                            <a:srgbClr val="002060"/>
                          </a:solidFill>
                        </a:rPr>
                        <a:t>A1</a:t>
                      </a:r>
                      <a:endParaRPr lang="en-US" dirty="0">
                        <a:solidFill>
                          <a:srgbClr val="002060"/>
                        </a:solidFill>
                      </a:endParaRPr>
                    </a:p>
                  </a:txBody>
                  <a:tcPr/>
                </a:tc>
                <a:tc>
                  <a:txBody>
                    <a:bodyPr/>
                    <a:lstStyle/>
                    <a:p>
                      <a:r>
                        <a:rPr lang="en-US" dirty="0" err="1" smtClean="0">
                          <a:solidFill>
                            <a:srgbClr val="002060"/>
                          </a:solidFill>
                        </a:rPr>
                        <a:t>Sachin</a:t>
                      </a:r>
                      <a:endParaRPr lang="en-US" dirty="0">
                        <a:solidFill>
                          <a:srgbClr val="002060"/>
                        </a:solidFill>
                      </a:endParaRPr>
                    </a:p>
                  </a:txBody>
                  <a:tcPr/>
                </a:tc>
                <a:tc>
                  <a:txBody>
                    <a:bodyPr/>
                    <a:lstStyle/>
                    <a:p>
                      <a:r>
                        <a:rPr lang="en-US" dirty="0" smtClean="0">
                          <a:solidFill>
                            <a:srgbClr val="002060"/>
                          </a:solidFill>
                        </a:rPr>
                        <a:t>50000</a:t>
                      </a:r>
                      <a:endParaRPr lang="en-US" dirty="0">
                        <a:solidFill>
                          <a:srgbClr val="002060"/>
                        </a:solidFill>
                      </a:endParaRPr>
                    </a:p>
                  </a:txBody>
                  <a:tcPr/>
                </a:tc>
                <a:tc>
                  <a:txBody>
                    <a:bodyPr/>
                    <a:lstStyle/>
                    <a:p>
                      <a:r>
                        <a:rPr lang="en-US" dirty="0" err="1" smtClean="0">
                          <a:solidFill>
                            <a:srgbClr val="002060"/>
                          </a:solidFill>
                        </a:rPr>
                        <a:t>Gunupur</a:t>
                      </a:r>
                      <a:endParaRPr lang="en-US" dirty="0">
                        <a:solidFill>
                          <a:srgbClr val="002060"/>
                        </a:solidFill>
                      </a:endParaRPr>
                    </a:p>
                  </a:txBody>
                  <a:tcPr/>
                </a:tc>
                <a:extLst>
                  <a:ext uri="{0D108BD9-81ED-4DB2-BD59-A6C34878D82A}">
                    <a16:rowId xmlns:a16="http://schemas.microsoft.com/office/drawing/2014/main" val="10001"/>
                  </a:ext>
                </a:extLst>
              </a:tr>
              <a:tr h="370840">
                <a:tc>
                  <a:txBody>
                    <a:bodyPr/>
                    <a:lstStyle/>
                    <a:p>
                      <a:r>
                        <a:rPr lang="en-US" dirty="0" smtClean="0">
                          <a:solidFill>
                            <a:srgbClr val="002060"/>
                          </a:solidFill>
                        </a:rPr>
                        <a:t>A2</a:t>
                      </a:r>
                      <a:endParaRPr lang="en-US" dirty="0">
                        <a:solidFill>
                          <a:srgbClr val="002060"/>
                        </a:solidFill>
                      </a:endParaRPr>
                    </a:p>
                  </a:txBody>
                  <a:tcPr/>
                </a:tc>
                <a:tc>
                  <a:txBody>
                    <a:bodyPr/>
                    <a:lstStyle/>
                    <a:p>
                      <a:r>
                        <a:rPr lang="en-US" dirty="0" err="1" smtClean="0">
                          <a:solidFill>
                            <a:srgbClr val="002060"/>
                          </a:solidFill>
                        </a:rPr>
                        <a:t>Rahul</a:t>
                      </a:r>
                      <a:endParaRPr lang="en-US" dirty="0">
                        <a:solidFill>
                          <a:srgbClr val="002060"/>
                        </a:solidFill>
                      </a:endParaRPr>
                    </a:p>
                  </a:txBody>
                  <a:tcPr/>
                </a:tc>
                <a:tc>
                  <a:txBody>
                    <a:bodyPr/>
                    <a:lstStyle/>
                    <a:p>
                      <a:r>
                        <a:rPr lang="en-US" dirty="0" smtClean="0">
                          <a:solidFill>
                            <a:srgbClr val="002060"/>
                          </a:solidFill>
                        </a:rPr>
                        <a:t>40000</a:t>
                      </a:r>
                      <a:endParaRPr lang="en-US" dirty="0">
                        <a:solidFill>
                          <a:srgbClr val="002060"/>
                        </a:solidFill>
                      </a:endParaRPr>
                    </a:p>
                  </a:txBody>
                  <a:tcPr/>
                </a:tc>
                <a:tc>
                  <a:txBody>
                    <a:bodyPr/>
                    <a:lstStyle/>
                    <a:p>
                      <a:r>
                        <a:rPr lang="en-US" dirty="0" smtClean="0">
                          <a:solidFill>
                            <a:srgbClr val="002060"/>
                          </a:solidFill>
                        </a:rPr>
                        <a:t>BBSR</a:t>
                      </a:r>
                      <a:endParaRPr lang="en-US" dirty="0">
                        <a:solidFill>
                          <a:srgbClr val="002060"/>
                        </a:solidFill>
                      </a:endParaRPr>
                    </a:p>
                  </a:txBody>
                  <a:tcPr/>
                </a:tc>
                <a:extLst>
                  <a:ext uri="{0D108BD9-81ED-4DB2-BD59-A6C34878D82A}">
                    <a16:rowId xmlns:a16="http://schemas.microsoft.com/office/drawing/2014/main" val="10002"/>
                  </a:ext>
                </a:extLst>
              </a:tr>
              <a:tr h="370840">
                <a:tc>
                  <a:txBody>
                    <a:bodyPr/>
                    <a:lstStyle/>
                    <a:p>
                      <a:r>
                        <a:rPr lang="en-US" dirty="0" smtClean="0">
                          <a:solidFill>
                            <a:srgbClr val="002060"/>
                          </a:solidFill>
                        </a:rPr>
                        <a:t>A4</a:t>
                      </a:r>
                      <a:endParaRPr lang="en-US" dirty="0">
                        <a:solidFill>
                          <a:srgbClr val="002060"/>
                        </a:solidFill>
                      </a:endParaRPr>
                    </a:p>
                  </a:txBody>
                  <a:tcPr/>
                </a:tc>
                <a:tc>
                  <a:txBody>
                    <a:bodyPr/>
                    <a:lstStyle/>
                    <a:p>
                      <a:r>
                        <a:rPr lang="en-US" dirty="0" smtClean="0">
                          <a:solidFill>
                            <a:srgbClr val="002060"/>
                          </a:solidFill>
                        </a:rPr>
                        <a:t>NULL</a:t>
                      </a:r>
                      <a:endParaRPr lang="en-US" dirty="0">
                        <a:solidFill>
                          <a:srgbClr val="002060"/>
                        </a:solidFill>
                      </a:endParaRPr>
                    </a:p>
                  </a:txBody>
                  <a:tcPr/>
                </a:tc>
                <a:tc>
                  <a:txBody>
                    <a:bodyPr/>
                    <a:lstStyle/>
                    <a:p>
                      <a:r>
                        <a:rPr lang="en-US" dirty="0" smtClean="0">
                          <a:solidFill>
                            <a:srgbClr val="002060"/>
                          </a:solidFill>
                        </a:rPr>
                        <a:t>30000</a:t>
                      </a:r>
                      <a:endParaRPr lang="en-US" dirty="0">
                        <a:solidFill>
                          <a:srgbClr val="002060"/>
                        </a:solidFill>
                      </a:endParaRPr>
                    </a:p>
                  </a:txBody>
                  <a:tcPr/>
                </a:tc>
                <a:tc>
                  <a:txBody>
                    <a:bodyPr/>
                    <a:lstStyle/>
                    <a:p>
                      <a:r>
                        <a:rPr lang="en-US" dirty="0" err="1" smtClean="0">
                          <a:solidFill>
                            <a:srgbClr val="002060"/>
                          </a:solidFill>
                        </a:rPr>
                        <a:t>Gunupur</a:t>
                      </a:r>
                      <a:endParaRPr lang="en-US" dirty="0">
                        <a:solidFill>
                          <a:srgbClr val="002060"/>
                        </a:solidFill>
                      </a:endParaRPr>
                    </a:p>
                  </a:txBody>
                  <a:tcPr/>
                </a:tc>
                <a:extLst>
                  <a:ext uri="{0D108BD9-81ED-4DB2-BD59-A6C34878D82A}">
                    <a16:rowId xmlns:a16="http://schemas.microsoft.com/office/drawing/2014/main" val="10003"/>
                  </a:ext>
                </a:extLst>
              </a:tr>
            </a:tbl>
          </a:graphicData>
        </a:graphic>
      </p:graphicFrame>
      <p:grpSp>
        <p:nvGrpSpPr>
          <p:cNvPr id="3" name="Group 21"/>
          <p:cNvGrpSpPr/>
          <p:nvPr/>
        </p:nvGrpSpPr>
        <p:grpSpPr>
          <a:xfrm>
            <a:off x="3593644" y="1212839"/>
            <a:ext cx="448584" cy="216840"/>
            <a:chOff x="4805585" y="3876211"/>
            <a:chExt cx="448584" cy="216840"/>
          </a:xfrm>
        </p:grpSpPr>
        <p:sp>
          <p:nvSpPr>
            <p:cNvPr id="23" name="Freeform 4"/>
            <p:cNvSpPr>
              <a:spLocks/>
            </p:cNvSpPr>
            <p:nvPr/>
          </p:nvSpPr>
          <p:spPr bwMode="auto">
            <a:xfrm>
              <a:off x="4805585" y="3876211"/>
              <a:ext cx="274424" cy="216840"/>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chemeClr val="bg1"/>
              </a:solidFill>
              <a:prstDash val="solid"/>
              <a:round/>
              <a:headEnd/>
              <a:tailEnd/>
            </a:ln>
          </p:spPr>
          <p:txBody>
            <a:bodyPr/>
            <a:lstStyle/>
            <a:p>
              <a:endParaRPr lang="en-US"/>
            </a:p>
          </p:txBody>
        </p:sp>
        <p:cxnSp>
          <p:nvCxnSpPr>
            <p:cNvPr id="24" name="Straight Connector 23"/>
            <p:cNvCxnSpPr/>
            <p:nvPr/>
          </p:nvCxnSpPr>
          <p:spPr>
            <a:xfrm>
              <a:off x="5094512" y="3904365"/>
              <a:ext cx="1596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87258" y="4056765"/>
              <a:ext cx="1596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FULL OUTER JOIN</a:t>
            </a:r>
            <a:endParaRPr lang="en-US" sz="2400" dirty="0">
              <a:solidFill>
                <a:schemeClr val="bg1"/>
              </a:solidFill>
            </a:endParaRPr>
          </a:p>
        </p:txBody>
      </p:sp>
      <p:sp>
        <p:nvSpPr>
          <p:cNvPr id="9" name="TextBox 8"/>
          <p:cNvSpPr txBox="1"/>
          <p:nvPr/>
        </p:nvSpPr>
        <p:spPr>
          <a:xfrm>
            <a:off x="478972" y="1901382"/>
            <a:ext cx="11277599" cy="1938992"/>
          </a:xfrm>
          <a:prstGeom prst="rect">
            <a:avLst/>
          </a:prstGeom>
          <a:noFill/>
        </p:spPr>
        <p:txBody>
          <a:bodyPr wrap="square" rtlCol="0">
            <a:spAutoFit/>
          </a:bodyPr>
          <a:lstStyle/>
          <a:p>
            <a:pPr algn="just">
              <a:buFont typeface="Wingdings" pitchFamily="2" charset="2"/>
              <a:buChar char="v"/>
            </a:pPr>
            <a:r>
              <a:rPr lang="en-US" sz="2400" dirty="0" smtClean="0">
                <a:solidFill>
                  <a:srgbClr val="C00000"/>
                </a:solidFill>
              </a:rPr>
              <a:t>The FULL OUTER </a:t>
            </a:r>
            <a:r>
              <a:rPr lang="en-US" sz="2400" dirty="0" smtClean="0">
                <a:solidFill>
                  <a:srgbClr val="002060"/>
                </a:solidFill>
              </a:rPr>
              <a:t>JOIN</a:t>
            </a:r>
            <a:r>
              <a:rPr lang="en-US" sz="2400" dirty="0" smtClean="0">
                <a:solidFill>
                  <a:srgbClr val="C00000"/>
                </a:solidFill>
              </a:rPr>
              <a:t> takes all </a:t>
            </a:r>
            <a:r>
              <a:rPr lang="en-US" sz="2400" dirty="0" err="1" smtClean="0">
                <a:solidFill>
                  <a:srgbClr val="C00000"/>
                </a:solidFill>
              </a:rPr>
              <a:t>tuples</a:t>
            </a:r>
            <a:r>
              <a:rPr lang="en-US" sz="2400" dirty="0" smtClean="0">
                <a:solidFill>
                  <a:srgbClr val="C00000"/>
                </a:solidFill>
              </a:rPr>
              <a:t> from both the relation and fills the missing values with NULL values. </a:t>
            </a:r>
          </a:p>
          <a:p>
            <a:pPr algn="just">
              <a:buFont typeface="Wingdings" pitchFamily="2" charset="2"/>
              <a:buChar char="v"/>
            </a:pPr>
            <a:endParaRPr lang="en-US" sz="2400" dirty="0" smtClean="0">
              <a:solidFill>
                <a:srgbClr val="C00000"/>
              </a:solidFill>
            </a:endParaRPr>
          </a:p>
          <a:p>
            <a:pPr algn="just">
              <a:buFont typeface="Wingdings" pitchFamily="2" charset="2"/>
              <a:buChar char="Ø"/>
            </a:pPr>
            <a:r>
              <a:rPr lang="en-US" sz="2400" dirty="0" smtClean="0">
                <a:solidFill>
                  <a:srgbClr val="C00000"/>
                </a:solidFill>
              </a:rPr>
              <a:t>For example the result of the full outer join of</a:t>
            </a:r>
          </a:p>
          <a:p>
            <a:pPr algn="just"/>
            <a:r>
              <a:rPr lang="en-US" sz="2400" dirty="0" smtClean="0">
                <a:solidFill>
                  <a:srgbClr val="C00000"/>
                </a:solidFill>
              </a:rPr>
              <a:t>                               CUSTOMER         LOAN</a:t>
            </a:r>
          </a:p>
        </p:txBody>
      </p:sp>
      <p:graphicFrame>
        <p:nvGraphicFramePr>
          <p:cNvPr id="21" name="Table 20"/>
          <p:cNvGraphicFramePr>
            <a:graphicFrameLocks noGrp="1"/>
          </p:cNvGraphicFramePr>
          <p:nvPr/>
        </p:nvGraphicFramePr>
        <p:xfrm>
          <a:off x="3396316" y="4406222"/>
          <a:ext cx="4239642" cy="1854200"/>
        </p:xfrm>
        <a:graphic>
          <a:graphicData uri="http://schemas.openxmlformats.org/drawingml/2006/table">
            <a:tbl>
              <a:tblPr firstRow="1" bandRow="1">
                <a:tableStyleId>{5C22544A-7EE6-4342-B048-85BDC9FD1C3A}</a:tableStyleId>
              </a:tblPr>
              <a:tblGrid>
                <a:gridCol w="963676">
                  <a:extLst>
                    <a:ext uri="{9D8B030D-6E8A-4147-A177-3AD203B41FA5}">
                      <a16:colId xmlns:a16="http://schemas.microsoft.com/office/drawing/2014/main" val="20000"/>
                    </a:ext>
                  </a:extLst>
                </a:gridCol>
                <a:gridCol w="1024255">
                  <a:extLst>
                    <a:ext uri="{9D8B030D-6E8A-4147-A177-3AD203B41FA5}">
                      <a16:colId xmlns:a16="http://schemas.microsoft.com/office/drawing/2014/main" val="20001"/>
                    </a:ext>
                  </a:extLst>
                </a:gridCol>
                <a:gridCol w="1089343">
                  <a:extLst>
                    <a:ext uri="{9D8B030D-6E8A-4147-A177-3AD203B41FA5}">
                      <a16:colId xmlns:a16="http://schemas.microsoft.com/office/drawing/2014/main" val="20002"/>
                    </a:ext>
                  </a:extLst>
                </a:gridCol>
                <a:gridCol w="1162368">
                  <a:extLst>
                    <a:ext uri="{9D8B030D-6E8A-4147-A177-3AD203B41FA5}">
                      <a16:colId xmlns:a16="http://schemas.microsoft.com/office/drawing/2014/main" val="20003"/>
                    </a:ext>
                  </a:extLst>
                </a:gridCol>
              </a:tblGrid>
              <a:tr h="370840">
                <a:tc>
                  <a:txBody>
                    <a:bodyPr/>
                    <a:lstStyle/>
                    <a:p>
                      <a:r>
                        <a:rPr lang="en-US" dirty="0" smtClean="0"/>
                        <a:t>AC_NO</a:t>
                      </a:r>
                      <a:endParaRPr lang="en-US" dirty="0"/>
                    </a:p>
                  </a:txBody>
                  <a:tcPr/>
                </a:tc>
                <a:tc>
                  <a:txBody>
                    <a:bodyPr/>
                    <a:lstStyle/>
                    <a:p>
                      <a:r>
                        <a:rPr lang="en-US" dirty="0" smtClean="0"/>
                        <a:t>NAME</a:t>
                      </a:r>
                      <a:endParaRPr lang="en-US" dirty="0"/>
                    </a:p>
                  </a:txBody>
                  <a:tcPr/>
                </a:tc>
                <a:tc>
                  <a:txBody>
                    <a:bodyPr/>
                    <a:lstStyle/>
                    <a:p>
                      <a:r>
                        <a:rPr lang="en-US" dirty="0" smtClean="0"/>
                        <a:t>BRANCH</a:t>
                      </a:r>
                      <a:endParaRPr lang="en-US" dirty="0"/>
                    </a:p>
                  </a:txBody>
                  <a:tcPr/>
                </a:tc>
                <a:tc>
                  <a:txBody>
                    <a:bodyPr/>
                    <a:lstStyle/>
                    <a:p>
                      <a:r>
                        <a:rPr lang="en-US" dirty="0" smtClean="0"/>
                        <a:t>AMOUNT</a:t>
                      </a:r>
                      <a:endParaRPr lang="en-US" dirty="0"/>
                    </a:p>
                  </a:txBody>
                  <a:tcPr/>
                </a:tc>
                <a:extLst>
                  <a:ext uri="{0D108BD9-81ED-4DB2-BD59-A6C34878D82A}">
                    <a16:rowId xmlns:a16="http://schemas.microsoft.com/office/drawing/2014/main" val="10000"/>
                  </a:ext>
                </a:extLst>
              </a:tr>
              <a:tr h="370840">
                <a:tc>
                  <a:txBody>
                    <a:bodyPr/>
                    <a:lstStyle/>
                    <a:p>
                      <a:r>
                        <a:rPr lang="en-US" sz="1800" kern="1200" dirty="0" smtClean="0">
                          <a:solidFill>
                            <a:srgbClr val="002060"/>
                          </a:solidFill>
                          <a:latin typeface="+mn-lt"/>
                          <a:ea typeface="+mn-ea"/>
                          <a:cs typeface="+mn-cs"/>
                        </a:rPr>
                        <a:t>A1</a:t>
                      </a:r>
                    </a:p>
                  </a:txBody>
                  <a:tcPr/>
                </a:tc>
                <a:tc>
                  <a:txBody>
                    <a:bodyPr/>
                    <a:lstStyle/>
                    <a:p>
                      <a:r>
                        <a:rPr lang="en-US" sz="1800" kern="1200" dirty="0" err="1" smtClean="0">
                          <a:solidFill>
                            <a:srgbClr val="002060"/>
                          </a:solidFill>
                          <a:latin typeface="+mn-lt"/>
                          <a:ea typeface="+mn-ea"/>
                          <a:cs typeface="+mn-cs"/>
                        </a:rPr>
                        <a:t>Sachin</a:t>
                      </a:r>
                      <a:endParaRPr lang="en-US" sz="1800" kern="1200" dirty="0">
                        <a:solidFill>
                          <a:srgbClr val="002060"/>
                        </a:solidFill>
                        <a:latin typeface="+mn-lt"/>
                        <a:ea typeface="+mn-ea"/>
                        <a:cs typeface="+mn-cs"/>
                      </a:endParaRPr>
                    </a:p>
                  </a:txBody>
                  <a:tcPr/>
                </a:tc>
                <a:tc>
                  <a:txBody>
                    <a:bodyPr/>
                    <a:lstStyle/>
                    <a:p>
                      <a:r>
                        <a:rPr lang="en-US" sz="1800" kern="1200" dirty="0" smtClean="0">
                          <a:solidFill>
                            <a:srgbClr val="002060"/>
                          </a:solidFill>
                          <a:latin typeface="+mn-lt"/>
                          <a:ea typeface="+mn-ea"/>
                          <a:cs typeface="+mn-cs"/>
                        </a:rPr>
                        <a:t>50000</a:t>
                      </a:r>
                      <a:endParaRPr lang="en-US" sz="1800" kern="1200" dirty="0">
                        <a:solidFill>
                          <a:srgbClr val="002060"/>
                        </a:solidFill>
                        <a:latin typeface="+mn-lt"/>
                        <a:ea typeface="+mn-ea"/>
                        <a:cs typeface="+mn-cs"/>
                      </a:endParaRPr>
                    </a:p>
                  </a:txBody>
                  <a:tcPr/>
                </a:tc>
                <a:tc>
                  <a:txBody>
                    <a:bodyPr/>
                    <a:lstStyle/>
                    <a:p>
                      <a:r>
                        <a:rPr lang="en-US" sz="1800" kern="1200" dirty="0" err="1" smtClean="0">
                          <a:solidFill>
                            <a:srgbClr val="002060"/>
                          </a:solidFill>
                          <a:latin typeface="+mn-lt"/>
                          <a:ea typeface="+mn-ea"/>
                          <a:cs typeface="+mn-cs"/>
                        </a:rPr>
                        <a:t>Gunupur</a:t>
                      </a:r>
                      <a:endParaRPr lang="en-US" sz="1800" kern="1200" dirty="0">
                        <a:solidFill>
                          <a:srgbClr val="002060"/>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r>
                        <a:rPr lang="en-US" sz="1800" kern="1200" dirty="0" smtClean="0">
                          <a:solidFill>
                            <a:srgbClr val="002060"/>
                          </a:solidFill>
                          <a:latin typeface="+mn-lt"/>
                          <a:ea typeface="+mn-ea"/>
                          <a:cs typeface="+mn-cs"/>
                        </a:rPr>
                        <a:t>A2</a:t>
                      </a:r>
                      <a:endParaRPr lang="en-US" sz="1800" kern="1200" dirty="0">
                        <a:solidFill>
                          <a:srgbClr val="002060"/>
                        </a:solidFill>
                        <a:latin typeface="+mn-lt"/>
                        <a:ea typeface="+mn-ea"/>
                        <a:cs typeface="+mn-cs"/>
                      </a:endParaRPr>
                    </a:p>
                  </a:txBody>
                  <a:tcPr/>
                </a:tc>
                <a:tc>
                  <a:txBody>
                    <a:bodyPr/>
                    <a:lstStyle/>
                    <a:p>
                      <a:r>
                        <a:rPr lang="en-US" sz="1800" kern="1200" dirty="0" err="1" smtClean="0">
                          <a:solidFill>
                            <a:srgbClr val="002060"/>
                          </a:solidFill>
                          <a:latin typeface="+mn-lt"/>
                          <a:ea typeface="+mn-ea"/>
                          <a:cs typeface="+mn-cs"/>
                        </a:rPr>
                        <a:t>Rahul</a:t>
                      </a:r>
                      <a:endParaRPr lang="en-US" sz="1800" kern="1200" dirty="0">
                        <a:solidFill>
                          <a:srgbClr val="002060"/>
                        </a:solidFill>
                        <a:latin typeface="+mn-lt"/>
                        <a:ea typeface="+mn-ea"/>
                        <a:cs typeface="+mn-cs"/>
                      </a:endParaRPr>
                    </a:p>
                  </a:txBody>
                  <a:tcPr/>
                </a:tc>
                <a:tc>
                  <a:txBody>
                    <a:bodyPr/>
                    <a:lstStyle/>
                    <a:p>
                      <a:r>
                        <a:rPr lang="en-US" sz="1800" kern="1200" dirty="0" smtClean="0">
                          <a:solidFill>
                            <a:srgbClr val="002060"/>
                          </a:solidFill>
                          <a:latin typeface="+mn-lt"/>
                          <a:ea typeface="+mn-ea"/>
                          <a:cs typeface="+mn-cs"/>
                        </a:rPr>
                        <a:t>40000</a:t>
                      </a:r>
                      <a:endParaRPr lang="en-US" sz="1800" kern="1200" dirty="0">
                        <a:solidFill>
                          <a:srgbClr val="002060"/>
                        </a:solidFill>
                        <a:latin typeface="+mn-lt"/>
                        <a:ea typeface="+mn-ea"/>
                        <a:cs typeface="+mn-cs"/>
                      </a:endParaRPr>
                    </a:p>
                  </a:txBody>
                  <a:tcPr/>
                </a:tc>
                <a:tc>
                  <a:txBody>
                    <a:bodyPr/>
                    <a:lstStyle/>
                    <a:p>
                      <a:r>
                        <a:rPr lang="en-US" sz="1800" kern="1200" dirty="0" smtClean="0">
                          <a:solidFill>
                            <a:srgbClr val="002060"/>
                          </a:solidFill>
                          <a:latin typeface="+mn-lt"/>
                          <a:ea typeface="+mn-ea"/>
                          <a:cs typeface="+mn-cs"/>
                        </a:rPr>
                        <a:t>BBSR</a:t>
                      </a:r>
                      <a:endParaRPr lang="en-US" sz="1800" kern="1200" dirty="0">
                        <a:solidFill>
                          <a:srgbClr val="002060"/>
                        </a:solidFill>
                        <a:latin typeface="+mn-lt"/>
                        <a:ea typeface="+mn-ea"/>
                        <a:cs typeface="+mn-cs"/>
                      </a:endParaRPr>
                    </a:p>
                  </a:txBody>
                  <a:tcPr/>
                </a:tc>
                <a:extLst>
                  <a:ext uri="{0D108BD9-81ED-4DB2-BD59-A6C34878D82A}">
                    <a16:rowId xmlns:a16="http://schemas.microsoft.com/office/drawing/2014/main" val="10002"/>
                  </a:ext>
                </a:extLst>
              </a:tr>
              <a:tr h="370840">
                <a:tc>
                  <a:txBody>
                    <a:bodyPr/>
                    <a:lstStyle/>
                    <a:p>
                      <a:r>
                        <a:rPr lang="en-US" sz="1800" kern="1200" dirty="0" smtClean="0">
                          <a:solidFill>
                            <a:srgbClr val="002060"/>
                          </a:solidFill>
                          <a:latin typeface="+mn-lt"/>
                          <a:ea typeface="+mn-ea"/>
                          <a:cs typeface="+mn-cs"/>
                        </a:rPr>
                        <a:t>A3</a:t>
                      </a:r>
                      <a:endParaRPr lang="en-US" sz="1800" kern="1200" dirty="0">
                        <a:solidFill>
                          <a:srgbClr val="002060"/>
                        </a:solidFill>
                        <a:latin typeface="+mn-lt"/>
                        <a:ea typeface="+mn-ea"/>
                        <a:cs typeface="+mn-cs"/>
                      </a:endParaRPr>
                    </a:p>
                  </a:txBody>
                  <a:tcPr/>
                </a:tc>
                <a:tc>
                  <a:txBody>
                    <a:bodyPr/>
                    <a:lstStyle/>
                    <a:p>
                      <a:r>
                        <a:rPr lang="en-US" sz="1800" kern="1200" dirty="0" err="1" smtClean="0">
                          <a:solidFill>
                            <a:srgbClr val="002060"/>
                          </a:solidFill>
                          <a:latin typeface="+mn-lt"/>
                          <a:ea typeface="+mn-ea"/>
                          <a:cs typeface="+mn-cs"/>
                        </a:rPr>
                        <a:t>Saurav</a:t>
                      </a:r>
                      <a:endParaRPr lang="en-US" sz="1800" kern="1200" dirty="0">
                        <a:solidFill>
                          <a:srgbClr val="002060"/>
                        </a:solidFill>
                        <a:latin typeface="+mn-lt"/>
                        <a:ea typeface="+mn-ea"/>
                        <a:cs typeface="+mn-cs"/>
                      </a:endParaRPr>
                    </a:p>
                  </a:txBody>
                  <a:tcPr/>
                </a:tc>
                <a:tc>
                  <a:txBody>
                    <a:bodyPr/>
                    <a:lstStyle/>
                    <a:p>
                      <a:r>
                        <a:rPr lang="en-US" sz="1800" kern="1200" dirty="0" smtClean="0">
                          <a:solidFill>
                            <a:srgbClr val="002060"/>
                          </a:solidFill>
                          <a:latin typeface="+mn-lt"/>
                          <a:ea typeface="+mn-ea"/>
                          <a:cs typeface="+mn-cs"/>
                        </a:rPr>
                        <a:t>NULL</a:t>
                      </a:r>
                    </a:p>
                  </a:txBody>
                  <a:tcPr/>
                </a:tc>
                <a:tc>
                  <a:txBody>
                    <a:bodyPr/>
                    <a:lstStyle/>
                    <a:p>
                      <a:r>
                        <a:rPr lang="en-US" sz="1800" kern="1200" dirty="0" smtClean="0">
                          <a:solidFill>
                            <a:srgbClr val="002060"/>
                          </a:solidFill>
                          <a:latin typeface="+mn-lt"/>
                          <a:ea typeface="+mn-ea"/>
                          <a:cs typeface="+mn-cs"/>
                        </a:rPr>
                        <a:t>NULL</a:t>
                      </a:r>
                    </a:p>
                  </a:txBody>
                  <a:tcPr/>
                </a:tc>
                <a:extLst>
                  <a:ext uri="{0D108BD9-81ED-4DB2-BD59-A6C34878D82A}">
                    <a16:rowId xmlns:a16="http://schemas.microsoft.com/office/drawing/2014/main" val="10003"/>
                  </a:ext>
                </a:extLst>
              </a:tr>
              <a:tr h="370840">
                <a:tc>
                  <a:txBody>
                    <a:bodyPr/>
                    <a:lstStyle/>
                    <a:p>
                      <a:r>
                        <a:rPr lang="en-US" sz="1800" kern="1200" dirty="0" smtClean="0">
                          <a:solidFill>
                            <a:srgbClr val="002060"/>
                          </a:solidFill>
                          <a:latin typeface="+mn-lt"/>
                          <a:ea typeface="+mn-ea"/>
                          <a:cs typeface="+mn-cs"/>
                        </a:rPr>
                        <a:t>A4</a:t>
                      </a:r>
                      <a:endParaRPr lang="en-US" sz="1800" kern="1200" dirty="0">
                        <a:solidFill>
                          <a:srgbClr val="002060"/>
                        </a:solidFill>
                        <a:latin typeface="+mn-lt"/>
                        <a:ea typeface="+mn-ea"/>
                        <a:cs typeface="+mn-cs"/>
                      </a:endParaRPr>
                    </a:p>
                  </a:txBody>
                  <a:tcPr/>
                </a:tc>
                <a:tc>
                  <a:txBody>
                    <a:bodyPr/>
                    <a:lstStyle/>
                    <a:p>
                      <a:r>
                        <a:rPr lang="en-US" sz="1800" kern="1200" dirty="0" smtClean="0">
                          <a:solidFill>
                            <a:srgbClr val="002060"/>
                          </a:solidFill>
                          <a:latin typeface="+mn-lt"/>
                          <a:ea typeface="+mn-ea"/>
                          <a:cs typeface="+mn-cs"/>
                        </a:rPr>
                        <a:t>NULL</a:t>
                      </a:r>
                      <a:endParaRPr lang="en-US" sz="1800" kern="1200" dirty="0">
                        <a:solidFill>
                          <a:srgbClr val="002060"/>
                        </a:solidFill>
                        <a:latin typeface="+mn-lt"/>
                        <a:ea typeface="+mn-ea"/>
                        <a:cs typeface="+mn-cs"/>
                      </a:endParaRPr>
                    </a:p>
                  </a:txBody>
                  <a:tcPr/>
                </a:tc>
                <a:tc>
                  <a:txBody>
                    <a:bodyPr/>
                    <a:lstStyle/>
                    <a:p>
                      <a:r>
                        <a:rPr lang="en-US" sz="1800" kern="1200" dirty="0" smtClean="0">
                          <a:solidFill>
                            <a:srgbClr val="002060"/>
                          </a:solidFill>
                          <a:latin typeface="+mn-lt"/>
                          <a:ea typeface="+mn-ea"/>
                          <a:cs typeface="+mn-cs"/>
                        </a:rPr>
                        <a:t>30000</a:t>
                      </a:r>
                      <a:endParaRPr lang="en-US" sz="1800" kern="1200" dirty="0">
                        <a:solidFill>
                          <a:srgbClr val="002060"/>
                        </a:solidFill>
                        <a:latin typeface="+mn-lt"/>
                        <a:ea typeface="+mn-ea"/>
                        <a:cs typeface="+mn-cs"/>
                      </a:endParaRPr>
                    </a:p>
                  </a:txBody>
                  <a:tcPr/>
                </a:tc>
                <a:tc>
                  <a:txBody>
                    <a:bodyPr/>
                    <a:lstStyle/>
                    <a:p>
                      <a:r>
                        <a:rPr lang="en-US" sz="1800" kern="1200" dirty="0" err="1" smtClean="0">
                          <a:solidFill>
                            <a:srgbClr val="002060"/>
                          </a:solidFill>
                          <a:latin typeface="+mn-lt"/>
                          <a:ea typeface="+mn-ea"/>
                          <a:cs typeface="+mn-cs"/>
                        </a:rPr>
                        <a:t>Gunupur</a:t>
                      </a:r>
                      <a:endParaRPr lang="en-US" sz="1800" kern="1200" dirty="0">
                        <a:solidFill>
                          <a:srgbClr val="002060"/>
                        </a:solidFill>
                        <a:latin typeface="+mn-lt"/>
                        <a:ea typeface="+mn-ea"/>
                        <a:cs typeface="+mn-cs"/>
                      </a:endParaRPr>
                    </a:p>
                  </a:txBody>
                  <a:tcPr/>
                </a:tc>
                <a:extLst>
                  <a:ext uri="{0D108BD9-81ED-4DB2-BD59-A6C34878D82A}">
                    <a16:rowId xmlns:a16="http://schemas.microsoft.com/office/drawing/2014/main" val="10004"/>
                  </a:ext>
                </a:extLst>
              </a:tr>
            </a:tbl>
          </a:graphicData>
        </a:graphic>
      </p:graphicFrame>
      <p:grpSp>
        <p:nvGrpSpPr>
          <p:cNvPr id="2" name="Group 18"/>
          <p:cNvGrpSpPr/>
          <p:nvPr/>
        </p:nvGrpSpPr>
        <p:grpSpPr>
          <a:xfrm>
            <a:off x="4615556" y="3498847"/>
            <a:ext cx="624099" cy="216840"/>
            <a:chOff x="4542986" y="3876211"/>
            <a:chExt cx="624099" cy="216840"/>
          </a:xfrm>
        </p:grpSpPr>
        <p:sp>
          <p:nvSpPr>
            <p:cNvPr id="10" name="Freeform 4"/>
            <p:cNvSpPr>
              <a:spLocks/>
            </p:cNvSpPr>
            <p:nvPr/>
          </p:nvSpPr>
          <p:spPr bwMode="auto">
            <a:xfrm>
              <a:off x="4718501" y="3876211"/>
              <a:ext cx="274424" cy="216840"/>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cxnSp>
          <p:nvCxnSpPr>
            <p:cNvPr id="14" name="Straight Connector 13"/>
            <p:cNvCxnSpPr/>
            <p:nvPr/>
          </p:nvCxnSpPr>
          <p:spPr>
            <a:xfrm>
              <a:off x="5007428" y="3904365"/>
              <a:ext cx="1596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00174" y="4056765"/>
              <a:ext cx="1596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550240" y="3911625"/>
              <a:ext cx="1596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542986" y="4064025"/>
              <a:ext cx="1596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 name="Group 19"/>
          <p:cNvGrpSpPr/>
          <p:nvPr/>
        </p:nvGrpSpPr>
        <p:grpSpPr>
          <a:xfrm>
            <a:off x="3345572" y="1198332"/>
            <a:ext cx="624099" cy="216840"/>
            <a:chOff x="4542986" y="3876211"/>
            <a:chExt cx="624099" cy="216840"/>
          </a:xfrm>
        </p:grpSpPr>
        <p:sp>
          <p:nvSpPr>
            <p:cNvPr id="22" name="Freeform 4"/>
            <p:cNvSpPr>
              <a:spLocks/>
            </p:cNvSpPr>
            <p:nvPr/>
          </p:nvSpPr>
          <p:spPr bwMode="auto">
            <a:xfrm>
              <a:off x="4718501" y="3876211"/>
              <a:ext cx="274424" cy="216840"/>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chemeClr val="bg1"/>
              </a:solidFill>
              <a:prstDash val="solid"/>
              <a:round/>
              <a:headEnd/>
              <a:tailEnd/>
            </a:ln>
          </p:spPr>
          <p:txBody>
            <a:bodyPr/>
            <a:lstStyle/>
            <a:p>
              <a:endParaRPr lang="en-US"/>
            </a:p>
          </p:txBody>
        </p:sp>
        <p:cxnSp>
          <p:nvCxnSpPr>
            <p:cNvPr id="26" name="Straight Connector 25"/>
            <p:cNvCxnSpPr/>
            <p:nvPr/>
          </p:nvCxnSpPr>
          <p:spPr>
            <a:xfrm>
              <a:off x="5007428" y="3904365"/>
              <a:ext cx="1596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000174" y="4056765"/>
              <a:ext cx="1596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550240" y="3911625"/>
              <a:ext cx="1596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542986" y="4064025"/>
              <a:ext cx="1596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Generalized Projection</a:t>
            </a:r>
            <a:endParaRPr lang="en-US" sz="2400" dirty="0">
              <a:solidFill>
                <a:schemeClr val="bg1"/>
              </a:solidFill>
            </a:endParaRPr>
          </a:p>
        </p:txBody>
      </p:sp>
      <p:sp>
        <p:nvSpPr>
          <p:cNvPr id="9" name="TextBox 8"/>
          <p:cNvSpPr txBox="1"/>
          <p:nvPr/>
        </p:nvSpPr>
        <p:spPr>
          <a:xfrm>
            <a:off x="478972" y="1886868"/>
            <a:ext cx="11277599" cy="2677656"/>
          </a:xfrm>
          <a:prstGeom prst="rect">
            <a:avLst/>
          </a:prstGeom>
          <a:noFill/>
        </p:spPr>
        <p:txBody>
          <a:bodyPr wrap="square" rtlCol="0">
            <a:spAutoFit/>
          </a:bodyPr>
          <a:lstStyle/>
          <a:p>
            <a:pPr algn="just">
              <a:lnSpc>
                <a:spcPct val="150000"/>
              </a:lnSpc>
              <a:buFont typeface="Wingdings" pitchFamily="2" charset="2"/>
              <a:buChar char="v"/>
            </a:pPr>
            <a:r>
              <a:rPr lang="en-US" sz="2400" dirty="0" smtClean="0">
                <a:solidFill>
                  <a:srgbClr val="C00000"/>
                </a:solidFill>
              </a:rPr>
              <a:t>The </a:t>
            </a:r>
            <a:r>
              <a:rPr lang="en-US" sz="2400" dirty="0" smtClean="0">
                <a:solidFill>
                  <a:srgbClr val="002060"/>
                </a:solidFill>
              </a:rPr>
              <a:t>Generalized Projection Operation </a:t>
            </a:r>
            <a:r>
              <a:rPr lang="en-US" sz="2400" dirty="0" smtClean="0">
                <a:solidFill>
                  <a:srgbClr val="C00000"/>
                </a:solidFill>
              </a:rPr>
              <a:t>extends the projection operation by </a:t>
            </a:r>
            <a:r>
              <a:rPr lang="en-US" sz="2400" dirty="0" err="1" smtClean="0">
                <a:solidFill>
                  <a:srgbClr val="C00000"/>
                </a:solidFill>
              </a:rPr>
              <a:t>alowing</a:t>
            </a:r>
            <a:r>
              <a:rPr lang="en-US" sz="2400" dirty="0" smtClean="0">
                <a:solidFill>
                  <a:srgbClr val="C00000"/>
                </a:solidFill>
              </a:rPr>
              <a:t> arithmetic functions to be used in the projection list</a:t>
            </a:r>
          </a:p>
          <a:p>
            <a:pPr algn="just">
              <a:lnSpc>
                <a:spcPct val="150000"/>
              </a:lnSpc>
              <a:buFont typeface="Wingdings" pitchFamily="2" charset="2"/>
              <a:buChar char="v"/>
            </a:pPr>
            <a:r>
              <a:rPr lang="en-US" sz="2400" dirty="0" smtClean="0">
                <a:solidFill>
                  <a:srgbClr val="C00000"/>
                </a:solidFill>
              </a:rPr>
              <a:t>Syntax:    </a:t>
            </a:r>
            <a:r>
              <a:rPr lang="en-US" sz="2400" dirty="0" smtClean="0">
                <a:solidFill>
                  <a:srgbClr val="002060"/>
                </a:solidFill>
              </a:rPr>
              <a:t>∏ </a:t>
            </a:r>
            <a:r>
              <a:rPr lang="en-US" sz="2400" baseline="-25000" dirty="0" smtClean="0">
                <a:solidFill>
                  <a:srgbClr val="002060"/>
                </a:solidFill>
              </a:rPr>
              <a:t>F1, F2, ………, Fn </a:t>
            </a:r>
            <a:r>
              <a:rPr lang="en-US" sz="2400" dirty="0" smtClean="0">
                <a:solidFill>
                  <a:srgbClr val="002060"/>
                </a:solidFill>
              </a:rPr>
              <a:t>(E)</a:t>
            </a:r>
          </a:p>
          <a:p>
            <a:pPr lvl="2" algn="just">
              <a:lnSpc>
                <a:spcPct val="150000"/>
              </a:lnSpc>
            </a:pPr>
            <a:r>
              <a:rPr lang="en-US" sz="2000" dirty="0" smtClean="0">
                <a:solidFill>
                  <a:srgbClr val="002060"/>
                </a:solidFill>
              </a:rPr>
              <a:t>Where E is an relational algebra expression</a:t>
            </a:r>
          </a:p>
          <a:p>
            <a:pPr lvl="2" algn="just">
              <a:lnSpc>
                <a:spcPct val="150000"/>
              </a:lnSpc>
            </a:pPr>
            <a:r>
              <a:rPr lang="en-US" sz="2000" dirty="0" smtClean="0">
                <a:solidFill>
                  <a:srgbClr val="002060"/>
                </a:solidFill>
              </a:rPr>
              <a:t>F1, F2, ……, Fn are the arithmetic expression</a:t>
            </a:r>
            <a:endParaRPr lang="en-US" sz="2400" dirty="0" smtClean="0">
              <a:solidFill>
                <a:srgbClr val="C00000"/>
              </a:solidFill>
            </a:endParaRPr>
          </a:p>
        </p:txBody>
      </p:sp>
      <p:graphicFrame>
        <p:nvGraphicFramePr>
          <p:cNvPr id="16" name="Table 15"/>
          <p:cNvGraphicFramePr>
            <a:graphicFrameLocks noGrp="1"/>
          </p:cNvGraphicFramePr>
          <p:nvPr/>
        </p:nvGraphicFramePr>
        <p:xfrm>
          <a:off x="551572" y="4870670"/>
          <a:ext cx="2953831" cy="1112520"/>
        </p:xfrm>
        <a:graphic>
          <a:graphicData uri="http://schemas.openxmlformats.org/drawingml/2006/table">
            <a:tbl>
              <a:tblPr firstRow="1" bandRow="1">
                <a:tableStyleId>{5C22544A-7EE6-4342-B048-85BDC9FD1C3A}</a:tableStyleId>
              </a:tblPr>
              <a:tblGrid>
                <a:gridCol w="1095693">
                  <a:extLst>
                    <a:ext uri="{9D8B030D-6E8A-4147-A177-3AD203B41FA5}">
                      <a16:colId xmlns:a16="http://schemas.microsoft.com/office/drawing/2014/main" val="20000"/>
                    </a:ext>
                  </a:extLst>
                </a:gridCol>
                <a:gridCol w="848043">
                  <a:extLst>
                    <a:ext uri="{9D8B030D-6E8A-4147-A177-3AD203B41FA5}">
                      <a16:colId xmlns:a16="http://schemas.microsoft.com/office/drawing/2014/main" val="20001"/>
                    </a:ext>
                  </a:extLst>
                </a:gridCol>
                <a:gridCol w="1010095">
                  <a:extLst>
                    <a:ext uri="{9D8B030D-6E8A-4147-A177-3AD203B41FA5}">
                      <a16:colId xmlns:a16="http://schemas.microsoft.com/office/drawing/2014/main" val="20002"/>
                    </a:ext>
                  </a:extLst>
                </a:gridCol>
              </a:tblGrid>
              <a:tr h="370840">
                <a:tc>
                  <a:txBody>
                    <a:bodyPr/>
                    <a:lstStyle/>
                    <a:p>
                      <a:r>
                        <a:rPr lang="en-US" dirty="0" smtClean="0"/>
                        <a:t>EMP_NO</a:t>
                      </a:r>
                      <a:endParaRPr lang="en-US" dirty="0"/>
                    </a:p>
                  </a:txBody>
                  <a:tcPr/>
                </a:tc>
                <a:tc>
                  <a:txBody>
                    <a:bodyPr/>
                    <a:lstStyle/>
                    <a:p>
                      <a:r>
                        <a:rPr lang="en-US" dirty="0" smtClean="0"/>
                        <a:t>NAME</a:t>
                      </a:r>
                      <a:endParaRPr lang="en-US" dirty="0"/>
                    </a:p>
                  </a:txBody>
                  <a:tcPr/>
                </a:tc>
                <a:tc>
                  <a:txBody>
                    <a:bodyPr/>
                    <a:lstStyle/>
                    <a:p>
                      <a:r>
                        <a:rPr lang="en-US" dirty="0" smtClean="0"/>
                        <a:t>SALARY</a:t>
                      </a:r>
                      <a:endParaRPr lang="en-US" dirty="0"/>
                    </a:p>
                  </a:txBody>
                  <a:tcPr/>
                </a:tc>
                <a:extLst>
                  <a:ext uri="{0D108BD9-81ED-4DB2-BD59-A6C34878D82A}">
                    <a16:rowId xmlns:a16="http://schemas.microsoft.com/office/drawing/2014/main" val="10000"/>
                  </a:ext>
                </a:extLst>
              </a:tr>
              <a:tr h="370840">
                <a:tc>
                  <a:txBody>
                    <a:bodyPr/>
                    <a:lstStyle/>
                    <a:p>
                      <a:r>
                        <a:rPr lang="en-US" dirty="0" smtClean="0"/>
                        <a:t>E_001</a:t>
                      </a:r>
                      <a:endParaRPr lang="en-US" dirty="0"/>
                    </a:p>
                  </a:txBody>
                  <a:tcPr/>
                </a:tc>
                <a:tc>
                  <a:txBody>
                    <a:bodyPr/>
                    <a:lstStyle/>
                    <a:p>
                      <a:r>
                        <a:rPr lang="en-US" dirty="0" err="1" smtClean="0"/>
                        <a:t>Sachin</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1"/>
                  </a:ext>
                </a:extLst>
              </a:tr>
              <a:tr h="370840">
                <a:tc>
                  <a:txBody>
                    <a:bodyPr/>
                    <a:lstStyle/>
                    <a:p>
                      <a:r>
                        <a:rPr lang="en-US" dirty="0" smtClean="0"/>
                        <a:t>E_002</a:t>
                      </a:r>
                      <a:endParaRPr lang="en-US" dirty="0"/>
                    </a:p>
                  </a:txBody>
                  <a:tcPr/>
                </a:tc>
                <a:tc>
                  <a:txBody>
                    <a:bodyPr/>
                    <a:lstStyle/>
                    <a:p>
                      <a:r>
                        <a:rPr lang="en-US" dirty="0" err="1" smtClean="0"/>
                        <a:t>Rahul</a:t>
                      </a:r>
                      <a:endParaRPr lang="en-US" dirty="0"/>
                    </a:p>
                  </a:txBody>
                  <a:tcPr/>
                </a:tc>
                <a:tc>
                  <a:txBody>
                    <a:bodyPr/>
                    <a:lstStyle/>
                    <a:p>
                      <a:r>
                        <a:rPr lang="en-US" dirty="0" smtClean="0"/>
                        <a:t>40000</a:t>
                      </a:r>
                      <a:endParaRPr lang="en-US" dirty="0"/>
                    </a:p>
                  </a:txBody>
                  <a:tcPr/>
                </a:tc>
                <a:extLst>
                  <a:ext uri="{0D108BD9-81ED-4DB2-BD59-A6C34878D82A}">
                    <a16:rowId xmlns:a16="http://schemas.microsoft.com/office/drawing/2014/main" val="10002"/>
                  </a:ext>
                </a:extLst>
              </a:tr>
            </a:tbl>
          </a:graphicData>
        </a:graphic>
      </p:graphicFrame>
      <p:sp>
        <p:nvSpPr>
          <p:cNvPr id="17" name="TextBox 16"/>
          <p:cNvSpPr txBox="1"/>
          <p:nvPr/>
        </p:nvSpPr>
        <p:spPr>
          <a:xfrm>
            <a:off x="3831778" y="5297706"/>
            <a:ext cx="4528457" cy="400110"/>
          </a:xfrm>
          <a:prstGeom prst="rect">
            <a:avLst/>
          </a:prstGeom>
          <a:noFill/>
        </p:spPr>
        <p:txBody>
          <a:bodyPr wrap="square" rtlCol="0">
            <a:spAutoFit/>
          </a:bodyPr>
          <a:lstStyle/>
          <a:p>
            <a:r>
              <a:rPr lang="en-US" sz="2000" dirty="0" smtClean="0">
                <a:solidFill>
                  <a:srgbClr val="002060"/>
                </a:solidFill>
              </a:rPr>
              <a:t>∏ </a:t>
            </a:r>
            <a:r>
              <a:rPr lang="en-US" sz="2000" baseline="-25000" dirty="0" smtClean="0">
                <a:solidFill>
                  <a:srgbClr val="002060"/>
                </a:solidFill>
              </a:rPr>
              <a:t>NAME, (SALARY * 0.40) as INCREMENT </a:t>
            </a:r>
            <a:r>
              <a:rPr lang="en-US" sz="2000" dirty="0" smtClean="0">
                <a:solidFill>
                  <a:srgbClr val="002060"/>
                </a:solidFill>
              </a:rPr>
              <a:t>(EMPLOYEE)</a:t>
            </a:r>
            <a:endParaRPr lang="en-US" sz="2000" dirty="0"/>
          </a:p>
        </p:txBody>
      </p:sp>
      <p:graphicFrame>
        <p:nvGraphicFramePr>
          <p:cNvPr id="20" name="Table 19"/>
          <p:cNvGraphicFramePr>
            <a:graphicFrameLocks noGrp="1"/>
          </p:cNvGraphicFramePr>
          <p:nvPr/>
        </p:nvGraphicFramePr>
        <p:xfrm>
          <a:off x="8737468" y="4841642"/>
          <a:ext cx="2240598" cy="1112520"/>
        </p:xfrm>
        <a:graphic>
          <a:graphicData uri="http://schemas.openxmlformats.org/drawingml/2006/table">
            <a:tbl>
              <a:tblPr firstRow="1" bandRow="1">
                <a:tableStyleId>{5C22544A-7EE6-4342-B048-85BDC9FD1C3A}</a:tableStyleId>
              </a:tblPr>
              <a:tblGrid>
                <a:gridCol w="848043">
                  <a:extLst>
                    <a:ext uri="{9D8B030D-6E8A-4147-A177-3AD203B41FA5}">
                      <a16:colId xmlns:a16="http://schemas.microsoft.com/office/drawing/2014/main" val="20000"/>
                    </a:ext>
                  </a:extLst>
                </a:gridCol>
                <a:gridCol w="1392555">
                  <a:extLst>
                    <a:ext uri="{9D8B030D-6E8A-4147-A177-3AD203B41FA5}">
                      <a16:colId xmlns:a16="http://schemas.microsoft.com/office/drawing/2014/main" val="20001"/>
                    </a:ext>
                  </a:extLst>
                </a:gridCol>
              </a:tblGrid>
              <a:tr h="370840">
                <a:tc>
                  <a:txBody>
                    <a:bodyPr/>
                    <a:lstStyle/>
                    <a:p>
                      <a:r>
                        <a:rPr lang="en-US" dirty="0" smtClean="0"/>
                        <a:t>NAME</a:t>
                      </a:r>
                      <a:endParaRPr lang="en-US" dirty="0"/>
                    </a:p>
                  </a:txBody>
                  <a:tcPr/>
                </a:tc>
                <a:tc>
                  <a:txBody>
                    <a:bodyPr/>
                    <a:lstStyle/>
                    <a:p>
                      <a:r>
                        <a:rPr lang="en-US" dirty="0" smtClean="0"/>
                        <a:t>INCREMENT</a:t>
                      </a:r>
                      <a:endParaRPr lang="en-US" dirty="0"/>
                    </a:p>
                  </a:txBody>
                  <a:tcPr/>
                </a:tc>
                <a:extLst>
                  <a:ext uri="{0D108BD9-81ED-4DB2-BD59-A6C34878D82A}">
                    <a16:rowId xmlns:a16="http://schemas.microsoft.com/office/drawing/2014/main" val="10000"/>
                  </a:ext>
                </a:extLst>
              </a:tr>
              <a:tr h="370840">
                <a:tc>
                  <a:txBody>
                    <a:bodyPr/>
                    <a:lstStyle/>
                    <a:p>
                      <a:r>
                        <a:rPr lang="en-US" dirty="0" err="1" smtClean="0"/>
                        <a:t>Sachin</a:t>
                      </a:r>
                      <a:endParaRPr lang="en-US" dirty="0"/>
                    </a:p>
                  </a:txBody>
                  <a:tcPr/>
                </a:tc>
                <a:tc>
                  <a:txBody>
                    <a:bodyPr/>
                    <a:lstStyle/>
                    <a:p>
                      <a:r>
                        <a:rPr lang="en-US" dirty="0" smtClean="0"/>
                        <a:t>12000</a:t>
                      </a:r>
                      <a:endParaRPr lang="en-US" dirty="0"/>
                    </a:p>
                  </a:txBody>
                  <a:tcPr/>
                </a:tc>
                <a:extLst>
                  <a:ext uri="{0D108BD9-81ED-4DB2-BD59-A6C34878D82A}">
                    <a16:rowId xmlns:a16="http://schemas.microsoft.com/office/drawing/2014/main" val="10001"/>
                  </a:ext>
                </a:extLst>
              </a:tr>
              <a:tr h="370840">
                <a:tc>
                  <a:txBody>
                    <a:bodyPr/>
                    <a:lstStyle/>
                    <a:p>
                      <a:r>
                        <a:rPr lang="en-US" dirty="0" err="1" smtClean="0"/>
                        <a:t>Rahul</a:t>
                      </a:r>
                      <a:endParaRPr lang="en-US" dirty="0"/>
                    </a:p>
                  </a:txBody>
                  <a:tcPr/>
                </a:tc>
                <a:tc>
                  <a:txBody>
                    <a:bodyPr/>
                    <a:lstStyle/>
                    <a:p>
                      <a:r>
                        <a:rPr lang="en-US" dirty="0" smtClean="0"/>
                        <a:t>16000</a:t>
                      </a:r>
                      <a:endParaRPr lang="en-US" dirty="0"/>
                    </a:p>
                  </a:txBody>
                  <a:tcPr/>
                </a:tc>
                <a:extLst>
                  <a:ext uri="{0D108BD9-81ED-4DB2-BD59-A6C34878D82A}">
                    <a16:rowId xmlns:a16="http://schemas.microsoft.com/office/drawing/2014/main" val="10002"/>
                  </a:ext>
                </a:extLst>
              </a:tr>
            </a:tbl>
          </a:graphicData>
        </a:graphic>
      </p:graphicFrame>
      <p:sp>
        <p:nvSpPr>
          <p:cNvPr id="12"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Aggregate Functions</a:t>
            </a:r>
            <a:endParaRPr lang="en-US" sz="2400" dirty="0">
              <a:solidFill>
                <a:schemeClr val="bg1"/>
              </a:solidFill>
            </a:endParaRPr>
          </a:p>
        </p:txBody>
      </p:sp>
      <p:sp>
        <p:nvSpPr>
          <p:cNvPr id="9" name="TextBox 8"/>
          <p:cNvSpPr txBox="1"/>
          <p:nvPr/>
        </p:nvSpPr>
        <p:spPr>
          <a:xfrm>
            <a:off x="478972" y="1886868"/>
            <a:ext cx="11277599" cy="4062651"/>
          </a:xfrm>
          <a:prstGeom prst="rect">
            <a:avLst/>
          </a:prstGeom>
          <a:noFill/>
        </p:spPr>
        <p:txBody>
          <a:bodyPr wrap="square" rtlCol="0">
            <a:spAutoFit/>
          </a:bodyPr>
          <a:lstStyle/>
          <a:p>
            <a:pPr algn="just">
              <a:lnSpc>
                <a:spcPct val="150000"/>
              </a:lnSpc>
              <a:buFont typeface="Wingdings" pitchFamily="2" charset="2"/>
              <a:buChar char="v"/>
            </a:pPr>
            <a:r>
              <a:rPr lang="en-US" sz="2400" dirty="0" smtClean="0">
                <a:solidFill>
                  <a:srgbClr val="C00000"/>
                </a:solidFill>
              </a:rPr>
              <a:t>The </a:t>
            </a:r>
            <a:r>
              <a:rPr lang="en-US" sz="2400" dirty="0" smtClean="0">
                <a:solidFill>
                  <a:srgbClr val="002060"/>
                </a:solidFill>
              </a:rPr>
              <a:t>Aggregate function </a:t>
            </a:r>
            <a:r>
              <a:rPr lang="en-US" sz="2400" dirty="0" smtClean="0">
                <a:solidFill>
                  <a:srgbClr val="C00000"/>
                </a:solidFill>
              </a:rPr>
              <a:t>takes a collection of values and return a single value as a result.</a:t>
            </a:r>
          </a:p>
          <a:p>
            <a:pPr algn="just">
              <a:lnSpc>
                <a:spcPct val="150000"/>
              </a:lnSpc>
              <a:buFont typeface="Wingdings" pitchFamily="2" charset="2"/>
              <a:buChar char="v"/>
            </a:pPr>
            <a:r>
              <a:rPr lang="en-US" sz="2400" dirty="0" smtClean="0">
                <a:solidFill>
                  <a:srgbClr val="C00000"/>
                </a:solidFill>
              </a:rPr>
              <a:t>It is denoted by G. (</a:t>
            </a:r>
            <a:r>
              <a:rPr lang="en-US" sz="2400" dirty="0" smtClean="0">
                <a:solidFill>
                  <a:srgbClr val="002060"/>
                </a:solidFill>
              </a:rPr>
              <a:t>𝓖</a:t>
            </a:r>
            <a:r>
              <a:rPr lang="en-US" sz="2400" dirty="0" smtClean="0">
                <a:solidFill>
                  <a:srgbClr val="C00000"/>
                </a:solidFill>
              </a:rPr>
              <a:t>)</a:t>
            </a:r>
          </a:p>
          <a:p>
            <a:pPr lvl="1" algn="just">
              <a:lnSpc>
                <a:spcPct val="150000"/>
              </a:lnSpc>
            </a:pPr>
            <a:r>
              <a:rPr lang="en-US" sz="2000" dirty="0" smtClean="0">
                <a:solidFill>
                  <a:srgbClr val="002060"/>
                </a:solidFill>
              </a:rPr>
              <a:t>For example: the aggregate function sum takes a collection of values and returns the sum of values.</a:t>
            </a:r>
          </a:p>
          <a:p>
            <a:pPr lvl="1" algn="just">
              <a:lnSpc>
                <a:spcPct val="150000"/>
              </a:lnSpc>
            </a:pPr>
            <a:r>
              <a:rPr lang="en-US" sz="2000" dirty="0" smtClean="0">
                <a:solidFill>
                  <a:srgbClr val="002060"/>
                </a:solidFill>
              </a:rPr>
              <a:t>EX: 		𝓖 </a:t>
            </a:r>
            <a:r>
              <a:rPr lang="en-US" sz="2000" baseline="-25000" dirty="0" smtClean="0">
                <a:solidFill>
                  <a:srgbClr val="002060"/>
                </a:solidFill>
              </a:rPr>
              <a:t>SUM(SALARY) </a:t>
            </a:r>
            <a:r>
              <a:rPr lang="en-US" sz="2000" dirty="0" smtClean="0">
                <a:solidFill>
                  <a:srgbClr val="002060"/>
                </a:solidFill>
              </a:rPr>
              <a:t>(EMPLOYEE)</a:t>
            </a:r>
            <a:endParaRPr lang="en-US" sz="2000" dirty="0" smtClean="0"/>
          </a:p>
          <a:p>
            <a:pPr lvl="1" algn="just">
              <a:lnSpc>
                <a:spcPct val="150000"/>
              </a:lnSpc>
            </a:pPr>
            <a:endParaRPr lang="en-US" sz="2000" dirty="0" smtClean="0">
              <a:solidFill>
                <a:srgbClr val="002060"/>
              </a:solidFill>
            </a:endParaRPr>
          </a:p>
          <a:p>
            <a:pPr marL="0" lvl="1" algn="just">
              <a:lnSpc>
                <a:spcPct val="150000"/>
              </a:lnSpc>
              <a:buFont typeface="Wingdings" pitchFamily="2" charset="2"/>
              <a:buChar char="v"/>
            </a:pPr>
            <a:r>
              <a:rPr lang="en-US" sz="2400" dirty="0" smtClean="0">
                <a:solidFill>
                  <a:srgbClr val="C00000"/>
                </a:solidFill>
              </a:rPr>
              <a:t>The Aggregate functions are SUM, AVG, COUNT, MIN, MAX.</a:t>
            </a:r>
          </a:p>
          <a:p>
            <a:pPr lvl="1" algn="just">
              <a:lnSpc>
                <a:spcPct val="150000"/>
              </a:lnSpc>
            </a:pPr>
            <a:endParaRPr lang="en-US" sz="2000" dirty="0" smtClean="0">
              <a:solidFill>
                <a:srgbClr val="002060"/>
              </a:solidFill>
            </a:endParaRPr>
          </a:p>
          <a:p>
            <a:pPr lvl="1" algn="just">
              <a:lnSpc>
                <a:spcPct val="150000"/>
              </a:lnSpc>
            </a:pPr>
            <a:endParaRPr lang="en-US" sz="2000" dirty="0" smtClean="0">
              <a:solidFill>
                <a:srgbClr val="002060"/>
              </a:solidFill>
            </a:endParaRPr>
          </a:p>
        </p:txBody>
      </p:sp>
      <p:graphicFrame>
        <p:nvGraphicFramePr>
          <p:cNvPr id="20" name="Table 19"/>
          <p:cNvGraphicFramePr>
            <a:graphicFrameLocks noGrp="1"/>
          </p:cNvGraphicFramePr>
          <p:nvPr/>
        </p:nvGraphicFramePr>
        <p:xfrm>
          <a:off x="8737468" y="3666008"/>
          <a:ext cx="1799903" cy="741680"/>
        </p:xfrm>
        <a:graphic>
          <a:graphicData uri="http://schemas.openxmlformats.org/drawingml/2006/table">
            <a:tbl>
              <a:tblPr firstRow="1" bandRow="1">
                <a:tableStyleId>{5C22544A-7EE6-4342-B048-85BDC9FD1C3A}</a:tableStyleId>
              </a:tblPr>
              <a:tblGrid>
                <a:gridCol w="1799903">
                  <a:extLst>
                    <a:ext uri="{9D8B030D-6E8A-4147-A177-3AD203B41FA5}">
                      <a16:colId xmlns:a16="http://schemas.microsoft.com/office/drawing/2014/main" val="20000"/>
                    </a:ext>
                  </a:extLst>
                </a:gridCol>
              </a:tblGrid>
              <a:tr h="370840">
                <a:tc>
                  <a:txBody>
                    <a:bodyPr/>
                    <a:lstStyle/>
                    <a:p>
                      <a:pPr algn="ctr"/>
                      <a:r>
                        <a:rPr lang="en-US" dirty="0" smtClean="0"/>
                        <a:t>SUM(SALARY)</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70000</a:t>
                      </a:r>
                      <a:endParaRPr lang="en-US" dirty="0"/>
                    </a:p>
                  </a:txBody>
                  <a:tcPr/>
                </a:tc>
                <a:extLst>
                  <a:ext uri="{0D108BD9-81ED-4DB2-BD59-A6C34878D82A}">
                    <a16:rowId xmlns:a16="http://schemas.microsoft.com/office/drawing/2014/main" val="10001"/>
                  </a:ext>
                </a:extLst>
              </a:tr>
            </a:tbl>
          </a:graphicData>
        </a:graphic>
      </p:graphicFrame>
      <p:sp>
        <p:nvSpPr>
          <p:cNvPr id="10"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 calcmode="lin" valueType="num">
                                      <p:cBhvr additive="base">
                                        <p:cTn id="38"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Examples</a:t>
            </a:r>
            <a:endParaRPr lang="en-US" sz="2400" dirty="0">
              <a:solidFill>
                <a:schemeClr val="bg1"/>
              </a:solidFill>
            </a:endParaRPr>
          </a:p>
        </p:txBody>
      </p:sp>
      <p:sp>
        <p:nvSpPr>
          <p:cNvPr id="9" name="TextBox 8"/>
          <p:cNvSpPr txBox="1"/>
          <p:nvPr/>
        </p:nvSpPr>
        <p:spPr>
          <a:xfrm>
            <a:off x="478972" y="1886868"/>
            <a:ext cx="11277599" cy="4524315"/>
          </a:xfrm>
          <a:prstGeom prst="rect">
            <a:avLst/>
          </a:prstGeom>
          <a:noFill/>
        </p:spPr>
        <p:txBody>
          <a:bodyPr wrap="square" rtlCol="0">
            <a:spAutoFit/>
          </a:bodyPr>
          <a:lstStyle/>
          <a:p>
            <a:r>
              <a:rPr lang="en-IN" sz="2400" dirty="0" smtClean="0">
                <a:solidFill>
                  <a:srgbClr val="C00000"/>
                </a:solidFill>
              </a:rPr>
              <a:t>Suppliers</a:t>
            </a:r>
            <a:r>
              <a:rPr lang="en-IN" sz="2400" dirty="0" smtClean="0"/>
              <a:t>(</a:t>
            </a:r>
            <a:r>
              <a:rPr lang="en-IN" sz="2400" i="1" u="sng" dirty="0" err="1" smtClean="0">
                <a:solidFill>
                  <a:srgbClr val="002060"/>
                </a:solidFill>
              </a:rPr>
              <a:t>sid</a:t>
            </a:r>
            <a:r>
              <a:rPr lang="en-IN" sz="2400" i="1" u="sng" dirty="0" smtClean="0">
                <a:solidFill>
                  <a:srgbClr val="002060"/>
                </a:solidFill>
              </a:rPr>
              <a:t>: integer</a:t>
            </a:r>
            <a:r>
              <a:rPr lang="en-IN" sz="2400" i="1" dirty="0" smtClean="0"/>
              <a:t>, </a:t>
            </a:r>
            <a:r>
              <a:rPr lang="en-IN" sz="2400" i="1" dirty="0" err="1" smtClean="0">
                <a:solidFill>
                  <a:srgbClr val="C00000"/>
                </a:solidFill>
              </a:rPr>
              <a:t>sname</a:t>
            </a:r>
            <a:r>
              <a:rPr lang="en-IN" sz="2400" i="1" dirty="0" smtClean="0">
                <a:solidFill>
                  <a:srgbClr val="C00000"/>
                </a:solidFill>
              </a:rPr>
              <a:t>: string, address: string</a:t>
            </a:r>
            <a:r>
              <a:rPr lang="en-IN" sz="2400" i="1" dirty="0" smtClean="0"/>
              <a:t>)</a:t>
            </a:r>
          </a:p>
          <a:p>
            <a:r>
              <a:rPr lang="en-IN" sz="2400" dirty="0" smtClean="0">
                <a:solidFill>
                  <a:srgbClr val="C00000"/>
                </a:solidFill>
              </a:rPr>
              <a:t>Parts</a:t>
            </a:r>
            <a:r>
              <a:rPr lang="en-IN" sz="2400" dirty="0" smtClean="0"/>
              <a:t>(</a:t>
            </a:r>
            <a:r>
              <a:rPr lang="en-IN" sz="2400" i="1" u="sng" dirty="0" err="1" smtClean="0">
                <a:solidFill>
                  <a:srgbClr val="002060"/>
                </a:solidFill>
              </a:rPr>
              <a:t>pid</a:t>
            </a:r>
            <a:r>
              <a:rPr lang="en-IN" sz="2400" i="1" u="sng" dirty="0" smtClean="0">
                <a:solidFill>
                  <a:srgbClr val="002060"/>
                </a:solidFill>
              </a:rPr>
              <a:t>: integer, </a:t>
            </a:r>
            <a:r>
              <a:rPr lang="en-IN" sz="2400" i="1" dirty="0" err="1" smtClean="0">
                <a:solidFill>
                  <a:srgbClr val="C00000"/>
                </a:solidFill>
              </a:rPr>
              <a:t>pname</a:t>
            </a:r>
            <a:r>
              <a:rPr lang="en-IN" sz="2400" i="1" dirty="0" smtClean="0">
                <a:solidFill>
                  <a:srgbClr val="C00000"/>
                </a:solidFill>
              </a:rPr>
              <a:t>: string, </a:t>
            </a:r>
            <a:r>
              <a:rPr lang="en-IN" sz="2400" i="1" dirty="0" err="1" smtClean="0">
                <a:solidFill>
                  <a:srgbClr val="C00000"/>
                </a:solidFill>
              </a:rPr>
              <a:t>color</a:t>
            </a:r>
            <a:r>
              <a:rPr lang="en-IN" sz="2400" i="1" dirty="0" smtClean="0">
                <a:solidFill>
                  <a:srgbClr val="C00000"/>
                </a:solidFill>
              </a:rPr>
              <a:t>: string</a:t>
            </a:r>
            <a:r>
              <a:rPr lang="en-IN" sz="2400" i="1" dirty="0" smtClean="0"/>
              <a:t>)</a:t>
            </a:r>
          </a:p>
          <a:p>
            <a:r>
              <a:rPr lang="en-US" sz="2400" dirty="0" smtClean="0">
                <a:solidFill>
                  <a:srgbClr val="C00000"/>
                </a:solidFill>
              </a:rPr>
              <a:t>Catalog</a:t>
            </a:r>
            <a:r>
              <a:rPr lang="en-US" sz="2400" dirty="0" smtClean="0"/>
              <a:t>(</a:t>
            </a:r>
            <a:r>
              <a:rPr lang="en-US" sz="2400" i="1" u="sng" dirty="0" err="1" smtClean="0">
                <a:solidFill>
                  <a:srgbClr val="002060"/>
                </a:solidFill>
              </a:rPr>
              <a:t>sid</a:t>
            </a:r>
            <a:r>
              <a:rPr lang="en-US" sz="2400" i="1" u="sng" dirty="0" smtClean="0">
                <a:solidFill>
                  <a:srgbClr val="002060"/>
                </a:solidFill>
              </a:rPr>
              <a:t>: integer, </a:t>
            </a:r>
            <a:r>
              <a:rPr lang="en-US" sz="2400" i="1" u="sng" dirty="0" err="1" smtClean="0">
                <a:solidFill>
                  <a:srgbClr val="002060"/>
                </a:solidFill>
              </a:rPr>
              <a:t>pid</a:t>
            </a:r>
            <a:r>
              <a:rPr lang="en-US" sz="2400" i="1" u="sng" dirty="0" smtClean="0">
                <a:solidFill>
                  <a:srgbClr val="002060"/>
                </a:solidFill>
              </a:rPr>
              <a:t>: integer</a:t>
            </a:r>
            <a:r>
              <a:rPr lang="en-US" sz="2400" i="1" dirty="0" smtClean="0"/>
              <a:t>, </a:t>
            </a:r>
            <a:r>
              <a:rPr lang="en-US" sz="2400" i="1" dirty="0" smtClean="0">
                <a:solidFill>
                  <a:srgbClr val="C00000"/>
                </a:solidFill>
              </a:rPr>
              <a:t>cost: real</a:t>
            </a:r>
            <a:r>
              <a:rPr lang="en-US" sz="2400" i="1" dirty="0" smtClean="0"/>
              <a:t>)</a:t>
            </a:r>
            <a:endParaRPr lang="en-US" sz="2000" dirty="0" smtClean="0">
              <a:solidFill>
                <a:srgbClr val="002060"/>
              </a:solidFill>
            </a:endParaRPr>
          </a:p>
          <a:p>
            <a:pPr marL="0" lvl="1" algn="just">
              <a:lnSpc>
                <a:spcPct val="150000"/>
              </a:lnSpc>
            </a:pPr>
            <a:r>
              <a:rPr lang="en-IN" sz="2400" dirty="0" smtClean="0">
                <a:solidFill>
                  <a:srgbClr val="C00000"/>
                </a:solidFill>
              </a:rPr>
              <a:t>Write the following queries in relational algebra.</a:t>
            </a:r>
          </a:p>
          <a:p>
            <a:pPr lvl="1" indent="-457200" algn="just">
              <a:lnSpc>
                <a:spcPct val="150000"/>
              </a:lnSpc>
              <a:buFont typeface="+mj-lt"/>
              <a:buAutoNum type="arabicPeriod"/>
            </a:pPr>
            <a:r>
              <a:rPr lang="en-IN" sz="2000" dirty="0" smtClean="0">
                <a:solidFill>
                  <a:srgbClr val="C00000"/>
                </a:solidFill>
              </a:rPr>
              <a:t>“Find the names of suppliers who supply some red part.”</a:t>
            </a:r>
          </a:p>
          <a:p>
            <a:pPr lvl="1" indent="-457200" algn="just">
              <a:lnSpc>
                <a:spcPct val="150000"/>
              </a:lnSpc>
              <a:buFont typeface="+mj-lt"/>
              <a:buAutoNum type="arabicPeriod"/>
            </a:pPr>
            <a:endParaRPr lang="en-IN" sz="2000" dirty="0" smtClean="0">
              <a:solidFill>
                <a:srgbClr val="C00000"/>
              </a:solidFill>
            </a:endParaRPr>
          </a:p>
          <a:p>
            <a:pPr lvl="1" indent="-457200" algn="just">
              <a:lnSpc>
                <a:spcPct val="150000"/>
              </a:lnSpc>
              <a:buFont typeface="+mj-lt"/>
              <a:buAutoNum type="arabicPeriod"/>
            </a:pPr>
            <a:r>
              <a:rPr lang="en-IN" sz="2000" dirty="0" smtClean="0">
                <a:solidFill>
                  <a:srgbClr val="C00000"/>
                </a:solidFill>
              </a:rPr>
              <a:t>“Find the IDs of suppliers who supply some red or green part.”</a:t>
            </a:r>
          </a:p>
          <a:p>
            <a:pPr lvl="1" indent="-457200" algn="just">
              <a:lnSpc>
                <a:spcPct val="150000"/>
              </a:lnSpc>
              <a:buFont typeface="+mj-lt"/>
              <a:buAutoNum type="arabicPeriod"/>
            </a:pPr>
            <a:endParaRPr lang="en-IN" sz="2000" dirty="0" smtClean="0">
              <a:solidFill>
                <a:srgbClr val="C00000"/>
              </a:solidFill>
            </a:endParaRPr>
          </a:p>
          <a:p>
            <a:pPr lvl="1" indent="-457200" algn="just">
              <a:lnSpc>
                <a:spcPct val="150000"/>
              </a:lnSpc>
            </a:pPr>
            <a:r>
              <a:rPr lang="en-IN" sz="2000" dirty="0" smtClean="0">
                <a:solidFill>
                  <a:srgbClr val="C00000"/>
                </a:solidFill>
              </a:rPr>
              <a:t>								OR</a:t>
            </a:r>
          </a:p>
          <a:p>
            <a:pPr lvl="1" indent="-457200" algn="just">
              <a:lnSpc>
                <a:spcPct val="150000"/>
              </a:lnSpc>
              <a:buFont typeface="+mj-lt"/>
              <a:buAutoNum type="arabicPeriod"/>
            </a:pPr>
            <a:endParaRPr lang="en-IN" sz="2000" dirty="0" smtClean="0">
              <a:solidFill>
                <a:srgbClr val="C00000"/>
              </a:solidFill>
            </a:endParaRPr>
          </a:p>
        </p:txBody>
      </p:sp>
      <p:pic>
        <p:nvPicPr>
          <p:cNvPr id="62466" name="Picture 2"/>
          <p:cNvPicPr>
            <a:picLocks noChangeAspect="1" noChangeArrowheads="1"/>
          </p:cNvPicPr>
          <p:nvPr/>
        </p:nvPicPr>
        <p:blipFill>
          <a:blip r:embed="rId2"/>
          <a:srcRect/>
          <a:stretch>
            <a:fillRect/>
          </a:stretch>
        </p:blipFill>
        <p:spPr bwMode="auto">
          <a:xfrm>
            <a:off x="1442864" y="4099362"/>
            <a:ext cx="5064837" cy="458126"/>
          </a:xfrm>
          <a:prstGeom prst="rect">
            <a:avLst/>
          </a:prstGeom>
          <a:noFill/>
          <a:ln w="9525">
            <a:noFill/>
            <a:miter lim="800000"/>
            <a:headEnd/>
            <a:tailEnd/>
          </a:ln>
        </p:spPr>
      </p:pic>
      <p:pic>
        <p:nvPicPr>
          <p:cNvPr id="62467" name="Picture 3"/>
          <p:cNvPicPr>
            <a:picLocks noChangeAspect="1" noChangeArrowheads="1"/>
          </p:cNvPicPr>
          <p:nvPr/>
        </p:nvPicPr>
        <p:blipFill>
          <a:blip r:embed="rId3"/>
          <a:srcRect/>
          <a:stretch>
            <a:fillRect/>
          </a:stretch>
        </p:blipFill>
        <p:spPr bwMode="auto">
          <a:xfrm>
            <a:off x="1465772" y="5061822"/>
            <a:ext cx="5065657" cy="425462"/>
          </a:xfrm>
          <a:prstGeom prst="rect">
            <a:avLst/>
          </a:prstGeom>
          <a:noFill/>
          <a:ln w="9525">
            <a:noFill/>
            <a:miter lim="800000"/>
            <a:headEnd/>
            <a:tailEnd/>
          </a:ln>
        </p:spPr>
      </p:pic>
      <p:pic>
        <p:nvPicPr>
          <p:cNvPr id="62468" name="Picture 4"/>
          <p:cNvPicPr>
            <a:picLocks noChangeAspect="1" noChangeArrowheads="1"/>
          </p:cNvPicPr>
          <p:nvPr/>
        </p:nvPicPr>
        <p:blipFill>
          <a:blip r:embed="rId4"/>
          <a:srcRect/>
          <a:stretch>
            <a:fillRect/>
          </a:stretch>
        </p:blipFill>
        <p:spPr bwMode="auto">
          <a:xfrm>
            <a:off x="1510886" y="5932889"/>
            <a:ext cx="6617113" cy="436979"/>
          </a:xfrm>
          <a:prstGeom prst="rect">
            <a:avLst/>
          </a:prstGeom>
          <a:noFill/>
          <a:ln w="9525">
            <a:noFill/>
            <a:miter lim="800000"/>
            <a:headEnd/>
            <a:tailEnd/>
          </a:ln>
        </p:spPr>
      </p:pic>
      <p:sp>
        <p:nvSpPr>
          <p:cNvPr id="12"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nodeType="clickEffect">
                                  <p:stCondLst>
                                    <p:cond delay="0"/>
                                  </p:stCondLst>
                                  <p:childTnLst>
                                    <p:set>
                                      <p:cBhvr>
                                        <p:cTn id="30" dur="1" fill="hold">
                                          <p:stCondLst>
                                            <p:cond delay="0"/>
                                          </p:stCondLst>
                                        </p:cTn>
                                        <p:tgtEl>
                                          <p:spTgt spid="62466"/>
                                        </p:tgtEl>
                                        <p:attrNameLst>
                                          <p:attrName>style.visibility</p:attrName>
                                        </p:attrNameLst>
                                      </p:cBhvr>
                                      <p:to>
                                        <p:strVal val="visible"/>
                                      </p:to>
                                    </p:set>
                                    <p:anim calcmode="lin" valueType="num">
                                      <p:cBhvr>
                                        <p:cTn id="31" dur="500" fill="hold"/>
                                        <p:tgtEl>
                                          <p:spTgt spid="62466"/>
                                        </p:tgtEl>
                                        <p:attrNameLst>
                                          <p:attrName>ppt_w</p:attrName>
                                        </p:attrNameLst>
                                      </p:cBhvr>
                                      <p:tavLst>
                                        <p:tav tm="0">
                                          <p:val>
                                            <p:fltVal val="0"/>
                                          </p:val>
                                        </p:tav>
                                        <p:tav tm="100000">
                                          <p:val>
                                            <p:strVal val="#ppt_w"/>
                                          </p:val>
                                        </p:tav>
                                      </p:tavLst>
                                    </p:anim>
                                    <p:anim calcmode="lin" valueType="num">
                                      <p:cBhvr>
                                        <p:cTn id="32" dur="500" fill="hold"/>
                                        <p:tgtEl>
                                          <p:spTgt spid="62466"/>
                                        </p:tgtEl>
                                        <p:attrNameLst>
                                          <p:attrName>ppt_h</p:attrName>
                                        </p:attrNameLst>
                                      </p:cBhvr>
                                      <p:tavLst>
                                        <p:tav tm="0">
                                          <p:val>
                                            <p:fltVal val="0"/>
                                          </p:val>
                                        </p:tav>
                                        <p:tav tm="100000">
                                          <p:val>
                                            <p:strVal val="#ppt_h"/>
                                          </p:val>
                                        </p:tav>
                                      </p:tavLst>
                                    </p:anim>
                                    <p:animEffect transition="in" filter="fade">
                                      <p:cBhvr>
                                        <p:cTn id="33" dur="500"/>
                                        <p:tgtEl>
                                          <p:spTgt spid="6246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xEl>
                                              <p:pRg st="6" end="6"/>
                                            </p:txEl>
                                          </p:spTgt>
                                        </p:tgtEl>
                                        <p:attrNameLst>
                                          <p:attrName>style.visibility</p:attrName>
                                        </p:attrNameLst>
                                      </p:cBhvr>
                                      <p:to>
                                        <p:strVal val="visible"/>
                                      </p:to>
                                    </p:set>
                                    <p:anim calcmode="lin" valueType="num">
                                      <p:cBhvr additive="base">
                                        <p:cTn id="38"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nodeType="clickEffect">
                                  <p:stCondLst>
                                    <p:cond delay="0"/>
                                  </p:stCondLst>
                                  <p:childTnLst>
                                    <p:set>
                                      <p:cBhvr>
                                        <p:cTn id="43" dur="1" fill="hold">
                                          <p:stCondLst>
                                            <p:cond delay="0"/>
                                          </p:stCondLst>
                                        </p:cTn>
                                        <p:tgtEl>
                                          <p:spTgt spid="62467"/>
                                        </p:tgtEl>
                                        <p:attrNameLst>
                                          <p:attrName>style.visibility</p:attrName>
                                        </p:attrNameLst>
                                      </p:cBhvr>
                                      <p:to>
                                        <p:strVal val="visible"/>
                                      </p:to>
                                    </p:set>
                                    <p:anim calcmode="lin" valueType="num">
                                      <p:cBhvr>
                                        <p:cTn id="44" dur="500" fill="hold"/>
                                        <p:tgtEl>
                                          <p:spTgt spid="62467"/>
                                        </p:tgtEl>
                                        <p:attrNameLst>
                                          <p:attrName>ppt_w</p:attrName>
                                        </p:attrNameLst>
                                      </p:cBhvr>
                                      <p:tavLst>
                                        <p:tav tm="0">
                                          <p:val>
                                            <p:fltVal val="0"/>
                                          </p:val>
                                        </p:tav>
                                        <p:tav tm="100000">
                                          <p:val>
                                            <p:strVal val="#ppt_w"/>
                                          </p:val>
                                        </p:tav>
                                      </p:tavLst>
                                    </p:anim>
                                    <p:anim calcmode="lin" valueType="num">
                                      <p:cBhvr>
                                        <p:cTn id="45" dur="500" fill="hold"/>
                                        <p:tgtEl>
                                          <p:spTgt spid="62467"/>
                                        </p:tgtEl>
                                        <p:attrNameLst>
                                          <p:attrName>ppt_h</p:attrName>
                                        </p:attrNameLst>
                                      </p:cBhvr>
                                      <p:tavLst>
                                        <p:tav tm="0">
                                          <p:val>
                                            <p:fltVal val="0"/>
                                          </p:val>
                                        </p:tav>
                                        <p:tav tm="100000">
                                          <p:val>
                                            <p:strVal val="#ppt_h"/>
                                          </p:val>
                                        </p:tav>
                                      </p:tavLst>
                                    </p:anim>
                                    <p:animEffect transition="in" filter="fade">
                                      <p:cBhvr>
                                        <p:cTn id="46" dur="500"/>
                                        <p:tgtEl>
                                          <p:spTgt spid="6246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xEl>
                                              <p:pRg st="8" end="8"/>
                                            </p:txEl>
                                          </p:spTgt>
                                        </p:tgtEl>
                                        <p:attrNameLst>
                                          <p:attrName>style.visibility</p:attrName>
                                        </p:attrNameLst>
                                      </p:cBhvr>
                                      <p:to>
                                        <p:strVal val="visible"/>
                                      </p:to>
                                    </p:set>
                                    <p:anim calcmode="lin" valueType="num">
                                      <p:cBhvr additive="base">
                                        <p:cTn id="5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3" presetClass="entr" presetSubtype="0" fill="hold" nodeType="clickEffect">
                                  <p:stCondLst>
                                    <p:cond delay="0"/>
                                  </p:stCondLst>
                                  <p:childTnLst>
                                    <p:set>
                                      <p:cBhvr>
                                        <p:cTn id="56" dur="1" fill="hold">
                                          <p:stCondLst>
                                            <p:cond delay="0"/>
                                          </p:stCondLst>
                                        </p:cTn>
                                        <p:tgtEl>
                                          <p:spTgt spid="62468"/>
                                        </p:tgtEl>
                                        <p:attrNameLst>
                                          <p:attrName>style.visibility</p:attrName>
                                        </p:attrNameLst>
                                      </p:cBhvr>
                                      <p:to>
                                        <p:strVal val="visible"/>
                                      </p:to>
                                    </p:set>
                                    <p:anim calcmode="lin" valueType="num">
                                      <p:cBhvr>
                                        <p:cTn id="57" dur="500" fill="hold"/>
                                        <p:tgtEl>
                                          <p:spTgt spid="62468"/>
                                        </p:tgtEl>
                                        <p:attrNameLst>
                                          <p:attrName>ppt_w</p:attrName>
                                        </p:attrNameLst>
                                      </p:cBhvr>
                                      <p:tavLst>
                                        <p:tav tm="0">
                                          <p:val>
                                            <p:fltVal val="0"/>
                                          </p:val>
                                        </p:tav>
                                        <p:tav tm="100000">
                                          <p:val>
                                            <p:strVal val="#ppt_w"/>
                                          </p:val>
                                        </p:tav>
                                      </p:tavLst>
                                    </p:anim>
                                    <p:anim calcmode="lin" valueType="num">
                                      <p:cBhvr>
                                        <p:cTn id="58" dur="500" fill="hold"/>
                                        <p:tgtEl>
                                          <p:spTgt spid="62468"/>
                                        </p:tgtEl>
                                        <p:attrNameLst>
                                          <p:attrName>ppt_h</p:attrName>
                                        </p:attrNameLst>
                                      </p:cBhvr>
                                      <p:tavLst>
                                        <p:tav tm="0">
                                          <p:val>
                                            <p:fltVal val="0"/>
                                          </p:val>
                                        </p:tav>
                                        <p:tav tm="100000">
                                          <p:val>
                                            <p:strVal val="#ppt_h"/>
                                          </p:val>
                                        </p:tav>
                                      </p:tavLst>
                                    </p:anim>
                                    <p:animEffect transition="in" filter="fade">
                                      <p:cBhvr>
                                        <p:cTn id="59"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Examples</a:t>
            </a:r>
            <a:endParaRPr lang="en-US" sz="2400" dirty="0">
              <a:solidFill>
                <a:schemeClr val="bg1"/>
              </a:solidFill>
            </a:endParaRPr>
          </a:p>
        </p:txBody>
      </p:sp>
      <p:sp>
        <p:nvSpPr>
          <p:cNvPr id="9" name="TextBox 8"/>
          <p:cNvSpPr txBox="1"/>
          <p:nvPr/>
        </p:nvSpPr>
        <p:spPr>
          <a:xfrm>
            <a:off x="478972" y="1886868"/>
            <a:ext cx="11277599" cy="4524315"/>
          </a:xfrm>
          <a:prstGeom prst="rect">
            <a:avLst/>
          </a:prstGeom>
          <a:noFill/>
        </p:spPr>
        <p:txBody>
          <a:bodyPr wrap="square" rtlCol="0">
            <a:spAutoFit/>
          </a:bodyPr>
          <a:lstStyle/>
          <a:p>
            <a:r>
              <a:rPr lang="en-IN" sz="2400" dirty="0" smtClean="0">
                <a:solidFill>
                  <a:srgbClr val="C00000"/>
                </a:solidFill>
              </a:rPr>
              <a:t>Suppliers</a:t>
            </a:r>
            <a:r>
              <a:rPr lang="en-IN" sz="2400" dirty="0" smtClean="0"/>
              <a:t>(</a:t>
            </a:r>
            <a:r>
              <a:rPr lang="en-IN" sz="2400" i="1" u="sng" dirty="0" err="1" smtClean="0">
                <a:solidFill>
                  <a:srgbClr val="002060"/>
                </a:solidFill>
              </a:rPr>
              <a:t>sid</a:t>
            </a:r>
            <a:r>
              <a:rPr lang="en-IN" sz="2400" i="1" u="sng" dirty="0" smtClean="0">
                <a:solidFill>
                  <a:srgbClr val="002060"/>
                </a:solidFill>
              </a:rPr>
              <a:t>: integer</a:t>
            </a:r>
            <a:r>
              <a:rPr lang="en-IN" sz="2400" i="1" dirty="0" smtClean="0"/>
              <a:t>, </a:t>
            </a:r>
            <a:r>
              <a:rPr lang="en-IN" sz="2400" i="1" dirty="0" err="1" smtClean="0">
                <a:solidFill>
                  <a:srgbClr val="C00000"/>
                </a:solidFill>
              </a:rPr>
              <a:t>sname</a:t>
            </a:r>
            <a:r>
              <a:rPr lang="en-IN" sz="2400" i="1" dirty="0" smtClean="0">
                <a:solidFill>
                  <a:srgbClr val="C00000"/>
                </a:solidFill>
              </a:rPr>
              <a:t>: string, address: string</a:t>
            </a:r>
            <a:r>
              <a:rPr lang="en-IN" sz="2400" i="1" dirty="0" smtClean="0"/>
              <a:t>)</a:t>
            </a:r>
          </a:p>
          <a:p>
            <a:r>
              <a:rPr lang="en-IN" sz="2400" dirty="0" smtClean="0">
                <a:solidFill>
                  <a:srgbClr val="C00000"/>
                </a:solidFill>
              </a:rPr>
              <a:t>Parts</a:t>
            </a:r>
            <a:r>
              <a:rPr lang="en-IN" sz="2400" dirty="0" smtClean="0"/>
              <a:t>(</a:t>
            </a:r>
            <a:r>
              <a:rPr lang="en-IN" sz="2400" i="1" u="sng" dirty="0" err="1" smtClean="0">
                <a:solidFill>
                  <a:srgbClr val="002060"/>
                </a:solidFill>
              </a:rPr>
              <a:t>pid</a:t>
            </a:r>
            <a:r>
              <a:rPr lang="en-IN" sz="2400" i="1" u="sng" dirty="0" smtClean="0">
                <a:solidFill>
                  <a:srgbClr val="002060"/>
                </a:solidFill>
              </a:rPr>
              <a:t>: integer, </a:t>
            </a:r>
            <a:r>
              <a:rPr lang="en-IN" sz="2400" i="1" dirty="0" err="1" smtClean="0">
                <a:solidFill>
                  <a:srgbClr val="C00000"/>
                </a:solidFill>
              </a:rPr>
              <a:t>pname</a:t>
            </a:r>
            <a:r>
              <a:rPr lang="en-IN" sz="2400" i="1" dirty="0" smtClean="0">
                <a:solidFill>
                  <a:srgbClr val="C00000"/>
                </a:solidFill>
              </a:rPr>
              <a:t>: string, </a:t>
            </a:r>
            <a:r>
              <a:rPr lang="en-IN" sz="2400" i="1" dirty="0" err="1" smtClean="0">
                <a:solidFill>
                  <a:srgbClr val="C00000"/>
                </a:solidFill>
              </a:rPr>
              <a:t>color</a:t>
            </a:r>
            <a:r>
              <a:rPr lang="en-IN" sz="2400" i="1" dirty="0" smtClean="0">
                <a:solidFill>
                  <a:srgbClr val="C00000"/>
                </a:solidFill>
              </a:rPr>
              <a:t>: string</a:t>
            </a:r>
            <a:r>
              <a:rPr lang="en-IN" sz="2400" i="1" dirty="0" smtClean="0"/>
              <a:t>)</a:t>
            </a:r>
          </a:p>
          <a:p>
            <a:r>
              <a:rPr lang="en-US" sz="2400" dirty="0" smtClean="0">
                <a:solidFill>
                  <a:srgbClr val="C00000"/>
                </a:solidFill>
              </a:rPr>
              <a:t>Catalog</a:t>
            </a:r>
            <a:r>
              <a:rPr lang="en-US" sz="2400" dirty="0" smtClean="0"/>
              <a:t>(</a:t>
            </a:r>
            <a:r>
              <a:rPr lang="en-US" sz="2400" i="1" u="sng" dirty="0" err="1" smtClean="0">
                <a:solidFill>
                  <a:srgbClr val="002060"/>
                </a:solidFill>
              </a:rPr>
              <a:t>sid</a:t>
            </a:r>
            <a:r>
              <a:rPr lang="en-US" sz="2400" i="1" u="sng" dirty="0" smtClean="0">
                <a:solidFill>
                  <a:srgbClr val="002060"/>
                </a:solidFill>
              </a:rPr>
              <a:t>: integer, </a:t>
            </a:r>
            <a:r>
              <a:rPr lang="en-US" sz="2400" i="1" u="sng" dirty="0" err="1" smtClean="0">
                <a:solidFill>
                  <a:srgbClr val="002060"/>
                </a:solidFill>
              </a:rPr>
              <a:t>pid</a:t>
            </a:r>
            <a:r>
              <a:rPr lang="en-US" sz="2400" i="1" u="sng" dirty="0" smtClean="0">
                <a:solidFill>
                  <a:srgbClr val="002060"/>
                </a:solidFill>
              </a:rPr>
              <a:t>: integer</a:t>
            </a:r>
            <a:r>
              <a:rPr lang="en-US" sz="2400" i="1" dirty="0" smtClean="0"/>
              <a:t>, </a:t>
            </a:r>
            <a:r>
              <a:rPr lang="en-US" sz="2400" i="1" dirty="0" smtClean="0">
                <a:solidFill>
                  <a:srgbClr val="C00000"/>
                </a:solidFill>
              </a:rPr>
              <a:t>cost: real</a:t>
            </a:r>
            <a:r>
              <a:rPr lang="en-US" sz="2400" i="1" dirty="0" smtClean="0"/>
              <a:t>)</a:t>
            </a:r>
            <a:endParaRPr lang="en-US" sz="2000" dirty="0" smtClean="0">
              <a:solidFill>
                <a:srgbClr val="002060"/>
              </a:solidFill>
            </a:endParaRPr>
          </a:p>
          <a:p>
            <a:pPr marL="0" lvl="1" algn="just">
              <a:lnSpc>
                <a:spcPct val="150000"/>
              </a:lnSpc>
            </a:pPr>
            <a:r>
              <a:rPr lang="en-IN" sz="2400" dirty="0" smtClean="0">
                <a:solidFill>
                  <a:srgbClr val="C00000"/>
                </a:solidFill>
              </a:rPr>
              <a:t>Write the following queries in relational algebra.</a:t>
            </a:r>
          </a:p>
          <a:p>
            <a:pPr marL="342900" indent="-342900">
              <a:buFont typeface="Wingdings" pitchFamily="2" charset="2"/>
              <a:buChar char="v"/>
            </a:pPr>
            <a:r>
              <a:rPr lang="en-IN" sz="2000" dirty="0" smtClean="0">
                <a:solidFill>
                  <a:srgbClr val="C00000"/>
                </a:solidFill>
              </a:rPr>
              <a:t>“Find the IDs of suppliers who supply some red part or are based at 21 George </a:t>
            </a:r>
            <a:r>
              <a:rPr lang="en-US" sz="2000" dirty="0" smtClean="0">
                <a:solidFill>
                  <a:srgbClr val="C00000"/>
                </a:solidFill>
              </a:rPr>
              <a:t>Street.”</a:t>
            </a:r>
            <a:endParaRPr lang="en-IN" sz="2000" dirty="0" smtClean="0">
              <a:solidFill>
                <a:srgbClr val="C00000"/>
              </a:solidFill>
            </a:endParaRPr>
          </a:p>
          <a:p>
            <a:pPr lvl="1" indent="-457200" algn="just">
              <a:lnSpc>
                <a:spcPct val="150000"/>
              </a:lnSpc>
              <a:buFont typeface="+mj-lt"/>
              <a:buAutoNum type="arabicPeriod"/>
            </a:pPr>
            <a:endParaRPr lang="en-IN" sz="2000" dirty="0" smtClean="0">
              <a:solidFill>
                <a:srgbClr val="C00000"/>
              </a:solidFill>
            </a:endParaRPr>
          </a:p>
          <a:p>
            <a:pPr lvl="1" indent="-457200" algn="just">
              <a:lnSpc>
                <a:spcPct val="150000"/>
              </a:lnSpc>
            </a:pPr>
            <a:endParaRPr lang="en-IN" sz="2000" dirty="0" smtClean="0">
              <a:solidFill>
                <a:srgbClr val="C00000"/>
              </a:solidFill>
            </a:endParaRPr>
          </a:p>
          <a:p>
            <a:pPr>
              <a:buFont typeface="Wingdings" pitchFamily="2" charset="2"/>
              <a:buChar char="v"/>
            </a:pPr>
            <a:r>
              <a:rPr lang="en-IN" sz="2000" dirty="0" smtClean="0">
                <a:solidFill>
                  <a:srgbClr val="C00000"/>
                </a:solidFill>
              </a:rPr>
              <a:t>“Find the names of suppliers who supply some red part or are based at 21 George </a:t>
            </a:r>
            <a:r>
              <a:rPr lang="en-US" sz="2000" dirty="0" smtClean="0">
                <a:solidFill>
                  <a:srgbClr val="C00000"/>
                </a:solidFill>
              </a:rPr>
              <a:t>Street.”</a:t>
            </a:r>
          </a:p>
          <a:p>
            <a:pPr>
              <a:buFont typeface="Wingdings" pitchFamily="2" charset="2"/>
              <a:buChar char="v"/>
            </a:pPr>
            <a:endParaRPr lang="en-US" sz="2000" dirty="0" smtClean="0">
              <a:solidFill>
                <a:srgbClr val="C00000"/>
              </a:solidFill>
            </a:endParaRPr>
          </a:p>
          <a:p>
            <a:pPr>
              <a:buFont typeface="Wingdings" pitchFamily="2" charset="2"/>
              <a:buChar char="v"/>
            </a:pPr>
            <a:endParaRPr lang="en-US" sz="2000" dirty="0" smtClean="0">
              <a:solidFill>
                <a:srgbClr val="C00000"/>
              </a:solidFill>
            </a:endParaRPr>
          </a:p>
          <a:p>
            <a:pPr>
              <a:buFont typeface="Wingdings" pitchFamily="2" charset="2"/>
              <a:buChar char="v"/>
            </a:pPr>
            <a:endParaRPr lang="en-US" sz="2000" dirty="0" smtClean="0">
              <a:solidFill>
                <a:srgbClr val="C00000"/>
              </a:solidFill>
            </a:endParaRPr>
          </a:p>
          <a:p>
            <a:pPr>
              <a:buFont typeface="Wingdings" pitchFamily="2" charset="2"/>
              <a:buChar char="v"/>
            </a:pPr>
            <a:endParaRPr lang="en-IN" sz="2000" dirty="0" smtClean="0">
              <a:solidFill>
                <a:srgbClr val="C00000"/>
              </a:solidFill>
            </a:endParaRPr>
          </a:p>
        </p:txBody>
      </p:sp>
      <p:pic>
        <p:nvPicPr>
          <p:cNvPr id="63490" name="Picture 2"/>
          <p:cNvPicPr>
            <a:picLocks noChangeAspect="1" noChangeArrowheads="1"/>
          </p:cNvPicPr>
          <p:nvPr/>
        </p:nvPicPr>
        <p:blipFill>
          <a:blip r:embed="rId2"/>
          <a:srcRect/>
          <a:stretch>
            <a:fillRect/>
          </a:stretch>
        </p:blipFill>
        <p:spPr bwMode="auto">
          <a:xfrm>
            <a:off x="1704105" y="4027019"/>
            <a:ext cx="6598066" cy="489210"/>
          </a:xfrm>
          <a:prstGeom prst="rect">
            <a:avLst/>
          </a:prstGeom>
          <a:noFill/>
          <a:ln w="9525">
            <a:noFill/>
            <a:miter lim="800000"/>
            <a:headEnd/>
            <a:tailEnd/>
          </a:ln>
        </p:spPr>
      </p:pic>
      <p:pic>
        <p:nvPicPr>
          <p:cNvPr id="63491" name="Picture 3"/>
          <p:cNvPicPr>
            <a:picLocks noChangeAspect="1" noChangeArrowheads="1"/>
          </p:cNvPicPr>
          <p:nvPr/>
        </p:nvPicPr>
        <p:blipFill>
          <a:blip r:embed="rId3"/>
          <a:srcRect/>
          <a:stretch>
            <a:fillRect/>
          </a:stretch>
        </p:blipFill>
        <p:spPr bwMode="auto">
          <a:xfrm>
            <a:off x="1652134" y="5339444"/>
            <a:ext cx="6853237" cy="924774"/>
          </a:xfrm>
          <a:prstGeom prst="rect">
            <a:avLst/>
          </a:prstGeom>
          <a:noFill/>
          <a:ln w="9525">
            <a:noFill/>
            <a:miter lim="800000"/>
            <a:headEnd/>
            <a:tailEnd/>
          </a:ln>
        </p:spPr>
      </p:pic>
      <p:sp>
        <p:nvSpPr>
          <p:cNvPr id="10"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nodeType="clickEffect">
                                  <p:stCondLst>
                                    <p:cond delay="0"/>
                                  </p:stCondLst>
                                  <p:childTnLst>
                                    <p:set>
                                      <p:cBhvr>
                                        <p:cTn id="30" dur="1" fill="hold">
                                          <p:stCondLst>
                                            <p:cond delay="0"/>
                                          </p:stCondLst>
                                        </p:cTn>
                                        <p:tgtEl>
                                          <p:spTgt spid="63490"/>
                                        </p:tgtEl>
                                        <p:attrNameLst>
                                          <p:attrName>style.visibility</p:attrName>
                                        </p:attrNameLst>
                                      </p:cBhvr>
                                      <p:to>
                                        <p:strVal val="visible"/>
                                      </p:to>
                                    </p:set>
                                    <p:anim calcmode="lin" valueType="num">
                                      <p:cBhvr>
                                        <p:cTn id="31" dur="500" fill="hold"/>
                                        <p:tgtEl>
                                          <p:spTgt spid="63490"/>
                                        </p:tgtEl>
                                        <p:attrNameLst>
                                          <p:attrName>ppt_w</p:attrName>
                                        </p:attrNameLst>
                                      </p:cBhvr>
                                      <p:tavLst>
                                        <p:tav tm="0">
                                          <p:val>
                                            <p:fltVal val="0"/>
                                          </p:val>
                                        </p:tav>
                                        <p:tav tm="100000">
                                          <p:val>
                                            <p:strVal val="#ppt_w"/>
                                          </p:val>
                                        </p:tav>
                                      </p:tavLst>
                                    </p:anim>
                                    <p:anim calcmode="lin" valueType="num">
                                      <p:cBhvr>
                                        <p:cTn id="32" dur="500" fill="hold"/>
                                        <p:tgtEl>
                                          <p:spTgt spid="63490"/>
                                        </p:tgtEl>
                                        <p:attrNameLst>
                                          <p:attrName>ppt_h</p:attrName>
                                        </p:attrNameLst>
                                      </p:cBhvr>
                                      <p:tavLst>
                                        <p:tav tm="0">
                                          <p:val>
                                            <p:fltVal val="0"/>
                                          </p:val>
                                        </p:tav>
                                        <p:tav tm="100000">
                                          <p:val>
                                            <p:strVal val="#ppt_h"/>
                                          </p:val>
                                        </p:tav>
                                      </p:tavLst>
                                    </p:anim>
                                    <p:animEffect transition="in" filter="fade">
                                      <p:cBhvr>
                                        <p:cTn id="33" dur="500"/>
                                        <p:tgtEl>
                                          <p:spTgt spid="6349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xEl>
                                              <p:pRg st="7" end="7"/>
                                            </p:txEl>
                                          </p:spTgt>
                                        </p:tgtEl>
                                        <p:attrNameLst>
                                          <p:attrName>style.visibility</p:attrName>
                                        </p:attrNameLst>
                                      </p:cBhvr>
                                      <p:to>
                                        <p:strVal val="visible"/>
                                      </p:to>
                                    </p:set>
                                    <p:anim calcmode="lin" valueType="num">
                                      <p:cBhvr additive="base">
                                        <p:cTn id="38"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nodeType="clickEffect">
                                  <p:stCondLst>
                                    <p:cond delay="0"/>
                                  </p:stCondLst>
                                  <p:childTnLst>
                                    <p:set>
                                      <p:cBhvr>
                                        <p:cTn id="43" dur="1" fill="hold">
                                          <p:stCondLst>
                                            <p:cond delay="0"/>
                                          </p:stCondLst>
                                        </p:cTn>
                                        <p:tgtEl>
                                          <p:spTgt spid="63491"/>
                                        </p:tgtEl>
                                        <p:attrNameLst>
                                          <p:attrName>style.visibility</p:attrName>
                                        </p:attrNameLst>
                                      </p:cBhvr>
                                      <p:to>
                                        <p:strVal val="visible"/>
                                      </p:to>
                                    </p:set>
                                    <p:anim calcmode="lin" valueType="num">
                                      <p:cBhvr>
                                        <p:cTn id="44" dur="500" fill="hold"/>
                                        <p:tgtEl>
                                          <p:spTgt spid="63491"/>
                                        </p:tgtEl>
                                        <p:attrNameLst>
                                          <p:attrName>ppt_w</p:attrName>
                                        </p:attrNameLst>
                                      </p:cBhvr>
                                      <p:tavLst>
                                        <p:tav tm="0">
                                          <p:val>
                                            <p:fltVal val="0"/>
                                          </p:val>
                                        </p:tav>
                                        <p:tav tm="100000">
                                          <p:val>
                                            <p:strVal val="#ppt_w"/>
                                          </p:val>
                                        </p:tav>
                                      </p:tavLst>
                                    </p:anim>
                                    <p:anim calcmode="lin" valueType="num">
                                      <p:cBhvr>
                                        <p:cTn id="45" dur="500" fill="hold"/>
                                        <p:tgtEl>
                                          <p:spTgt spid="63491"/>
                                        </p:tgtEl>
                                        <p:attrNameLst>
                                          <p:attrName>ppt_h</p:attrName>
                                        </p:attrNameLst>
                                      </p:cBhvr>
                                      <p:tavLst>
                                        <p:tav tm="0">
                                          <p:val>
                                            <p:fltVal val="0"/>
                                          </p:val>
                                        </p:tav>
                                        <p:tav tm="100000">
                                          <p:val>
                                            <p:strVal val="#ppt_h"/>
                                          </p:val>
                                        </p:tav>
                                      </p:tavLst>
                                    </p:anim>
                                    <p:animEffect transition="in" filter="fade">
                                      <p:cBhvr>
                                        <p:cTn id="46" dur="5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Examples</a:t>
            </a:r>
            <a:endParaRPr lang="en-US" sz="2400" dirty="0">
              <a:solidFill>
                <a:schemeClr val="bg1"/>
              </a:solidFill>
            </a:endParaRPr>
          </a:p>
        </p:txBody>
      </p:sp>
      <p:sp>
        <p:nvSpPr>
          <p:cNvPr id="9" name="TextBox 8"/>
          <p:cNvSpPr txBox="1"/>
          <p:nvPr/>
        </p:nvSpPr>
        <p:spPr>
          <a:xfrm>
            <a:off x="478972" y="1886868"/>
            <a:ext cx="11277599" cy="4062651"/>
          </a:xfrm>
          <a:prstGeom prst="rect">
            <a:avLst/>
          </a:prstGeom>
          <a:noFill/>
        </p:spPr>
        <p:txBody>
          <a:bodyPr wrap="square" rtlCol="0">
            <a:spAutoFit/>
          </a:bodyPr>
          <a:lstStyle/>
          <a:p>
            <a:r>
              <a:rPr lang="en-IN" sz="2400" dirty="0" smtClean="0">
                <a:solidFill>
                  <a:srgbClr val="C00000"/>
                </a:solidFill>
              </a:rPr>
              <a:t>Suppliers</a:t>
            </a:r>
            <a:r>
              <a:rPr lang="en-IN" sz="2400" dirty="0" smtClean="0"/>
              <a:t>(</a:t>
            </a:r>
            <a:r>
              <a:rPr lang="en-IN" sz="2400" i="1" u="sng" dirty="0" err="1" smtClean="0">
                <a:solidFill>
                  <a:srgbClr val="002060"/>
                </a:solidFill>
              </a:rPr>
              <a:t>sid</a:t>
            </a:r>
            <a:r>
              <a:rPr lang="en-IN" sz="2400" i="1" u="sng" dirty="0" smtClean="0">
                <a:solidFill>
                  <a:srgbClr val="002060"/>
                </a:solidFill>
              </a:rPr>
              <a:t>: integer</a:t>
            </a:r>
            <a:r>
              <a:rPr lang="en-IN" sz="2400" i="1" dirty="0" smtClean="0"/>
              <a:t>, </a:t>
            </a:r>
            <a:r>
              <a:rPr lang="en-IN" sz="2400" i="1" dirty="0" err="1" smtClean="0">
                <a:solidFill>
                  <a:srgbClr val="C00000"/>
                </a:solidFill>
              </a:rPr>
              <a:t>sname</a:t>
            </a:r>
            <a:r>
              <a:rPr lang="en-IN" sz="2400" i="1" dirty="0" smtClean="0">
                <a:solidFill>
                  <a:srgbClr val="C00000"/>
                </a:solidFill>
              </a:rPr>
              <a:t>: string, address: string</a:t>
            </a:r>
            <a:r>
              <a:rPr lang="en-IN" sz="2400" i="1" dirty="0" smtClean="0"/>
              <a:t>)</a:t>
            </a:r>
          </a:p>
          <a:p>
            <a:r>
              <a:rPr lang="en-IN" sz="2400" dirty="0" smtClean="0">
                <a:solidFill>
                  <a:srgbClr val="C00000"/>
                </a:solidFill>
              </a:rPr>
              <a:t>Parts</a:t>
            </a:r>
            <a:r>
              <a:rPr lang="en-IN" sz="2400" dirty="0" smtClean="0"/>
              <a:t>(</a:t>
            </a:r>
            <a:r>
              <a:rPr lang="en-IN" sz="2400" i="1" u="sng" dirty="0" err="1" smtClean="0">
                <a:solidFill>
                  <a:srgbClr val="002060"/>
                </a:solidFill>
              </a:rPr>
              <a:t>pid</a:t>
            </a:r>
            <a:r>
              <a:rPr lang="en-IN" sz="2400" i="1" u="sng" dirty="0" smtClean="0">
                <a:solidFill>
                  <a:srgbClr val="002060"/>
                </a:solidFill>
              </a:rPr>
              <a:t>: integer, </a:t>
            </a:r>
            <a:r>
              <a:rPr lang="en-IN" sz="2400" i="1" dirty="0" err="1" smtClean="0">
                <a:solidFill>
                  <a:srgbClr val="C00000"/>
                </a:solidFill>
              </a:rPr>
              <a:t>pname</a:t>
            </a:r>
            <a:r>
              <a:rPr lang="en-IN" sz="2400" i="1" dirty="0" smtClean="0">
                <a:solidFill>
                  <a:srgbClr val="C00000"/>
                </a:solidFill>
              </a:rPr>
              <a:t>: string, </a:t>
            </a:r>
            <a:r>
              <a:rPr lang="en-IN" sz="2400" i="1" dirty="0" err="1" smtClean="0">
                <a:solidFill>
                  <a:srgbClr val="C00000"/>
                </a:solidFill>
              </a:rPr>
              <a:t>color</a:t>
            </a:r>
            <a:r>
              <a:rPr lang="en-IN" sz="2400" i="1" dirty="0" smtClean="0">
                <a:solidFill>
                  <a:srgbClr val="C00000"/>
                </a:solidFill>
              </a:rPr>
              <a:t>: string</a:t>
            </a:r>
            <a:r>
              <a:rPr lang="en-IN" sz="2400" i="1" dirty="0" smtClean="0"/>
              <a:t>)</a:t>
            </a:r>
          </a:p>
          <a:p>
            <a:r>
              <a:rPr lang="en-US" sz="2400" dirty="0" smtClean="0">
                <a:solidFill>
                  <a:srgbClr val="C00000"/>
                </a:solidFill>
              </a:rPr>
              <a:t>Catalog</a:t>
            </a:r>
            <a:r>
              <a:rPr lang="en-US" sz="2400" dirty="0" smtClean="0"/>
              <a:t>(</a:t>
            </a:r>
            <a:r>
              <a:rPr lang="en-US" sz="2400" i="1" u="sng" dirty="0" err="1" smtClean="0">
                <a:solidFill>
                  <a:srgbClr val="002060"/>
                </a:solidFill>
              </a:rPr>
              <a:t>sid</a:t>
            </a:r>
            <a:r>
              <a:rPr lang="en-US" sz="2400" i="1" u="sng" dirty="0" smtClean="0">
                <a:solidFill>
                  <a:srgbClr val="002060"/>
                </a:solidFill>
              </a:rPr>
              <a:t>: integer, </a:t>
            </a:r>
            <a:r>
              <a:rPr lang="en-US" sz="2400" i="1" u="sng" dirty="0" err="1" smtClean="0">
                <a:solidFill>
                  <a:srgbClr val="002060"/>
                </a:solidFill>
              </a:rPr>
              <a:t>pid</a:t>
            </a:r>
            <a:r>
              <a:rPr lang="en-US" sz="2400" i="1" u="sng" dirty="0" smtClean="0">
                <a:solidFill>
                  <a:srgbClr val="002060"/>
                </a:solidFill>
              </a:rPr>
              <a:t>: integer</a:t>
            </a:r>
            <a:r>
              <a:rPr lang="en-US" sz="2400" i="1" dirty="0" smtClean="0"/>
              <a:t>, </a:t>
            </a:r>
            <a:r>
              <a:rPr lang="en-US" sz="2400" i="1" dirty="0" smtClean="0">
                <a:solidFill>
                  <a:srgbClr val="C00000"/>
                </a:solidFill>
              </a:rPr>
              <a:t>cost: real</a:t>
            </a:r>
            <a:r>
              <a:rPr lang="en-US" sz="2400" i="1" dirty="0" smtClean="0"/>
              <a:t>)</a:t>
            </a:r>
            <a:endParaRPr lang="en-US" sz="2000" dirty="0" smtClean="0">
              <a:solidFill>
                <a:srgbClr val="002060"/>
              </a:solidFill>
            </a:endParaRPr>
          </a:p>
          <a:p>
            <a:pPr marL="0" lvl="1" algn="just">
              <a:lnSpc>
                <a:spcPct val="150000"/>
              </a:lnSpc>
            </a:pPr>
            <a:r>
              <a:rPr lang="en-IN" sz="2400" dirty="0" smtClean="0">
                <a:solidFill>
                  <a:srgbClr val="C00000"/>
                </a:solidFill>
              </a:rPr>
              <a:t>Write the following queries in relational algebra.</a:t>
            </a:r>
          </a:p>
          <a:p>
            <a:pPr marL="342900" indent="-342900">
              <a:buFont typeface="Wingdings" pitchFamily="2" charset="2"/>
              <a:buChar char="v"/>
            </a:pPr>
            <a:r>
              <a:rPr lang="en-IN" sz="2000" dirty="0" smtClean="0">
                <a:solidFill>
                  <a:srgbClr val="C00000"/>
                </a:solidFill>
              </a:rPr>
              <a:t>“Find the IDs of suppliers who supply some red part and some green part.”</a:t>
            </a:r>
          </a:p>
          <a:p>
            <a:pPr marL="342900" indent="-342900">
              <a:buFont typeface="Wingdings" pitchFamily="2" charset="2"/>
              <a:buChar char="v"/>
            </a:pPr>
            <a:endParaRPr lang="en-IN" sz="2000" dirty="0" smtClean="0">
              <a:solidFill>
                <a:srgbClr val="C00000"/>
              </a:solidFill>
            </a:endParaRPr>
          </a:p>
          <a:p>
            <a:pPr lvl="1" indent="-457200" algn="just">
              <a:lnSpc>
                <a:spcPct val="150000"/>
              </a:lnSpc>
            </a:pPr>
            <a:endParaRPr lang="en-IN" sz="2000" dirty="0" smtClean="0">
              <a:solidFill>
                <a:srgbClr val="C00000"/>
              </a:solidFill>
            </a:endParaRPr>
          </a:p>
          <a:p>
            <a:pPr>
              <a:buFont typeface="Wingdings" pitchFamily="2" charset="2"/>
              <a:buChar char="v"/>
            </a:pPr>
            <a:r>
              <a:rPr lang="en-IN" sz="2000" dirty="0" smtClean="0">
                <a:solidFill>
                  <a:srgbClr val="C00000"/>
                </a:solidFill>
              </a:rPr>
              <a:t>“Find the IDs of suppliers who supply only red parts.”</a:t>
            </a:r>
            <a:endParaRPr lang="en-US" sz="2000" dirty="0" smtClean="0">
              <a:solidFill>
                <a:srgbClr val="C00000"/>
              </a:solidFill>
            </a:endParaRPr>
          </a:p>
          <a:p>
            <a:pPr>
              <a:buFont typeface="Wingdings" pitchFamily="2" charset="2"/>
              <a:buChar char="v"/>
            </a:pPr>
            <a:endParaRPr lang="en-US" sz="2000" dirty="0" smtClean="0">
              <a:solidFill>
                <a:srgbClr val="C00000"/>
              </a:solidFill>
            </a:endParaRPr>
          </a:p>
          <a:p>
            <a:pPr>
              <a:buFont typeface="Wingdings" pitchFamily="2" charset="2"/>
              <a:buChar char="v"/>
            </a:pPr>
            <a:endParaRPr lang="en-US" sz="2000" dirty="0" smtClean="0">
              <a:solidFill>
                <a:srgbClr val="C00000"/>
              </a:solidFill>
            </a:endParaRPr>
          </a:p>
          <a:p>
            <a:pPr>
              <a:buFont typeface="Wingdings" pitchFamily="2" charset="2"/>
              <a:buChar char="v"/>
            </a:pPr>
            <a:endParaRPr lang="en-IN" sz="2000" dirty="0" smtClean="0">
              <a:solidFill>
                <a:srgbClr val="C00000"/>
              </a:solidFill>
            </a:endParaRPr>
          </a:p>
        </p:txBody>
      </p:sp>
      <p:pic>
        <p:nvPicPr>
          <p:cNvPr id="62466" name="Picture 2"/>
          <p:cNvPicPr>
            <a:picLocks noChangeAspect="1" noChangeArrowheads="1"/>
          </p:cNvPicPr>
          <p:nvPr/>
        </p:nvPicPr>
        <p:blipFill>
          <a:blip r:embed="rId2"/>
          <a:srcRect/>
          <a:stretch>
            <a:fillRect/>
          </a:stretch>
        </p:blipFill>
        <p:spPr bwMode="auto">
          <a:xfrm>
            <a:off x="1102179" y="4031345"/>
            <a:ext cx="9017444" cy="511628"/>
          </a:xfrm>
          <a:prstGeom prst="rect">
            <a:avLst/>
          </a:prstGeom>
          <a:noFill/>
          <a:ln w="9525">
            <a:noFill/>
            <a:miter lim="800000"/>
            <a:headEnd/>
            <a:tailEnd/>
          </a:ln>
        </p:spPr>
      </p:pic>
      <p:pic>
        <p:nvPicPr>
          <p:cNvPr id="62467" name="Picture 3"/>
          <p:cNvPicPr>
            <a:picLocks noChangeAspect="1" noChangeArrowheads="1"/>
          </p:cNvPicPr>
          <p:nvPr/>
        </p:nvPicPr>
        <p:blipFill>
          <a:blip r:embed="rId3"/>
          <a:srcRect/>
          <a:stretch>
            <a:fillRect/>
          </a:stretch>
        </p:blipFill>
        <p:spPr bwMode="auto">
          <a:xfrm>
            <a:off x="1249589" y="5187724"/>
            <a:ext cx="6065611" cy="497924"/>
          </a:xfrm>
          <a:prstGeom prst="rect">
            <a:avLst/>
          </a:prstGeom>
          <a:noFill/>
          <a:ln w="9525">
            <a:noFill/>
            <a:miter lim="800000"/>
            <a:headEnd/>
            <a:tailEnd/>
          </a:ln>
        </p:spPr>
      </p:pic>
      <p:sp>
        <p:nvSpPr>
          <p:cNvPr id="12"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62466"/>
                                        </p:tgtEl>
                                        <p:attrNameLst>
                                          <p:attrName>style.visibility</p:attrName>
                                        </p:attrNameLst>
                                      </p:cBhvr>
                                      <p:to>
                                        <p:strVal val="visible"/>
                                      </p:to>
                                    </p:set>
                                    <p:anim calcmode="lin" valueType="num">
                                      <p:cBhvr>
                                        <p:cTn id="33" dur="500" fill="hold"/>
                                        <p:tgtEl>
                                          <p:spTgt spid="62466"/>
                                        </p:tgtEl>
                                        <p:attrNameLst>
                                          <p:attrName>ppt_w</p:attrName>
                                        </p:attrNameLst>
                                      </p:cBhvr>
                                      <p:tavLst>
                                        <p:tav tm="0">
                                          <p:val>
                                            <p:fltVal val="0"/>
                                          </p:val>
                                        </p:tav>
                                        <p:tav tm="100000">
                                          <p:val>
                                            <p:strVal val="#ppt_w"/>
                                          </p:val>
                                        </p:tav>
                                      </p:tavLst>
                                    </p:anim>
                                    <p:anim calcmode="lin" valueType="num">
                                      <p:cBhvr>
                                        <p:cTn id="34" dur="500" fill="hold"/>
                                        <p:tgtEl>
                                          <p:spTgt spid="62466"/>
                                        </p:tgtEl>
                                        <p:attrNameLst>
                                          <p:attrName>ppt_h</p:attrName>
                                        </p:attrNameLst>
                                      </p:cBhvr>
                                      <p:tavLst>
                                        <p:tav tm="0">
                                          <p:val>
                                            <p:fltVal val="0"/>
                                          </p:val>
                                        </p:tav>
                                        <p:tav tm="100000">
                                          <p:val>
                                            <p:strVal val="#ppt_h"/>
                                          </p:val>
                                        </p:tav>
                                      </p:tavLst>
                                    </p:anim>
                                    <p:animEffect transition="in" filter="fade">
                                      <p:cBhvr>
                                        <p:cTn id="35" dur="500"/>
                                        <p:tgtEl>
                                          <p:spTgt spid="6246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9">
                                            <p:txEl>
                                              <p:pRg st="7" end="7"/>
                                            </p:txEl>
                                          </p:spTgt>
                                        </p:tgtEl>
                                        <p:attrNameLst>
                                          <p:attrName>style.visibility</p:attrName>
                                        </p:attrNameLst>
                                      </p:cBhvr>
                                      <p:to>
                                        <p:strVal val="visible"/>
                                      </p:to>
                                    </p:set>
                                    <p:anim calcmode="lin" valueType="num">
                                      <p:cBhvr additive="base">
                                        <p:cTn id="40"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0" fill="hold" nodeType="clickEffect">
                                  <p:stCondLst>
                                    <p:cond delay="0"/>
                                  </p:stCondLst>
                                  <p:childTnLst>
                                    <p:set>
                                      <p:cBhvr>
                                        <p:cTn id="45" dur="1" fill="hold">
                                          <p:stCondLst>
                                            <p:cond delay="0"/>
                                          </p:stCondLst>
                                        </p:cTn>
                                        <p:tgtEl>
                                          <p:spTgt spid="62467"/>
                                        </p:tgtEl>
                                        <p:attrNameLst>
                                          <p:attrName>style.visibility</p:attrName>
                                        </p:attrNameLst>
                                      </p:cBhvr>
                                      <p:to>
                                        <p:strVal val="visible"/>
                                      </p:to>
                                    </p:set>
                                    <p:anim calcmode="lin" valueType="num">
                                      <p:cBhvr>
                                        <p:cTn id="46" dur="500" fill="hold"/>
                                        <p:tgtEl>
                                          <p:spTgt spid="62467"/>
                                        </p:tgtEl>
                                        <p:attrNameLst>
                                          <p:attrName>ppt_w</p:attrName>
                                        </p:attrNameLst>
                                      </p:cBhvr>
                                      <p:tavLst>
                                        <p:tav tm="0">
                                          <p:val>
                                            <p:fltVal val="0"/>
                                          </p:val>
                                        </p:tav>
                                        <p:tav tm="100000">
                                          <p:val>
                                            <p:strVal val="#ppt_w"/>
                                          </p:val>
                                        </p:tav>
                                      </p:tavLst>
                                    </p:anim>
                                    <p:anim calcmode="lin" valueType="num">
                                      <p:cBhvr>
                                        <p:cTn id="47" dur="500" fill="hold"/>
                                        <p:tgtEl>
                                          <p:spTgt spid="62467"/>
                                        </p:tgtEl>
                                        <p:attrNameLst>
                                          <p:attrName>ppt_h</p:attrName>
                                        </p:attrNameLst>
                                      </p:cBhvr>
                                      <p:tavLst>
                                        <p:tav tm="0">
                                          <p:val>
                                            <p:fltVal val="0"/>
                                          </p:val>
                                        </p:tav>
                                        <p:tav tm="100000">
                                          <p:val>
                                            <p:strVal val="#ppt_h"/>
                                          </p:val>
                                        </p:tav>
                                      </p:tavLst>
                                    </p:anim>
                                    <p:animEffect transition="in" filter="fade">
                                      <p:cBhvr>
                                        <p:cTn id="48" dur="500"/>
                                        <p:tgtEl>
                                          <p:spTgt spid="62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Examples</a:t>
            </a:r>
            <a:endParaRPr lang="en-US" sz="2400" dirty="0">
              <a:solidFill>
                <a:schemeClr val="bg1"/>
              </a:solidFill>
            </a:endParaRPr>
          </a:p>
        </p:txBody>
      </p:sp>
      <p:sp>
        <p:nvSpPr>
          <p:cNvPr id="9" name="TextBox 8"/>
          <p:cNvSpPr txBox="1"/>
          <p:nvPr/>
        </p:nvSpPr>
        <p:spPr>
          <a:xfrm>
            <a:off x="478972" y="1698186"/>
            <a:ext cx="11277599" cy="4462760"/>
          </a:xfrm>
          <a:prstGeom prst="rect">
            <a:avLst/>
          </a:prstGeom>
          <a:noFill/>
        </p:spPr>
        <p:txBody>
          <a:bodyPr wrap="square" rtlCol="0">
            <a:spAutoFit/>
          </a:bodyPr>
          <a:lstStyle/>
          <a:p>
            <a:r>
              <a:rPr lang="en-IN" sz="2400" dirty="0" smtClean="0">
                <a:solidFill>
                  <a:srgbClr val="C00000"/>
                </a:solidFill>
              </a:rPr>
              <a:t>Give the following queries in the relational algebra using the relational schema</a:t>
            </a:r>
          </a:p>
          <a:p>
            <a:pPr lvl="2"/>
            <a:r>
              <a:rPr lang="en-US" sz="2000" dirty="0" smtClean="0">
                <a:solidFill>
                  <a:srgbClr val="002060"/>
                </a:solidFill>
              </a:rPr>
              <a:t>student(id, name)</a:t>
            </a:r>
          </a:p>
          <a:p>
            <a:pPr lvl="2"/>
            <a:r>
              <a:rPr lang="en-US" sz="2000" dirty="0" err="1" smtClean="0">
                <a:solidFill>
                  <a:srgbClr val="002060"/>
                </a:solidFill>
              </a:rPr>
              <a:t>enrolledIn</a:t>
            </a:r>
            <a:r>
              <a:rPr lang="en-US" sz="2000" dirty="0" smtClean="0">
                <a:solidFill>
                  <a:srgbClr val="002060"/>
                </a:solidFill>
              </a:rPr>
              <a:t>(id, code)</a:t>
            </a:r>
          </a:p>
          <a:p>
            <a:pPr lvl="2"/>
            <a:r>
              <a:rPr lang="en-US" sz="2000" dirty="0" smtClean="0">
                <a:solidFill>
                  <a:srgbClr val="002060"/>
                </a:solidFill>
              </a:rPr>
              <a:t>subject(code, lecturer)</a:t>
            </a:r>
          </a:p>
          <a:p>
            <a:pPr marL="457200" indent="-457200">
              <a:buFont typeface="+mj-lt"/>
              <a:buAutoNum type="arabicPeriod"/>
            </a:pPr>
            <a:r>
              <a:rPr lang="en-IN" sz="2000" dirty="0" smtClean="0">
                <a:solidFill>
                  <a:srgbClr val="C00000"/>
                </a:solidFill>
              </a:rPr>
              <a:t>What are the names of students enrolled in cs3020?</a:t>
            </a:r>
          </a:p>
          <a:p>
            <a:pPr marL="457200" indent="-457200">
              <a:buFont typeface="+mj-lt"/>
              <a:buAutoNum type="arabicPeriod"/>
            </a:pPr>
            <a:endParaRPr lang="en-IN" sz="2000" dirty="0" smtClean="0">
              <a:solidFill>
                <a:srgbClr val="C00000"/>
              </a:solidFill>
            </a:endParaRPr>
          </a:p>
          <a:p>
            <a:pPr marL="457200" indent="-457200">
              <a:buFont typeface="+mj-lt"/>
              <a:buAutoNum type="arabicPeriod"/>
            </a:pPr>
            <a:endParaRPr lang="en-IN" sz="2000" dirty="0" smtClean="0">
              <a:solidFill>
                <a:srgbClr val="C00000"/>
              </a:solidFill>
            </a:endParaRPr>
          </a:p>
          <a:p>
            <a:pPr marL="457200" indent="-457200">
              <a:buFont typeface="+mj-lt"/>
              <a:buAutoNum type="arabicPeriod"/>
            </a:pPr>
            <a:r>
              <a:rPr lang="en-IN" sz="2000" dirty="0" smtClean="0">
                <a:solidFill>
                  <a:srgbClr val="C00000"/>
                </a:solidFill>
              </a:rPr>
              <a:t>Which subjects is Hector taking?</a:t>
            </a:r>
          </a:p>
          <a:p>
            <a:pPr marL="457200" indent="-457200">
              <a:buFont typeface="+mj-lt"/>
              <a:buAutoNum type="arabicPeriod"/>
            </a:pPr>
            <a:endParaRPr lang="en-IN" sz="2000" dirty="0" smtClean="0">
              <a:solidFill>
                <a:srgbClr val="C00000"/>
              </a:solidFill>
            </a:endParaRPr>
          </a:p>
          <a:p>
            <a:pPr marL="457200" indent="-457200">
              <a:buFont typeface="+mj-lt"/>
              <a:buAutoNum type="arabicPeriod"/>
            </a:pPr>
            <a:endParaRPr lang="en-IN" sz="2000" dirty="0" smtClean="0">
              <a:solidFill>
                <a:srgbClr val="C00000"/>
              </a:solidFill>
            </a:endParaRPr>
          </a:p>
          <a:p>
            <a:pPr marL="457200" indent="-457200">
              <a:buFont typeface="+mj-lt"/>
              <a:buAutoNum type="arabicPeriod"/>
            </a:pPr>
            <a:endParaRPr lang="en-IN" sz="2000" dirty="0" smtClean="0">
              <a:solidFill>
                <a:srgbClr val="C00000"/>
              </a:solidFill>
            </a:endParaRPr>
          </a:p>
          <a:p>
            <a:pPr marL="457200" indent="-457200">
              <a:buFont typeface="+mj-lt"/>
              <a:buAutoNum type="arabicPeriod"/>
            </a:pPr>
            <a:r>
              <a:rPr lang="en-US" sz="2000" dirty="0" smtClean="0">
                <a:solidFill>
                  <a:srgbClr val="C00000"/>
                </a:solidFill>
              </a:rPr>
              <a:t>Who teaches cs1500?</a:t>
            </a:r>
            <a:endParaRPr lang="en-IN" sz="2000" dirty="0" smtClean="0">
              <a:solidFill>
                <a:srgbClr val="C00000"/>
              </a:solidFill>
            </a:endParaRPr>
          </a:p>
          <a:p>
            <a:pPr>
              <a:buFont typeface="Wingdings" pitchFamily="2" charset="2"/>
              <a:buChar char="v"/>
            </a:pPr>
            <a:endParaRPr lang="en-US" sz="2000" dirty="0" smtClean="0">
              <a:solidFill>
                <a:srgbClr val="C00000"/>
              </a:solidFill>
            </a:endParaRPr>
          </a:p>
          <a:p>
            <a:pPr>
              <a:buFont typeface="Wingdings" pitchFamily="2" charset="2"/>
              <a:buChar char="v"/>
            </a:pPr>
            <a:endParaRPr lang="en-IN" sz="2000" dirty="0" smtClean="0">
              <a:solidFill>
                <a:srgbClr val="C00000"/>
              </a:solidFill>
            </a:endParaRPr>
          </a:p>
        </p:txBody>
      </p:sp>
      <p:pic>
        <p:nvPicPr>
          <p:cNvPr id="63490" name="Picture 2"/>
          <p:cNvPicPr>
            <a:picLocks noChangeAspect="1" noChangeArrowheads="1"/>
          </p:cNvPicPr>
          <p:nvPr/>
        </p:nvPicPr>
        <p:blipFill>
          <a:blip r:embed="rId2"/>
          <a:srcRect/>
          <a:stretch>
            <a:fillRect/>
          </a:stretch>
        </p:blipFill>
        <p:spPr bwMode="auto">
          <a:xfrm>
            <a:off x="1060677" y="3412006"/>
            <a:ext cx="5819094" cy="389615"/>
          </a:xfrm>
          <a:prstGeom prst="rect">
            <a:avLst/>
          </a:prstGeom>
          <a:noFill/>
          <a:ln w="9525">
            <a:noFill/>
            <a:miter lim="800000"/>
            <a:headEnd/>
            <a:tailEnd/>
          </a:ln>
        </p:spPr>
      </p:pic>
      <p:pic>
        <p:nvPicPr>
          <p:cNvPr id="63491" name="Picture 3"/>
          <p:cNvPicPr>
            <a:picLocks noChangeAspect="1" noChangeArrowheads="1"/>
          </p:cNvPicPr>
          <p:nvPr/>
        </p:nvPicPr>
        <p:blipFill>
          <a:blip r:embed="rId3"/>
          <a:srcRect/>
          <a:stretch>
            <a:fillRect/>
          </a:stretch>
        </p:blipFill>
        <p:spPr bwMode="auto">
          <a:xfrm>
            <a:off x="1012146" y="4476749"/>
            <a:ext cx="5866315" cy="458107"/>
          </a:xfrm>
          <a:prstGeom prst="rect">
            <a:avLst/>
          </a:prstGeom>
          <a:noFill/>
          <a:ln w="9525">
            <a:noFill/>
            <a:miter lim="800000"/>
            <a:headEnd/>
            <a:tailEnd/>
          </a:ln>
        </p:spPr>
      </p:pic>
      <p:pic>
        <p:nvPicPr>
          <p:cNvPr id="63492" name="Picture 4"/>
          <p:cNvPicPr>
            <a:picLocks noChangeAspect="1" noChangeArrowheads="1"/>
          </p:cNvPicPr>
          <p:nvPr/>
        </p:nvPicPr>
        <p:blipFill>
          <a:blip r:embed="rId4"/>
          <a:srcRect/>
          <a:stretch>
            <a:fillRect/>
          </a:stretch>
        </p:blipFill>
        <p:spPr bwMode="auto">
          <a:xfrm>
            <a:off x="955449" y="5608865"/>
            <a:ext cx="4690608" cy="481088"/>
          </a:xfrm>
          <a:prstGeom prst="rect">
            <a:avLst/>
          </a:prstGeom>
          <a:noFill/>
          <a:ln w="9525">
            <a:noFill/>
            <a:miter lim="800000"/>
            <a:headEnd/>
            <a:tailEnd/>
          </a:ln>
        </p:spPr>
      </p:pic>
      <p:sp>
        <p:nvSpPr>
          <p:cNvPr id="13"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nodeType="clickEffect">
                                  <p:stCondLst>
                                    <p:cond delay="0"/>
                                  </p:stCondLst>
                                  <p:childTnLst>
                                    <p:set>
                                      <p:cBhvr>
                                        <p:cTn id="30" dur="1" fill="hold">
                                          <p:stCondLst>
                                            <p:cond delay="0"/>
                                          </p:stCondLst>
                                        </p:cTn>
                                        <p:tgtEl>
                                          <p:spTgt spid="63490"/>
                                        </p:tgtEl>
                                        <p:attrNameLst>
                                          <p:attrName>style.visibility</p:attrName>
                                        </p:attrNameLst>
                                      </p:cBhvr>
                                      <p:to>
                                        <p:strVal val="visible"/>
                                      </p:to>
                                    </p:set>
                                    <p:anim calcmode="lin" valueType="num">
                                      <p:cBhvr>
                                        <p:cTn id="31" dur="500" fill="hold"/>
                                        <p:tgtEl>
                                          <p:spTgt spid="63490"/>
                                        </p:tgtEl>
                                        <p:attrNameLst>
                                          <p:attrName>ppt_w</p:attrName>
                                        </p:attrNameLst>
                                      </p:cBhvr>
                                      <p:tavLst>
                                        <p:tav tm="0">
                                          <p:val>
                                            <p:fltVal val="0"/>
                                          </p:val>
                                        </p:tav>
                                        <p:tav tm="100000">
                                          <p:val>
                                            <p:strVal val="#ppt_w"/>
                                          </p:val>
                                        </p:tav>
                                      </p:tavLst>
                                    </p:anim>
                                    <p:anim calcmode="lin" valueType="num">
                                      <p:cBhvr>
                                        <p:cTn id="32" dur="500" fill="hold"/>
                                        <p:tgtEl>
                                          <p:spTgt spid="63490"/>
                                        </p:tgtEl>
                                        <p:attrNameLst>
                                          <p:attrName>ppt_h</p:attrName>
                                        </p:attrNameLst>
                                      </p:cBhvr>
                                      <p:tavLst>
                                        <p:tav tm="0">
                                          <p:val>
                                            <p:fltVal val="0"/>
                                          </p:val>
                                        </p:tav>
                                        <p:tav tm="100000">
                                          <p:val>
                                            <p:strVal val="#ppt_h"/>
                                          </p:val>
                                        </p:tav>
                                      </p:tavLst>
                                    </p:anim>
                                    <p:animEffect transition="in" filter="fade">
                                      <p:cBhvr>
                                        <p:cTn id="33" dur="500"/>
                                        <p:tgtEl>
                                          <p:spTgt spid="6349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xEl>
                                              <p:pRg st="7" end="7"/>
                                            </p:txEl>
                                          </p:spTgt>
                                        </p:tgtEl>
                                        <p:attrNameLst>
                                          <p:attrName>style.visibility</p:attrName>
                                        </p:attrNameLst>
                                      </p:cBhvr>
                                      <p:to>
                                        <p:strVal val="visible"/>
                                      </p:to>
                                    </p:set>
                                    <p:anim calcmode="lin" valueType="num">
                                      <p:cBhvr additive="base">
                                        <p:cTn id="38"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nodeType="clickEffect">
                                  <p:stCondLst>
                                    <p:cond delay="0"/>
                                  </p:stCondLst>
                                  <p:childTnLst>
                                    <p:set>
                                      <p:cBhvr>
                                        <p:cTn id="43" dur="1" fill="hold">
                                          <p:stCondLst>
                                            <p:cond delay="0"/>
                                          </p:stCondLst>
                                        </p:cTn>
                                        <p:tgtEl>
                                          <p:spTgt spid="63491"/>
                                        </p:tgtEl>
                                        <p:attrNameLst>
                                          <p:attrName>style.visibility</p:attrName>
                                        </p:attrNameLst>
                                      </p:cBhvr>
                                      <p:to>
                                        <p:strVal val="visible"/>
                                      </p:to>
                                    </p:set>
                                    <p:anim calcmode="lin" valueType="num">
                                      <p:cBhvr>
                                        <p:cTn id="44" dur="500" fill="hold"/>
                                        <p:tgtEl>
                                          <p:spTgt spid="63491"/>
                                        </p:tgtEl>
                                        <p:attrNameLst>
                                          <p:attrName>ppt_w</p:attrName>
                                        </p:attrNameLst>
                                      </p:cBhvr>
                                      <p:tavLst>
                                        <p:tav tm="0">
                                          <p:val>
                                            <p:fltVal val="0"/>
                                          </p:val>
                                        </p:tav>
                                        <p:tav tm="100000">
                                          <p:val>
                                            <p:strVal val="#ppt_w"/>
                                          </p:val>
                                        </p:tav>
                                      </p:tavLst>
                                    </p:anim>
                                    <p:anim calcmode="lin" valueType="num">
                                      <p:cBhvr>
                                        <p:cTn id="45" dur="500" fill="hold"/>
                                        <p:tgtEl>
                                          <p:spTgt spid="63491"/>
                                        </p:tgtEl>
                                        <p:attrNameLst>
                                          <p:attrName>ppt_h</p:attrName>
                                        </p:attrNameLst>
                                      </p:cBhvr>
                                      <p:tavLst>
                                        <p:tav tm="0">
                                          <p:val>
                                            <p:fltVal val="0"/>
                                          </p:val>
                                        </p:tav>
                                        <p:tav tm="100000">
                                          <p:val>
                                            <p:strVal val="#ppt_h"/>
                                          </p:val>
                                        </p:tav>
                                      </p:tavLst>
                                    </p:anim>
                                    <p:animEffect transition="in" filter="fade">
                                      <p:cBhvr>
                                        <p:cTn id="46" dur="500"/>
                                        <p:tgtEl>
                                          <p:spTgt spid="6349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anim calcmode="lin" valueType="num">
                                      <p:cBhvr additive="base">
                                        <p:cTn id="51"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3" presetClass="entr" presetSubtype="0" fill="hold" nodeType="clickEffect">
                                  <p:stCondLst>
                                    <p:cond delay="0"/>
                                  </p:stCondLst>
                                  <p:childTnLst>
                                    <p:set>
                                      <p:cBhvr>
                                        <p:cTn id="56" dur="1" fill="hold">
                                          <p:stCondLst>
                                            <p:cond delay="0"/>
                                          </p:stCondLst>
                                        </p:cTn>
                                        <p:tgtEl>
                                          <p:spTgt spid="63492"/>
                                        </p:tgtEl>
                                        <p:attrNameLst>
                                          <p:attrName>style.visibility</p:attrName>
                                        </p:attrNameLst>
                                      </p:cBhvr>
                                      <p:to>
                                        <p:strVal val="visible"/>
                                      </p:to>
                                    </p:set>
                                    <p:anim calcmode="lin" valueType="num">
                                      <p:cBhvr>
                                        <p:cTn id="57" dur="500" fill="hold"/>
                                        <p:tgtEl>
                                          <p:spTgt spid="63492"/>
                                        </p:tgtEl>
                                        <p:attrNameLst>
                                          <p:attrName>ppt_w</p:attrName>
                                        </p:attrNameLst>
                                      </p:cBhvr>
                                      <p:tavLst>
                                        <p:tav tm="0">
                                          <p:val>
                                            <p:fltVal val="0"/>
                                          </p:val>
                                        </p:tav>
                                        <p:tav tm="100000">
                                          <p:val>
                                            <p:strVal val="#ppt_w"/>
                                          </p:val>
                                        </p:tav>
                                      </p:tavLst>
                                    </p:anim>
                                    <p:anim calcmode="lin" valueType="num">
                                      <p:cBhvr>
                                        <p:cTn id="58" dur="500" fill="hold"/>
                                        <p:tgtEl>
                                          <p:spTgt spid="63492"/>
                                        </p:tgtEl>
                                        <p:attrNameLst>
                                          <p:attrName>ppt_h</p:attrName>
                                        </p:attrNameLst>
                                      </p:cBhvr>
                                      <p:tavLst>
                                        <p:tav tm="0">
                                          <p:val>
                                            <p:fltVal val="0"/>
                                          </p:val>
                                        </p:tav>
                                        <p:tav tm="100000">
                                          <p:val>
                                            <p:strVal val="#ppt_h"/>
                                          </p:val>
                                        </p:tav>
                                      </p:tavLst>
                                    </p:anim>
                                    <p:animEffect transition="in" filter="fade">
                                      <p:cBhvr>
                                        <p:cTn id="59" dur="500"/>
                                        <p:tgtEl>
                                          <p:spTgt spid="6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Examples</a:t>
            </a:r>
            <a:endParaRPr lang="en-US" sz="2400" dirty="0">
              <a:solidFill>
                <a:schemeClr val="bg1"/>
              </a:solidFill>
            </a:endParaRPr>
          </a:p>
        </p:txBody>
      </p:sp>
      <p:sp>
        <p:nvSpPr>
          <p:cNvPr id="9" name="TextBox 8"/>
          <p:cNvSpPr txBox="1"/>
          <p:nvPr/>
        </p:nvSpPr>
        <p:spPr>
          <a:xfrm>
            <a:off x="478972" y="1611102"/>
            <a:ext cx="11277599" cy="4770537"/>
          </a:xfrm>
          <a:prstGeom prst="rect">
            <a:avLst/>
          </a:prstGeom>
          <a:noFill/>
        </p:spPr>
        <p:txBody>
          <a:bodyPr wrap="square" rtlCol="0">
            <a:spAutoFit/>
          </a:bodyPr>
          <a:lstStyle/>
          <a:p>
            <a:r>
              <a:rPr lang="en-IN" sz="2400" dirty="0" smtClean="0">
                <a:solidFill>
                  <a:srgbClr val="C00000"/>
                </a:solidFill>
              </a:rPr>
              <a:t>Give the following queries in the relational algebra using the relational schema</a:t>
            </a:r>
          </a:p>
          <a:p>
            <a:pPr lvl="2"/>
            <a:r>
              <a:rPr lang="en-US" sz="2000" dirty="0" smtClean="0">
                <a:solidFill>
                  <a:srgbClr val="002060"/>
                </a:solidFill>
              </a:rPr>
              <a:t>student(id, name)</a:t>
            </a:r>
          </a:p>
          <a:p>
            <a:pPr lvl="2"/>
            <a:r>
              <a:rPr lang="en-US" sz="2000" dirty="0" err="1" smtClean="0">
                <a:solidFill>
                  <a:srgbClr val="002060"/>
                </a:solidFill>
              </a:rPr>
              <a:t>enrolledIn</a:t>
            </a:r>
            <a:r>
              <a:rPr lang="en-US" sz="2000" dirty="0" smtClean="0">
                <a:solidFill>
                  <a:srgbClr val="002060"/>
                </a:solidFill>
              </a:rPr>
              <a:t>(id, code)</a:t>
            </a:r>
          </a:p>
          <a:p>
            <a:pPr lvl="2"/>
            <a:r>
              <a:rPr lang="en-US" sz="2000" dirty="0" smtClean="0">
                <a:solidFill>
                  <a:srgbClr val="002060"/>
                </a:solidFill>
              </a:rPr>
              <a:t>subject(code, lecturer)</a:t>
            </a:r>
          </a:p>
          <a:p>
            <a:pPr marL="457200" indent="-457200"/>
            <a:r>
              <a:rPr lang="en-IN" sz="2000" dirty="0" smtClean="0">
                <a:solidFill>
                  <a:srgbClr val="C00000"/>
                </a:solidFill>
              </a:rPr>
              <a:t>4.	Who teaches cs1500 or cs3020?</a:t>
            </a:r>
          </a:p>
          <a:p>
            <a:pPr marL="457200" indent="-457200">
              <a:buFont typeface="+mj-lt"/>
              <a:buAutoNum type="arabicPeriod"/>
            </a:pPr>
            <a:endParaRPr lang="en-IN" sz="2000" dirty="0" smtClean="0">
              <a:solidFill>
                <a:srgbClr val="C00000"/>
              </a:solidFill>
            </a:endParaRPr>
          </a:p>
          <a:p>
            <a:pPr marL="457200" indent="-457200">
              <a:buFont typeface="+mj-lt"/>
              <a:buAutoNum type="arabicPeriod"/>
            </a:pPr>
            <a:endParaRPr lang="en-IN" sz="2000" dirty="0" smtClean="0">
              <a:solidFill>
                <a:srgbClr val="C00000"/>
              </a:solidFill>
            </a:endParaRPr>
          </a:p>
          <a:p>
            <a:pPr marL="457200" indent="-457200"/>
            <a:r>
              <a:rPr lang="en-IN" sz="2000" dirty="0" smtClean="0">
                <a:solidFill>
                  <a:srgbClr val="C00000"/>
                </a:solidFill>
              </a:rPr>
              <a:t>5.	Who teaches at least two different subjects?</a:t>
            </a:r>
          </a:p>
          <a:p>
            <a:pPr lvl="1"/>
            <a:r>
              <a:rPr lang="en-IN" sz="2000" dirty="0" smtClean="0">
                <a:solidFill>
                  <a:srgbClr val="002060"/>
                </a:solidFill>
              </a:rPr>
              <a:t>Solution: For this query we have to relate subject to itself. To disambiguate the relation, we will call the subject relation R or S.</a:t>
            </a:r>
          </a:p>
          <a:p>
            <a:endParaRPr lang="en-IN" sz="2000" dirty="0" smtClean="0">
              <a:solidFill>
                <a:srgbClr val="002060"/>
              </a:solidFill>
            </a:endParaRPr>
          </a:p>
          <a:p>
            <a:pPr marL="457200" indent="-457200">
              <a:buFont typeface="+mj-lt"/>
              <a:buAutoNum type="arabicPeriod"/>
            </a:pPr>
            <a:endParaRPr lang="en-IN" sz="2000" dirty="0" smtClean="0">
              <a:solidFill>
                <a:srgbClr val="C00000"/>
              </a:solidFill>
            </a:endParaRPr>
          </a:p>
          <a:p>
            <a:pPr marL="457200" indent="-457200"/>
            <a:r>
              <a:rPr lang="en-IN" sz="2000" dirty="0" smtClean="0">
                <a:solidFill>
                  <a:srgbClr val="C00000"/>
                </a:solidFill>
              </a:rPr>
              <a:t>6.	What are the names of students in cs1500 or cs3010?</a:t>
            </a:r>
            <a:endParaRPr lang="en-US" sz="2000" dirty="0" smtClean="0">
              <a:solidFill>
                <a:srgbClr val="C00000"/>
              </a:solidFill>
            </a:endParaRPr>
          </a:p>
          <a:p>
            <a:pPr>
              <a:buFont typeface="Wingdings" pitchFamily="2" charset="2"/>
              <a:buChar char="v"/>
            </a:pPr>
            <a:endParaRPr lang="en-IN" sz="2000" dirty="0" smtClean="0">
              <a:solidFill>
                <a:srgbClr val="C00000"/>
              </a:solidFill>
            </a:endParaRPr>
          </a:p>
          <a:p>
            <a:pPr>
              <a:buFont typeface="Wingdings" pitchFamily="2" charset="2"/>
              <a:buChar char="v"/>
            </a:pPr>
            <a:endParaRPr lang="en-IN" sz="2000" dirty="0" smtClean="0">
              <a:solidFill>
                <a:srgbClr val="C00000"/>
              </a:solidFill>
            </a:endParaRPr>
          </a:p>
        </p:txBody>
      </p:sp>
      <p:pic>
        <p:nvPicPr>
          <p:cNvPr id="64514" name="Picture 2"/>
          <p:cNvPicPr>
            <a:picLocks noChangeAspect="1" noChangeArrowheads="1"/>
          </p:cNvPicPr>
          <p:nvPr/>
        </p:nvPicPr>
        <p:blipFill>
          <a:blip r:embed="rId2"/>
          <a:srcRect/>
          <a:stretch>
            <a:fillRect/>
          </a:stretch>
        </p:blipFill>
        <p:spPr bwMode="auto">
          <a:xfrm>
            <a:off x="1045256" y="3296333"/>
            <a:ext cx="5995826" cy="491897"/>
          </a:xfrm>
          <a:prstGeom prst="rect">
            <a:avLst/>
          </a:prstGeom>
          <a:noFill/>
          <a:ln w="9525">
            <a:noFill/>
            <a:miter lim="800000"/>
            <a:headEnd/>
            <a:tailEnd/>
          </a:ln>
        </p:spPr>
      </p:pic>
      <p:pic>
        <p:nvPicPr>
          <p:cNvPr id="64515" name="Picture 3"/>
          <p:cNvPicPr>
            <a:picLocks noChangeAspect="1" noChangeArrowheads="1"/>
          </p:cNvPicPr>
          <p:nvPr/>
        </p:nvPicPr>
        <p:blipFill>
          <a:blip r:embed="rId3"/>
          <a:srcRect/>
          <a:stretch>
            <a:fillRect/>
          </a:stretch>
        </p:blipFill>
        <p:spPr bwMode="auto">
          <a:xfrm>
            <a:off x="2375806" y="4791072"/>
            <a:ext cx="6156519" cy="463101"/>
          </a:xfrm>
          <a:prstGeom prst="rect">
            <a:avLst/>
          </a:prstGeom>
          <a:noFill/>
          <a:ln w="9525">
            <a:noFill/>
            <a:miter lim="800000"/>
            <a:headEnd/>
            <a:tailEnd/>
          </a:ln>
        </p:spPr>
      </p:pic>
      <p:pic>
        <p:nvPicPr>
          <p:cNvPr id="64516" name="Picture 4"/>
          <p:cNvPicPr>
            <a:picLocks noChangeAspect="1" noChangeArrowheads="1"/>
          </p:cNvPicPr>
          <p:nvPr/>
        </p:nvPicPr>
        <p:blipFill>
          <a:blip r:embed="rId4"/>
          <a:srcRect/>
          <a:stretch>
            <a:fillRect/>
          </a:stretch>
        </p:blipFill>
        <p:spPr bwMode="auto">
          <a:xfrm>
            <a:off x="2046742" y="5755369"/>
            <a:ext cx="8737372" cy="611956"/>
          </a:xfrm>
          <a:prstGeom prst="rect">
            <a:avLst/>
          </a:prstGeom>
          <a:noFill/>
          <a:ln w="9525">
            <a:noFill/>
            <a:miter lim="800000"/>
            <a:headEnd/>
            <a:tailEnd/>
          </a:ln>
        </p:spPr>
      </p:pic>
      <p:sp>
        <p:nvSpPr>
          <p:cNvPr id="14"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nodeType="clickEffect">
                                  <p:stCondLst>
                                    <p:cond delay="0"/>
                                  </p:stCondLst>
                                  <p:childTnLst>
                                    <p:set>
                                      <p:cBhvr>
                                        <p:cTn id="30" dur="1" fill="hold">
                                          <p:stCondLst>
                                            <p:cond delay="0"/>
                                          </p:stCondLst>
                                        </p:cTn>
                                        <p:tgtEl>
                                          <p:spTgt spid="64514"/>
                                        </p:tgtEl>
                                        <p:attrNameLst>
                                          <p:attrName>style.visibility</p:attrName>
                                        </p:attrNameLst>
                                      </p:cBhvr>
                                      <p:to>
                                        <p:strVal val="visible"/>
                                      </p:to>
                                    </p:set>
                                    <p:anim calcmode="lin" valueType="num">
                                      <p:cBhvr>
                                        <p:cTn id="31" dur="500" fill="hold"/>
                                        <p:tgtEl>
                                          <p:spTgt spid="64514"/>
                                        </p:tgtEl>
                                        <p:attrNameLst>
                                          <p:attrName>ppt_w</p:attrName>
                                        </p:attrNameLst>
                                      </p:cBhvr>
                                      <p:tavLst>
                                        <p:tav tm="0">
                                          <p:val>
                                            <p:fltVal val="0"/>
                                          </p:val>
                                        </p:tav>
                                        <p:tav tm="100000">
                                          <p:val>
                                            <p:strVal val="#ppt_w"/>
                                          </p:val>
                                        </p:tav>
                                      </p:tavLst>
                                    </p:anim>
                                    <p:anim calcmode="lin" valueType="num">
                                      <p:cBhvr>
                                        <p:cTn id="32" dur="500" fill="hold"/>
                                        <p:tgtEl>
                                          <p:spTgt spid="64514"/>
                                        </p:tgtEl>
                                        <p:attrNameLst>
                                          <p:attrName>ppt_h</p:attrName>
                                        </p:attrNameLst>
                                      </p:cBhvr>
                                      <p:tavLst>
                                        <p:tav tm="0">
                                          <p:val>
                                            <p:fltVal val="0"/>
                                          </p:val>
                                        </p:tav>
                                        <p:tav tm="100000">
                                          <p:val>
                                            <p:strVal val="#ppt_h"/>
                                          </p:val>
                                        </p:tav>
                                      </p:tavLst>
                                    </p:anim>
                                    <p:animEffect transition="in" filter="fade">
                                      <p:cBhvr>
                                        <p:cTn id="33" dur="500"/>
                                        <p:tgtEl>
                                          <p:spTgt spid="6451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xEl>
                                              <p:pRg st="7" end="7"/>
                                            </p:txEl>
                                          </p:spTgt>
                                        </p:tgtEl>
                                        <p:attrNameLst>
                                          <p:attrName>style.visibility</p:attrName>
                                        </p:attrNameLst>
                                      </p:cBhvr>
                                      <p:to>
                                        <p:strVal val="visible"/>
                                      </p:to>
                                    </p:set>
                                    <p:anim calcmode="lin" valueType="num">
                                      <p:cBhvr additive="base">
                                        <p:cTn id="38"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
                                            <p:txEl>
                                              <p:pRg st="8" end="8"/>
                                            </p:txEl>
                                          </p:spTgt>
                                        </p:tgtEl>
                                        <p:attrNameLst>
                                          <p:attrName>style.visibility</p:attrName>
                                        </p:attrNameLst>
                                      </p:cBhvr>
                                      <p:to>
                                        <p:strVal val="visible"/>
                                      </p:to>
                                    </p:set>
                                    <p:anim calcmode="lin" valueType="num">
                                      <p:cBhvr additive="base">
                                        <p:cTn id="44"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0" fill="hold" nodeType="clickEffect">
                                  <p:stCondLst>
                                    <p:cond delay="0"/>
                                  </p:stCondLst>
                                  <p:childTnLst>
                                    <p:set>
                                      <p:cBhvr>
                                        <p:cTn id="49" dur="1" fill="hold">
                                          <p:stCondLst>
                                            <p:cond delay="0"/>
                                          </p:stCondLst>
                                        </p:cTn>
                                        <p:tgtEl>
                                          <p:spTgt spid="64515"/>
                                        </p:tgtEl>
                                        <p:attrNameLst>
                                          <p:attrName>style.visibility</p:attrName>
                                        </p:attrNameLst>
                                      </p:cBhvr>
                                      <p:to>
                                        <p:strVal val="visible"/>
                                      </p:to>
                                    </p:set>
                                    <p:anim calcmode="lin" valueType="num">
                                      <p:cBhvr>
                                        <p:cTn id="50" dur="500" fill="hold"/>
                                        <p:tgtEl>
                                          <p:spTgt spid="64515"/>
                                        </p:tgtEl>
                                        <p:attrNameLst>
                                          <p:attrName>ppt_w</p:attrName>
                                        </p:attrNameLst>
                                      </p:cBhvr>
                                      <p:tavLst>
                                        <p:tav tm="0">
                                          <p:val>
                                            <p:fltVal val="0"/>
                                          </p:val>
                                        </p:tav>
                                        <p:tav tm="100000">
                                          <p:val>
                                            <p:strVal val="#ppt_w"/>
                                          </p:val>
                                        </p:tav>
                                      </p:tavLst>
                                    </p:anim>
                                    <p:anim calcmode="lin" valueType="num">
                                      <p:cBhvr>
                                        <p:cTn id="51" dur="500" fill="hold"/>
                                        <p:tgtEl>
                                          <p:spTgt spid="64515"/>
                                        </p:tgtEl>
                                        <p:attrNameLst>
                                          <p:attrName>ppt_h</p:attrName>
                                        </p:attrNameLst>
                                      </p:cBhvr>
                                      <p:tavLst>
                                        <p:tav tm="0">
                                          <p:val>
                                            <p:fltVal val="0"/>
                                          </p:val>
                                        </p:tav>
                                        <p:tav tm="100000">
                                          <p:val>
                                            <p:strVal val="#ppt_h"/>
                                          </p:val>
                                        </p:tav>
                                      </p:tavLst>
                                    </p:anim>
                                    <p:animEffect transition="in" filter="fade">
                                      <p:cBhvr>
                                        <p:cTn id="52" dur="500"/>
                                        <p:tgtEl>
                                          <p:spTgt spid="6451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9">
                                            <p:txEl>
                                              <p:pRg st="11" end="11"/>
                                            </p:txEl>
                                          </p:spTgt>
                                        </p:tgtEl>
                                        <p:attrNameLst>
                                          <p:attrName>style.visibility</p:attrName>
                                        </p:attrNameLst>
                                      </p:cBhvr>
                                      <p:to>
                                        <p:strVal val="visible"/>
                                      </p:to>
                                    </p:set>
                                    <p:anim calcmode="lin" valueType="num">
                                      <p:cBhvr additive="base">
                                        <p:cTn id="57"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nodeType="clickEffect">
                                  <p:stCondLst>
                                    <p:cond delay="0"/>
                                  </p:stCondLst>
                                  <p:childTnLst>
                                    <p:set>
                                      <p:cBhvr>
                                        <p:cTn id="62" dur="1" fill="hold">
                                          <p:stCondLst>
                                            <p:cond delay="0"/>
                                          </p:stCondLst>
                                        </p:cTn>
                                        <p:tgtEl>
                                          <p:spTgt spid="64516"/>
                                        </p:tgtEl>
                                        <p:attrNameLst>
                                          <p:attrName>style.visibility</p:attrName>
                                        </p:attrNameLst>
                                      </p:cBhvr>
                                      <p:to>
                                        <p:strVal val="visible"/>
                                      </p:to>
                                    </p:set>
                                    <p:anim calcmode="lin" valueType="num">
                                      <p:cBhvr>
                                        <p:cTn id="63" dur="500" fill="hold"/>
                                        <p:tgtEl>
                                          <p:spTgt spid="64516"/>
                                        </p:tgtEl>
                                        <p:attrNameLst>
                                          <p:attrName>ppt_w</p:attrName>
                                        </p:attrNameLst>
                                      </p:cBhvr>
                                      <p:tavLst>
                                        <p:tav tm="0">
                                          <p:val>
                                            <p:fltVal val="0"/>
                                          </p:val>
                                        </p:tav>
                                        <p:tav tm="100000">
                                          <p:val>
                                            <p:strVal val="#ppt_w"/>
                                          </p:val>
                                        </p:tav>
                                      </p:tavLst>
                                    </p:anim>
                                    <p:anim calcmode="lin" valueType="num">
                                      <p:cBhvr>
                                        <p:cTn id="64" dur="500" fill="hold"/>
                                        <p:tgtEl>
                                          <p:spTgt spid="64516"/>
                                        </p:tgtEl>
                                        <p:attrNameLst>
                                          <p:attrName>ppt_h</p:attrName>
                                        </p:attrNameLst>
                                      </p:cBhvr>
                                      <p:tavLst>
                                        <p:tav tm="0">
                                          <p:val>
                                            <p:fltVal val="0"/>
                                          </p:val>
                                        </p:tav>
                                        <p:tav tm="100000">
                                          <p:val>
                                            <p:strVal val="#ppt_h"/>
                                          </p:val>
                                        </p:tav>
                                      </p:tavLst>
                                    </p:anim>
                                    <p:animEffect transition="in" filter="fade">
                                      <p:cBhvr>
                                        <p:cTn id="65" dur="5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4392" y="1084218"/>
            <a:ext cx="4924705" cy="369332"/>
          </a:xfrm>
          <a:prstGeom prst="rect">
            <a:avLst/>
          </a:prstGeom>
          <a:solidFill>
            <a:schemeClr val="accent2"/>
          </a:solidFill>
        </p:spPr>
        <p:txBody>
          <a:bodyPr wrap="square" rtlCol="0">
            <a:spAutoFit/>
          </a:bodyPr>
          <a:lstStyle/>
          <a:p>
            <a:r>
              <a:rPr lang="en-US" dirty="0" smtClean="0">
                <a:solidFill>
                  <a:schemeClr val="bg1"/>
                </a:solidFill>
              </a:rPr>
              <a:t>Traditional Method of Data Storage</a:t>
            </a:r>
            <a:endParaRPr lang="en-US" dirty="0">
              <a:solidFill>
                <a:schemeClr val="bg1"/>
              </a:solidFill>
            </a:endParaRPr>
          </a:p>
        </p:txBody>
      </p:sp>
      <p:grpSp>
        <p:nvGrpSpPr>
          <p:cNvPr id="2" name="Group 28"/>
          <p:cNvGrpSpPr/>
          <p:nvPr/>
        </p:nvGrpSpPr>
        <p:grpSpPr>
          <a:xfrm>
            <a:off x="923110" y="1915885"/>
            <a:ext cx="9814560" cy="2982690"/>
            <a:chOff x="674912" y="2020389"/>
            <a:chExt cx="10032267" cy="3357154"/>
          </a:xfrm>
        </p:grpSpPr>
        <p:sp>
          <p:nvSpPr>
            <p:cNvPr id="17" name="Rectangle 16"/>
            <p:cNvSpPr/>
            <p:nvPr/>
          </p:nvSpPr>
          <p:spPr>
            <a:xfrm>
              <a:off x="674912" y="4750526"/>
              <a:ext cx="2259875" cy="613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Custome_Details</a:t>
              </a:r>
              <a:endParaRPr lang="en-US" dirty="0"/>
            </a:p>
          </p:txBody>
        </p:sp>
        <p:sp>
          <p:nvSpPr>
            <p:cNvPr id="18" name="Rectangle 17"/>
            <p:cNvSpPr/>
            <p:nvPr/>
          </p:nvSpPr>
          <p:spPr>
            <a:xfrm>
              <a:off x="3274421" y="4750526"/>
              <a:ext cx="2259875" cy="613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Customer_loan_detail</a:t>
              </a:r>
              <a:endParaRPr lang="en-US" dirty="0"/>
            </a:p>
          </p:txBody>
        </p:sp>
        <p:sp>
          <p:nvSpPr>
            <p:cNvPr id="19" name="Rectangle 18"/>
            <p:cNvSpPr/>
            <p:nvPr/>
          </p:nvSpPr>
          <p:spPr>
            <a:xfrm>
              <a:off x="5886988" y="4763589"/>
              <a:ext cx="2259875" cy="613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Cust_fixed_dip_detail</a:t>
              </a:r>
              <a:endParaRPr lang="en-US" dirty="0"/>
            </a:p>
          </p:txBody>
        </p:sp>
        <p:sp>
          <p:nvSpPr>
            <p:cNvPr id="20" name="Rectangle 19"/>
            <p:cNvSpPr/>
            <p:nvPr/>
          </p:nvSpPr>
          <p:spPr>
            <a:xfrm>
              <a:off x="8447304" y="4763589"/>
              <a:ext cx="2259875" cy="613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Cust_trans_detail</a:t>
              </a:r>
              <a:endParaRPr lang="en-US" dirty="0"/>
            </a:p>
          </p:txBody>
        </p:sp>
        <p:grpSp>
          <p:nvGrpSpPr>
            <p:cNvPr id="3" name="Group 27"/>
            <p:cNvGrpSpPr/>
            <p:nvPr/>
          </p:nvGrpSpPr>
          <p:grpSpPr>
            <a:xfrm>
              <a:off x="1789611" y="2020389"/>
              <a:ext cx="7633121" cy="2090056"/>
              <a:chOff x="1789611" y="2020389"/>
              <a:chExt cx="7633121" cy="2090056"/>
            </a:xfrm>
          </p:grpSpPr>
          <p:sp>
            <p:nvSpPr>
              <p:cNvPr id="13" name="Rectangle 12"/>
              <p:cNvSpPr/>
              <p:nvPr/>
            </p:nvSpPr>
            <p:spPr>
              <a:xfrm>
                <a:off x="1789611" y="2037806"/>
                <a:ext cx="2259875" cy="613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Loan Processing</a:t>
                </a:r>
              </a:p>
              <a:p>
                <a:pPr algn="ctr"/>
                <a:r>
                  <a:rPr lang="en-US" dirty="0" smtClean="0"/>
                  <a:t>(Application Program)</a:t>
                </a:r>
                <a:endParaRPr lang="en-US" dirty="0"/>
              </a:p>
            </p:txBody>
          </p:sp>
          <p:sp>
            <p:nvSpPr>
              <p:cNvPr id="14" name="Rectangle 13"/>
              <p:cNvSpPr/>
              <p:nvPr/>
            </p:nvSpPr>
            <p:spPr>
              <a:xfrm>
                <a:off x="4410891" y="2020389"/>
                <a:ext cx="2473235" cy="613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Fixed Deposit Processing</a:t>
                </a:r>
              </a:p>
              <a:p>
                <a:pPr algn="ctr"/>
                <a:r>
                  <a:rPr lang="en-US" sz="1600" dirty="0" smtClean="0"/>
                  <a:t>(Application Program</a:t>
                </a:r>
                <a:r>
                  <a:rPr lang="en-US" dirty="0" smtClean="0"/>
                  <a:t>)</a:t>
                </a:r>
              </a:p>
            </p:txBody>
          </p:sp>
          <p:sp>
            <p:nvSpPr>
              <p:cNvPr id="15" name="Rectangle 14"/>
              <p:cNvSpPr/>
              <p:nvPr/>
            </p:nvSpPr>
            <p:spPr>
              <a:xfrm>
                <a:off x="7162857" y="2042158"/>
                <a:ext cx="2259875" cy="613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Transaction Processing</a:t>
                </a:r>
              </a:p>
              <a:p>
                <a:pPr algn="ctr"/>
                <a:r>
                  <a:rPr lang="en-US" dirty="0" smtClean="0"/>
                  <a:t>(Application Program)</a:t>
                </a:r>
              </a:p>
            </p:txBody>
          </p:sp>
          <p:sp>
            <p:nvSpPr>
              <p:cNvPr id="16" name="Rectangle 15"/>
              <p:cNvSpPr/>
              <p:nvPr/>
            </p:nvSpPr>
            <p:spPr>
              <a:xfrm>
                <a:off x="2233749" y="3496491"/>
                <a:ext cx="6805748" cy="613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FILE SYSTEM</a:t>
                </a:r>
                <a:endParaRPr lang="en-US" dirty="0"/>
              </a:p>
            </p:txBody>
          </p:sp>
          <p:sp>
            <p:nvSpPr>
              <p:cNvPr id="21" name="Down Arrow 20"/>
              <p:cNvSpPr/>
              <p:nvPr/>
            </p:nvSpPr>
            <p:spPr>
              <a:xfrm>
                <a:off x="3056708" y="2821577"/>
                <a:ext cx="222069" cy="548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5364480" y="2791097"/>
                <a:ext cx="222069" cy="548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a:off x="7950925" y="2751908"/>
                <a:ext cx="222069" cy="548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Down Arrow 23"/>
            <p:cNvSpPr/>
            <p:nvPr/>
          </p:nvSpPr>
          <p:spPr>
            <a:xfrm>
              <a:off x="2259873" y="4167051"/>
              <a:ext cx="222069" cy="548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4319451" y="4162697"/>
              <a:ext cx="222069" cy="548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a:off x="6801389" y="4175759"/>
              <a:ext cx="222069" cy="548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a:off x="8821783" y="4184467"/>
              <a:ext cx="222069" cy="548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p:cNvSpPr/>
          <p:nvPr/>
        </p:nvSpPr>
        <p:spPr>
          <a:xfrm>
            <a:off x="418011" y="5140987"/>
            <a:ext cx="11181806" cy="1200329"/>
          </a:xfrm>
          <a:prstGeom prst="rect">
            <a:avLst/>
          </a:prstGeom>
        </p:spPr>
        <p:txBody>
          <a:bodyPr wrap="square">
            <a:spAutoFit/>
          </a:bodyPr>
          <a:lstStyle/>
          <a:p>
            <a:pPr algn="just">
              <a:buFont typeface="Wingdings" pitchFamily="2" charset="2"/>
              <a:buChar char="v"/>
            </a:pPr>
            <a:r>
              <a:rPr lang="en-IN" sz="2400" dirty="0" smtClean="0">
                <a:solidFill>
                  <a:srgbClr val="C00000"/>
                </a:solidFill>
              </a:rPr>
              <a:t>In the traditional approach, information is stored in flat files which are maintained by           the file </a:t>
            </a:r>
            <a:r>
              <a:rPr lang="en-US" sz="2400" dirty="0" smtClean="0">
                <a:solidFill>
                  <a:srgbClr val="C00000"/>
                </a:solidFill>
              </a:rPr>
              <a:t>system of OS.</a:t>
            </a:r>
          </a:p>
          <a:p>
            <a:pPr algn="just">
              <a:buFont typeface="Wingdings" pitchFamily="2" charset="2"/>
              <a:buChar char="v"/>
            </a:pPr>
            <a:r>
              <a:rPr lang="en-IN" sz="2400" dirty="0" smtClean="0">
                <a:solidFill>
                  <a:srgbClr val="C00000"/>
                </a:solidFill>
              </a:rPr>
              <a:t>Application programs go through the file system to access these flat files.</a:t>
            </a:r>
            <a:endParaRPr lang="en-US" sz="2400" dirty="0" smtClean="0">
              <a:solidFill>
                <a:srgbClr val="C00000"/>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Examples</a:t>
            </a:r>
            <a:endParaRPr lang="en-US" sz="2400" dirty="0">
              <a:solidFill>
                <a:schemeClr val="bg1"/>
              </a:solidFill>
            </a:endParaRPr>
          </a:p>
        </p:txBody>
      </p:sp>
      <p:sp>
        <p:nvSpPr>
          <p:cNvPr id="9" name="TextBox 8"/>
          <p:cNvSpPr txBox="1"/>
          <p:nvPr/>
        </p:nvSpPr>
        <p:spPr>
          <a:xfrm>
            <a:off x="580570" y="1611102"/>
            <a:ext cx="11176001" cy="4770537"/>
          </a:xfrm>
          <a:prstGeom prst="rect">
            <a:avLst/>
          </a:prstGeom>
          <a:noFill/>
        </p:spPr>
        <p:txBody>
          <a:bodyPr wrap="square" rtlCol="0">
            <a:spAutoFit/>
          </a:bodyPr>
          <a:lstStyle/>
          <a:p>
            <a:r>
              <a:rPr lang="en-IN" sz="2400" dirty="0" smtClean="0">
                <a:solidFill>
                  <a:srgbClr val="C00000"/>
                </a:solidFill>
              </a:rPr>
              <a:t>Give the following queries in the relational algebra using the relational schema</a:t>
            </a:r>
          </a:p>
          <a:p>
            <a:pPr lvl="2"/>
            <a:r>
              <a:rPr lang="en-US" sz="2000" dirty="0" smtClean="0">
                <a:solidFill>
                  <a:srgbClr val="002060"/>
                </a:solidFill>
              </a:rPr>
              <a:t>student(id, name)</a:t>
            </a:r>
          </a:p>
          <a:p>
            <a:pPr lvl="2"/>
            <a:r>
              <a:rPr lang="en-US" sz="2000" dirty="0" err="1" smtClean="0">
                <a:solidFill>
                  <a:srgbClr val="002060"/>
                </a:solidFill>
              </a:rPr>
              <a:t>enrolledIn</a:t>
            </a:r>
            <a:r>
              <a:rPr lang="en-US" sz="2000" dirty="0" smtClean="0">
                <a:solidFill>
                  <a:srgbClr val="002060"/>
                </a:solidFill>
              </a:rPr>
              <a:t>(id, code)</a:t>
            </a:r>
          </a:p>
          <a:p>
            <a:pPr lvl="2"/>
            <a:r>
              <a:rPr lang="en-US" sz="2000" dirty="0" smtClean="0">
                <a:solidFill>
                  <a:srgbClr val="002060"/>
                </a:solidFill>
              </a:rPr>
              <a:t>subject(code, lecturer)</a:t>
            </a:r>
          </a:p>
          <a:p>
            <a:pPr marL="457200" indent="-457200">
              <a:buAutoNum type="arabicPeriod" startAt="7"/>
            </a:pPr>
            <a:r>
              <a:rPr lang="en-IN" sz="2000" dirty="0" smtClean="0">
                <a:solidFill>
                  <a:srgbClr val="C00000"/>
                </a:solidFill>
              </a:rPr>
              <a:t>What are the names of students in both cs1500 and cs1200?</a:t>
            </a:r>
          </a:p>
          <a:p>
            <a:pPr marL="457200" indent="-457200">
              <a:buAutoNum type="arabicPeriod" startAt="7"/>
            </a:pPr>
            <a:endParaRPr lang="en-IN" sz="2000" dirty="0" smtClean="0">
              <a:solidFill>
                <a:srgbClr val="C00000"/>
              </a:solidFill>
            </a:endParaRPr>
          </a:p>
          <a:p>
            <a:pPr marL="457200" indent="-457200">
              <a:buFont typeface="+mj-lt"/>
              <a:buAutoNum type="arabicPeriod"/>
            </a:pPr>
            <a:endParaRPr lang="en-IN" sz="2000" dirty="0" smtClean="0">
              <a:solidFill>
                <a:srgbClr val="C00000"/>
              </a:solidFill>
            </a:endParaRPr>
          </a:p>
          <a:p>
            <a:pPr marL="457200" indent="-457200">
              <a:buFont typeface="+mj-lt"/>
              <a:buAutoNum type="arabicPeriod"/>
            </a:pPr>
            <a:endParaRPr lang="en-IN" sz="2000" dirty="0" smtClean="0">
              <a:solidFill>
                <a:srgbClr val="C00000"/>
              </a:solidFill>
            </a:endParaRPr>
          </a:p>
          <a:p>
            <a:pPr marL="457200" indent="-457200">
              <a:buAutoNum type="arabicPeriod" startAt="8"/>
            </a:pPr>
            <a:r>
              <a:rPr lang="en-IN" sz="2000" dirty="0" smtClean="0">
                <a:solidFill>
                  <a:srgbClr val="C00000"/>
                </a:solidFill>
              </a:rPr>
              <a:t>What are the codes of all the subjects taught?</a:t>
            </a:r>
          </a:p>
          <a:p>
            <a:pPr marL="457200" indent="-457200">
              <a:buAutoNum type="arabicPeriod" startAt="8"/>
            </a:pPr>
            <a:endParaRPr lang="en-IN" sz="2000" dirty="0" smtClean="0">
              <a:solidFill>
                <a:srgbClr val="002060"/>
              </a:solidFill>
            </a:endParaRPr>
          </a:p>
          <a:p>
            <a:pPr marL="457200" indent="-457200">
              <a:buFont typeface="+mj-lt"/>
              <a:buAutoNum type="arabicPeriod"/>
            </a:pPr>
            <a:endParaRPr lang="en-IN" sz="2000" dirty="0" smtClean="0">
              <a:solidFill>
                <a:srgbClr val="C00000"/>
              </a:solidFill>
            </a:endParaRPr>
          </a:p>
          <a:p>
            <a:pPr marL="457200" indent="-457200">
              <a:buAutoNum type="arabicPeriod" startAt="9"/>
            </a:pPr>
            <a:r>
              <a:rPr lang="en-IN" sz="2000" dirty="0" smtClean="0">
                <a:solidFill>
                  <a:srgbClr val="C00000"/>
                </a:solidFill>
              </a:rPr>
              <a:t>What are the names of all the students in cs1500?</a:t>
            </a:r>
          </a:p>
          <a:p>
            <a:pPr marL="457200" indent="-457200">
              <a:buAutoNum type="arabicPeriod" startAt="9"/>
            </a:pPr>
            <a:endParaRPr lang="en-IN" sz="2000" dirty="0" smtClean="0">
              <a:solidFill>
                <a:srgbClr val="C00000"/>
              </a:solidFill>
            </a:endParaRPr>
          </a:p>
          <a:p>
            <a:pPr marL="457200" indent="-457200">
              <a:buAutoNum type="arabicPeriod" startAt="9"/>
            </a:pPr>
            <a:endParaRPr lang="en-IN" sz="2000" dirty="0" smtClean="0">
              <a:solidFill>
                <a:srgbClr val="C00000"/>
              </a:solidFill>
            </a:endParaRPr>
          </a:p>
          <a:p>
            <a:pPr>
              <a:buFont typeface="Wingdings" pitchFamily="2" charset="2"/>
              <a:buChar char="v"/>
            </a:pPr>
            <a:endParaRPr lang="en-IN" sz="2000" dirty="0" smtClean="0">
              <a:solidFill>
                <a:srgbClr val="C00000"/>
              </a:solidFill>
            </a:endParaRPr>
          </a:p>
        </p:txBody>
      </p:sp>
      <p:pic>
        <p:nvPicPr>
          <p:cNvPr id="65538" name="Picture 2"/>
          <p:cNvPicPr>
            <a:picLocks noChangeAspect="1" noChangeArrowheads="1"/>
          </p:cNvPicPr>
          <p:nvPr/>
        </p:nvPicPr>
        <p:blipFill>
          <a:blip r:embed="rId2"/>
          <a:srcRect/>
          <a:stretch>
            <a:fillRect/>
          </a:stretch>
        </p:blipFill>
        <p:spPr bwMode="auto">
          <a:xfrm>
            <a:off x="1117143" y="3350529"/>
            <a:ext cx="9324877" cy="611869"/>
          </a:xfrm>
          <a:prstGeom prst="rect">
            <a:avLst/>
          </a:prstGeom>
          <a:noFill/>
          <a:ln w="9525">
            <a:noFill/>
            <a:miter lim="800000"/>
            <a:headEnd/>
            <a:tailEnd/>
          </a:ln>
        </p:spPr>
      </p:pic>
      <p:pic>
        <p:nvPicPr>
          <p:cNvPr id="65539" name="Picture 3"/>
          <p:cNvPicPr>
            <a:picLocks noChangeAspect="1" noChangeArrowheads="1"/>
          </p:cNvPicPr>
          <p:nvPr/>
        </p:nvPicPr>
        <p:blipFill>
          <a:blip r:embed="rId3"/>
          <a:srcRect/>
          <a:stretch>
            <a:fillRect/>
          </a:stretch>
        </p:blipFill>
        <p:spPr bwMode="auto">
          <a:xfrm>
            <a:off x="1148897" y="4573588"/>
            <a:ext cx="2784474" cy="464079"/>
          </a:xfrm>
          <a:prstGeom prst="rect">
            <a:avLst/>
          </a:prstGeom>
          <a:noFill/>
          <a:ln w="9525">
            <a:noFill/>
            <a:miter lim="800000"/>
            <a:headEnd/>
            <a:tailEnd/>
          </a:ln>
        </p:spPr>
      </p:pic>
      <p:pic>
        <p:nvPicPr>
          <p:cNvPr id="65540" name="Picture 4"/>
          <p:cNvPicPr>
            <a:picLocks noChangeAspect="1" noChangeArrowheads="1"/>
          </p:cNvPicPr>
          <p:nvPr/>
        </p:nvPicPr>
        <p:blipFill>
          <a:blip r:embed="rId4"/>
          <a:srcRect/>
          <a:stretch>
            <a:fillRect/>
          </a:stretch>
        </p:blipFill>
        <p:spPr bwMode="auto">
          <a:xfrm>
            <a:off x="1133249" y="5584824"/>
            <a:ext cx="6051422" cy="496661"/>
          </a:xfrm>
          <a:prstGeom prst="rect">
            <a:avLst/>
          </a:prstGeom>
          <a:noFill/>
          <a:ln w="9525">
            <a:noFill/>
            <a:miter lim="800000"/>
            <a:headEnd/>
            <a:tailEnd/>
          </a:ln>
        </p:spPr>
      </p:pic>
      <p:sp>
        <p:nvSpPr>
          <p:cNvPr id="14"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nodeType="clickEffect">
                                  <p:stCondLst>
                                    <p:cond delay="0"/>
                                  </p:stCondLst>
                                  <p:childTnLst>
                                    <p:set>
                                      <p:cBhvr>
                                        <p:cTn id="30" dur="1" fill="hold">
                                          <p:stCondLst>
                                            <p:cond delay="0"/>
                                          </p:stCondLst>
                                        </p:cTn>
                                        <p:tgtEl>
                                          <p:spTgt spid="65538"/>
                                        </p:tgtEl>
                                        <p:attrNameLst>
                                          <p:attrName>style.visibility</p:attrName>
                                        </p:attrNameLst>
                                      </p:cBhvr>
                                      <p:to>
                                        <p:strVal val="visible"/>
                                      </p:to>
                                    </p:set>
                                    <p:anim calcmode="lin" valueType="num">
                                      <p:cBhvr>
                                        <p:cTn id="31" dur="500" fill="hold"/>
                                        <p:tgtEl>
                                          <p:spTgt spid="65538"/>
                                        </p:tgtEl>
                                        <p:attrNameLst>
                                          <p:attrName>ppt_w</p:attrName>
                                        </p:attrNameLst>
                                      </p:cBhvr>
                                      <p:tavLst>
                                        <p:tav tm="0">
                                          <p:val>
                                            <p:fltVal val="0"/>
                                          </p:val>
                                        </p:tav>
                                        <p:tav tm="100000">
                                          <p:val>
                                            <p:strVal val="#ppt_w"/>
                                          </p:val>
                                        </p:tav>
                                      </p:tavLst>
                                    </p:anim>
                                    <p:anim calcmode="lin" valueType="num">
                                      <p:cBhvr>
                                        <p:cTn id="32" dur="500" fill="hold"/>
                                        <p:tgtEl>
                                          <p:spTgt spid="65538"/>
                                        </p:tgtEl>
                                        <p:attrNameLst>
                                          <p:attrName>ppt_h</p:attrName>
                                        </p:attrNameLst>
                                      </p:cBhvr>
                                      <p:tavLst>
                                        <p:tav tm="0">
                                          <p:val>
                                            <p:fltVal val="0"/>
                                          </p:val>
                                        </p:tav>
                                        <p:tav tm="100000">
                                          <p:val>
                                            <p:strVal val="#ppt_h"/>
                                          </p:val>
                                        </p:tav>
                                      </p:tavLst>
                                    </p:anim>
                                    <p:animEffect transition="in" filter="fade">
                                      <p:cBhvr>
                                        <p:cTn id="33" dur="500"/>
                                        <p:tgtEl>
                                          <p:spTgt spid="6553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xEl>
                                              <p:pRg st="8" end="8"/>
                                            </p:txEl>
                                          </p:spTgt>
                                        </p:tgtEl>
                                        <p:attrNameLst>
                                          <p:attrName>style.visibility</p:attrName>
                                        </p:attrNameLst>
                                      </p:cBhvr>
                                      <p:to>
                                        <p:strVal val="visible"/>
                                      </p:to>
                                    </p:set>
                                    <p:anim calcmode="lin" valueType="num">
                                      <p:cBhvr additive="base">
                                        <p:cTn id="38"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nodeType="clickEffect">
                                  <p:stCondLst>
                                    <p:cond delay="0"/>
                                  </p:stCondLst>
                                  <p:childTnLst>
                                    <p:set>
                                      <p:cBhvr>
                                        <p:cTn id="43" dur="1" fill="hold">
                                          <p:stCondLst>
                                            <p:cond delay="0"/>
                                          </p:stCondLst>
                                        </p:cTn>
                                        <p:tgtEl>
                                          <p:spTgt spid="65539"/>
                                        </p:tgtEl>
                                        <p:attrNameLst>
                                          <p:attrName>style.visibility</p:attrName>
                                        </p:attrNameLst>
                                      </p:cBhvr>
                                      <p:to>
                                        <p:strVal val="visible"/>
                                      </p:to>
                                    </p:set>
                                    <p:anim calcmode="lin" valueType="num">
                                      <p:cBhvr>
                                        <p:cTn id="44" dur="500" fill="hold"/>
                                        <p:tgtEl>
                                          <p:spTgt spid="65539"/>
                                        </p:tgtEl>
                                        <p:attrNameLst>
                                          <p:attrName>ppt_w</p:attrName>
                                        </p:attrNameLst>
                                      </p:cBhvr>
                                      <p:tavLst>
                                        <p:tav tm="0">
                                          <p:val>
                                            <p:fltVal val="0"/>
                                          </p:val>
                                        </p:tav>
                                        <p:tav tm="100000">
                                          <p:val>
                                            <p:strVal val="#ppt_w"/>
                                          </p:val>
                                        </p:tav>
                                      </p:tavLst>
                                    </p:anim>
                                    <p:anim calcmode="lin" valueType="num">
                                      <p:cBhvr>
                                        <p:cTn id="45" dur="500" fill="hold"/>
                                        <p:tgtEl>
                                          <p:spTgt spid="65539"/>
                                        </p:tgtEl>
                                        <p:attrNameLst>
                                          <p:attrName>ppt_h</p:attrName>
                                        </p:attrNameLst>
                                      </p:cBhvr>
                                      <p:tavLst>
                                        <p:tav tm="0">
                                          <p:val>
                                            <p:fltVal val="0"/>
                                          </p:val>
                                        </p:tav>
                                        <p:tav tm="100000">
                                          <p:val>
                                            <p:strVal val="#ppt_h"/>
                                          </p:val>
                                        </p:tav>
                                      </p:tavLst>
                                    </p:anim>
                                    <p:animEffect transition="in" filter="fade">
                                      <p:cBhvr>
                                        <p:cTn id="46" dur="500"/>
                                        <p:tgtEl>
                                          <p:spTgt spid="65539"/>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anim calcmode="lin" valueType="num">
                                      <p:cBhvr additive="base">
                                        <p:cTn id="51"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3" presetClass="entr" presetSubtype="0" fill="hold" nodeType="clickEffect">
                                  <p:stCondLst>
                                    <p:cond delay="0"/>
                                  </p:stCondLst>
                                  <p:childTnLst>
                                    <p:set>
                                      <p:cBhvr>
                                        <p:cTn id="56" dur="1" fill="hold">
                                          <p:stCondLst>
                                            <p:cond delay="0"/>
                                          </p:stCondLst>
                                        </p:cTn>
                                        <p:tgtEl>
                                          <p:spTgt spid="65540"/>
                                        </p:tgtEl>
                                        <p:attrNameLst>
                                          <p:attrName>style.visibility</p:attrName>
                                        </p:attrNameLst>
                                      </p:cBhvr>
                                      <p:to>
                                        <p:strVal val="visible"/>
                                      </p:to>
                                    </p:set>
                                    <p:anim calcmode="lin" valueType="num">
                                      <p:cBhvr>
                                        <p:cTn id="57" dur="500" fill="hold"/>
                                        <p:tgtEl>
                                          <p:spTgt spid="65540"/>
                                        </p:tgtEl>
                                        <p:attrNameLst>
                                          <p:attrName>ppt_w</p:attrName>
                                        </p:attrNameLst>
                                      </p:cBhvr>
                                      <p:tavLst>
                                        <p:tav tm="0">
                                          <p:val>
                                            <p:fltVal val="0"/>
                                          </p:val>
                                        </p:tav>
                                        <p:tav tm="100000">
                                          <p:val>
                                            <p:strVal val="#ppt_w"/>
                                          </p:val>
                                        </p:tav>
                                      </p:tavLst>
                                    </p:anim>
                                    <p:anim calcmode="lin" valueType="num">
                                      <p:cBhvr>
                                        <p:cTn id="58" dur="500" fill="hold"/>
                                        <p:tgtEl>
                                          <p:spTgt spid="65540"/>
                                        </p:tgtEl>
                                        <p:attrNameLst>
                                          <p:attrName>ppt_h</p:attrName>
                                        </p:attrNameLst>
                                      </p:cBhvr>
                                      <p:tavLst>
                                        <p:tav tm="0">
                                          <p:val>
                                            <p:fltVal val="0"/>
                                          </p:val>
                                        </p:tav>
                                        <p:tav tm="100000">
                                          <p:val>
                                            <p:strVal val="#ppt_h"/>
                                          </p:val>
                                        </p:tav>
                                      </p:tavLst>
                                    </p:anim>
                                    <p:animEffect transition="in" filter="fade">
                                      <p:cBhvr>
                                        <p:cTn id="59" dur="500"/>
                                        <p:tgtEl>
                                          <p:spTgt spid="65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Examples</a:t>
            </a:r>
            <a:endParaRPr lang="en-US" sz="2400" dirty="0">
              <a:solidFill>
                <a:schemeClr val="bg1"/>
              </a:solidFill>
            </a:endParaRPr>
          </a:p>
        </p:txBody>
      </p:sp>
      <p:sp>
        <p:nvSpPr>
          <p:cNvPr id="9" name="TextBox 8"/>
          <p:cNvSpPr txBox="1"/>
          <p:nvPr/>
        </p:nvSpPr>
        <p:spPr>
          <a:xfrm>
            <a:off x="580570" y="1611102"/>
            <a:ext cx="11176001" cy="4154984"/>
          </a:xfrm>
          <a:prstGeom prst="rect">
            <a:avLst/>
          </a:prstGeom>
          <a:noFill/>
        </p:spPr>
        <p:txBody>
          <a:bodyPr wrap="square" rtlCol="0">
            <a:spAutoFit/>
          </a:bodyPr>
          <a:lstStyle/>
          <a:p>
            <a:r>
              <a:rPr lang="en-IN" sz="2400" dirty="0" smtClean="0">
                <a:solidFill>
                  <a:srgbClr val="C00000"/>
                </a:solidFill>
              </a:rPr>
              <a:t>Give the following queries in the relational algebra using the relational schema</a:t>
            </a:r>
          </a:p>
          <a:p>
            <a:pPr lvl="2"/>
            <a:r>
              <a:rPr lang="en-US" sz="2000" dirty="0" smtClean="0">
                <a:solidFill>
                  <a:srgbClr val="002060"/>
                </a:solidFill>
              </a:rPr>
              <a:t>student(id, name)</a:t>
            </a:r>
          </a:p>
          <a:p>
            <a:pPr lvl="2"/>
            <a:r>
              <a:rPr lang="en-US" sz="2000" dirty="0" err="1" smtClean="0">
                <a:solidFill>
                  <a:srgbClr val="002060"/>
                </a:solidFill>
              </a:rPr>
              <a:t>enrolledIn</a:t>
            </a:r>
            <a:r>
              <a:rPr lang="en-US" sz="2000" dirty="0" smtClean="0">
                <a:solidFill>
                  <a:srgbClr val="002060"/>
                </a:solidFill>
              </a:rPr>
              <a:t>(id, code)</a:t>
            </a:r>
          </a:p>
          <a:p>
            <a:pPr lvl="2"/>
            <a:r>
              <a:rPr lang="en-US" sz="2000" dirty="0" smtClean="0">
                <a:solidFill>
                  <a:srgbClr val="002060"/>
                </a:solidFill>
              </a:rPr>
              <a:t>subject(code, lecturer)</a:t>
            </a:r>
          </a:p>
          <a:p>
            <a:pPr marL="457200" indent="-457200"/>
            <a:r>
              <a:rPr lang="en-IN" sz="2000" dirty="0" smtClean="0">
                <a:solidFill>
                  <a:srgbClr val="C00000"/>
                </a:solidFill>
              </a:rPr>
              <a:t>10.	What are the names of students taking a subject taught by Roger.</a:t>
            </a:r>
          </a:p>
          <a:p>
            <a:pPr marL="457200" indent="-457200">
              <a:buAutoNum type="arabicPeriod" startAt="7"/>
            </a:pPr>
            <a:endParaRPr lang="en-IN" sz="2000" dirty="0" smtClean="0">
              <a:solidFill>
                <a:srgbClr val="C00000"/>
              </a:solidFill>
            </a:endParaRPr>
          </a:p>
          <a:p>
            <a:pPr marL="457200" indent="-457200">
              <a:buFont typeface="+mj-lt"/>
              <a:buAutoNum type="arabicPeriod"/>
            </a:pPr>
            <a:endParaRPr lang="en-IN" sz="2000" dirty="0" smtClean="0">
              <a:solidFill>
                <a:srgbClr val="C00000"/>
              </a:solidFill>
            </a:endParaRPr>
          </a:p>
          <a:p>
            <a:pPr marL="457200" indent="-457200">
              <a:buFont typeface="+mj-lt"/>
              <a:buAutoNum type="arabicPeriod"/>
            </a:pPr>
            <a:endParaRPr lang="en-IN" sz="2000" dirty="0" smtClean="0">
              <a:solidFill>
                <a:srgbClr val="C00000"/>
              </a:solidFill>
            </a:endParaRPr>
          </a:p>
          <a:p>
            <a:pPr marL="457200" indent="-457200"/>
            <a:r>
              <a:rPr lang="en-IN" sz="2000" dirty="0" smtClean="0">
                <a:solidFill>
                  <a:srgbClr val="C00000"/>
                </a:solidFill>
              </a:rPr>
              <a:t>11.	What are the names of students who are taking a subject not taught by Roger?</a:t>
            </a:r>
          </a:p>
          <a:p>
            <a:pPr marL="457200" indent="-457200">
              <a:buFont typeface="+mj-lt"/>
              <a:buAutoNum type="arabicPeriod"/>
            </a:pPr>
            <a:endParaRPr lang="en-IN" sz="2000" dirty="0" smtClean="0">
              <a:solidFill>
                <a:srgbClr val="C00000"/>
              </a:solidFill>
            </a:endParaRPr>
          </a:p>
          <a:p>
            <a:pPr marL="457200" indent="-457200">
              <a:buAutoNum type="arabicPeriod" startAt="9"/>
            </a:pPr>
            <a:endParaRPr lang="en-IN" sz="2000" dirty="0" smtClean="0">
              <a:solidFill>
                <a:srgbClr val="C00000"/>
              </a:solidFill>
            </a:endParaRPr>
          </a:p>
          <a:p>
            <a:pPr marL="457200" indent="-457200">
              <a:buAutoNum type="arabicPeriod" startAt="9"/>
            </a:pPr>
            <a:endParaRPr lang="en-IN" sz="2000" dirty="0" smtClean="0">
              <a:solidFill>
                <a:srgbClr val="C00000"/>
              </a:solidFill>
            </a:endParaRPr>
          </a:p>
          <a:p>
            <a:pPr>
              <a:buFont typeface="Wingdings" pitchFamily="2" charset="2"/>
              <a:buChar char="v"/>
            </a:pPr>
            <a:endParaRPr lang="en-IN" sz="2000" dirty="0" smtClean="0">
              <a:solidFill>
                <a:srgbClr val="C00000"/>
              </a:solidFill>
            </a:endParaRPr>
          </a:p>
        </p:txBody>
      </p:sp>
      <p:pic>
        <p:nvPicPr>
          <p:cNvPr id="66562" name="Picture 2"/>
          <p:cNvPicPr>
            <a:picLocks noChangeAspect="1" noChangeArrowheads="1"/>
          </p:cNvPicPr>
          <p:nvPr/>
        </p:nvPicPr>
        <p:blipFill>
          <a:blip r:embed="rId2"/>
          <a:srcRect/>
          <a:stretch>
            <a:fillRect/>
          </a:stretch>
        </p:blipFill>
        <p:spPr bwMode="auto">
          <a:xfrm>
            <a:off x="1238024" y="3460524"/>
            <a:ext cx="7402259" cy="429305"/>
          </a:xfrm>
          <a:prstGeom prst="rect">
            <a:avLst/>
          </a:prstGeom>
          <a:noFill/>
          <a:ln w="9525">
            <a:noFill/>
            <a:miter lim="800000"/>
            <a:headEnd/>
            <a:tailEnd/>
          </a:ln>
        </p:spPr>
      </p:pic>
      <p:pic>
        <p:nvPicPr>
          <p:cNvPr id="66563" name="Picture 3"/>
          <p:cNvPicPr>
            <a:picLocks noChangeAspect="1" noChangeArrowheads="1"/>
          </p:cNvPicPr>
          <p:nvPr/>
        </p:nvPicPr>
        <p:blipFill>
          <a:blip r:embed="rId3"/>
          <a:srcRect/>
          <a:stretch>
            <a:fillRect/>
          </a:stretch>
        </p:blipFill>
        <p:spPr bwMode="auto">
          <a:xfrm>
            <a:off x="1220106" y="4970236"/>
            <a:ext cx="7719477" cy="472621"/>
          </a:xfrm>
          <a:prstGeom prst="rect">
            <a:avLst/>
          </a:prstGeom>
          <a:noFill/>
          <a:ln w="9525">
            <a:noFill/>
            <a:miter lim="800000"/>
            <a:headEnd/>
            <a:tailEnd/>
          </a:ln>
        </p:spPr>
      </p:pic>
      <p:sp>
        <p:nvSpPr>
          <p:cNvPr id="13"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nodeType="clickEffect">
                                  <p:stCondLst>
                                    <p:cond delay="0"/>
                                  </p:stCondLst>
                                  <p:childTnLst>
                                    <p:set>
                                      <p:cBhvr>
                                        <p:cTn id="30" dur="1" fill="hold">
                                          <p:stCondLst>
                                            <p:cond delay="0"/>
                                          </p:stCondLst>
                                        </p:cTn>
                                        <p:tgtEl>
                                          <p:spTgt spid="66562"/>
                                        </p:tgtEl>
                                        <p:attrNameLst>
                                          <p:attrName>style.visibility</p:attrName>
                                        </p:attrNameLst>
                                      </p:cBhvr>
                                      <p:to>
                                        <p:strVal val="visible"/>
                                      </p:to>
                                    </p:set>
                                    <p:anim calcmode="lin" valueType="num">
                                      <p:cBhvr>
                                        <p:cTn id="31" dur="500" fill="hold"/>
                                        <p:tgtEl>
                                          <p:spTgt spid="66562"/>
                                        </p:tgtEl>
                                        <p:attrNameLst>
                                          <p:attrName>ppt_w</p:attrName>
                                        </p:attrNameLst>
                                      </p:cBhvr>
                                      <p:tavLst>
                                        <p:tav tm="0">
                                          <p:val>
                                            <p:fltVal val="0"/>
                                          </p:val>
                                        </p:tav>
                                        <p:tav tm="100000">
                                          <p:val>
                                            <p:strVal val="#ppt_w"/>
                                          </p:val>
                                        </p:tav>
                                      </p:tavLst>
                                    </p:anim>
                                    <p:anim calcmode="lin" valueType="num">
                                      <p:cBhvr>
                                        <p:cTn id="32" dur="500" fill="hold"/>
                                        <p:tgtEl>
                                          <p:spTgt spid="66562"/>
                                        </p:tgtEl>
                                        <p:attrNameLst>
                                          <p:attrName>ppt_h</p:attrName>
                                        </p:attrNameLst>
                                      </p:cBhvr>
                                      <p:tavLst>
                                        <p:tav tm="0">
                                          <p:val>
                                            <p:fltVal val="0"/>
                                          </p:val>
                                        </p:tav>
                                        <p:tav tm="100000">
                                          <p:val>
                                            <p:strVal val="#ppt_h"/>
                                          </p:val>
                                        </p:tav>
                                      </p:tavLst>
                                    </p:anim>
                                    <p:animEffect transition="in" filter="fade">
                                      <p:cBhvr>
                                        <p:cTn id="33" dur="500"/>
                                        <p:tgtEl>
                                          <p:spTgt spid="6656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xEl>
                                              <p:pRg st="8" end="8"/>
                                            </p:txEl>
                                          </p:spTgt>
                                        </p:tgtEl>
                                        <p:attrNameLst>
                                          <p:attrName>style.visibility</p:attrName>
                                        </p:attrNameLst>
                                      </p:cBhvr>
                                      <p:to>
                                        <p:strVal val="visible"/>
                                      </p:to>
                                    </p:set>
                                    <p:anim calcmode="lin" valueType="num">
                                      <p:cBhvr additive="base">
                                        <p:cTn id="38"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nodeType="clickEffect">
                                  <p:stCondLst>
                                    <p:cond delay="0"/>
                                  </p:stCondLst>
                                  <p:childTnLst>
                                    <p:set>
                                      <p:cBhvr>
                                        <p:cTn id="43" dur="1" fill="hold">
                                          <p:stCondLst>
                                            <p:cond delay="0"/>
                                          </p:stCondLst>
                                        </p:cTn>
                                        <p:tgtEl>
                                          <p:spTgt spid="66563"/>
                                        </p:tgtEl>
                                        <p:attrNameLst>
                                          <p:attrName>style.visibility</p:attrName>
                                        </p:attrNameLst>
                                      </p:cBhvr>
                                      <p:to>
                                        <p:strVal val="visible"/>
                                      </p:to>
                                    </p:set>
                                    <p:anim calcmode="lin" valueType="num">
                                      <p:cBhvr>
                                        <p:cTn id="44" dur="500" fill="hold"/>
                                        <p:tgtEl>
                                          <p:spTgt spid="66563"/>
                                        </p:tgtEl>
                                        <p:attrNameLst>
                                          <p:attrName>ppt_w</p:attrName>
                                        </p:attrNameLst>
                                      </p:cBhvr>
                                      <p:tavLst>
                                        <p:tav tm="0">
                                          <p:val>
                                            <p:fltVal val="0"/>
                                          </p:val>
                                        </p:tav>
                                        <p:tav tm="100000">
                                          <p:val>
                                            <p:strVal val="#ppt_w"/>
                                          </p:val>
                                        </p:tav>
                                      </p:tavLst>
                                    </p:anim>
                                    <p:anim calcmode="lin" valueType="num">
                                      <p:cBhvr>
                                        <p:cTn id="45" dur="500" fill="hold"/>
                                        <p:tgtEl>
                                          <p:spTgt spid="66563"/>
                                        </p:tgtEl>
                                        <p:attrNameLst>
                                          <p:attrName>ppt_h</p:attrName>
                                        </p:attrNameLst>
                                      </p:cBhvr>
                                      <p:tavLst>
                                        <p:tav tm="0">
                                          <p:val>
                                            <p:fltVal val="0"/>
                                          </p:val>
                                        </p:tav>
                                        <p:tav tm="100000">
                                          <p:val>
                                            <p:strVal val="#ppt_h"/>
                                          </p:val>
                                        </p:tav>
                                      </p:tavLst>
                                    </p:anim>
                                    <p:animEffect transition="in" filter="fade">
                                      <p:cBhvr>
                                        <p:cTn id="46" dur="500"/>
                                        <p:tgtEl>
                                          <p:spTgt spid="66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28248" y="1084220"/>
            <a:ext cx="8520552" cy="461665"/>
          </a:xfrm>
          <a:prstGeom prst="rect">
            <a:avLst/>
          </a:prstGeom>
          <a:solidFill>
            <a:schemeClr val="accent2"/>
          </a:solidFill>
        </p:spPr>
        <p:txBody>
          <a:bodyPr wrap="square" rtlCol="0">
            <a:spAutoFit/>
          </a:bodyPr>
          <a:lstStyle/>
          <a:p>
            <a:r>
              <a:rPr lang="en-US" sz="2400" dirty="0" smtClean="0">
                <a:solidFill>
                  <a:schemeClr val="bg1"/>
                </a:solidFill>
              </a:rPr>
              <a:t>Assignment</a:t>
            </a:r>
            <a:endParaRPr lang="en-US" sz="2400" dirty="0">
              <a:solidFill>
                <a:schemeClr val="bg1"/>
              </a:solidFill>
            </a:endParaRPr>
          </a:p>
        </p:txBody>
      </p:sp>
      <p:sp>
        <p:nvSpPr>
          <p:cNvPr id="9" name="TextBox 8"/>
          <p:cNvSpPr txBox="1"/>
          <p:nvPr/>
        </p:nvSpPr>
        <p:spPr>
          <a:xfrm>
            <a:off x="580570" y="1611102"/>
            <a:ext cx="11176001" cy="707886"/>
          </a:xfrm>
          <a:prstGeom prst="rect">
            <a:avLst/>
          </a:prstGeom>
          <a:noFill/>
        </p:spPr>
        <p:txBody>
          <a:bodyPr wrap="square" rtlCol="0">
            <a:spAutoFit/>
          </a:bodyPr>
          <a:lstStyle/>
          <a:p>
            <a:pPr marL="457200" indent="-457200">
              <a:buAutoNum type="arabicPeriod" startAt="9"/>
            </a:pPr>
            <a:endParaRPr lang="en-IN" sz="2000" dirty="0" smtClean="0">
              <a:solidFill>
                <a:srgbClr val="C00000"/>
              </a:solidFill>
            </a:endParaRPr>
          </a:p>
          <a:p>
            <a:pPr>
              <a:buFont typeface="Wingdings" pitchFamily="2" charset="2"/>
              <a:buChar char="v"/>
            </a:pPr>
            <a:endParaRPr lang="en-IN" sz="2000" dirty="0" smtClean="0">
              <a:solidFill>
                <a:srgbClr val="C00000"/>
              </a:solidFill>
            </a:endParaRPr>
          </a:p>
        </p:txBody>
      </p:sp>
      <p:sp>
        <p:nvSpPr>
          <p:cNvPr id="13"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10" name="TextBox 9"/>
          <p:cNvSpPr txBox="1"/>
          <p:nvPr/>
        </p:nvSpPr>
        <p:spPr>
          <a:xfrm>
            <a:off x="420914" y="1799779"/>
            <a:ext cx="11393715" cy="4662815"/>
          </a:xfrm>
          <a:prstGeom prst="rect">
            <a:avLst/>
          </a:prstGeom>
          <a:noFill/>
        </p:spPr>
        <p:txBody>
          <a:bodyPr wrap="square" rtlCol="0">
            <a:spAutoFit/>
          </a:bodyPr>
          <a:lstStyle/>
          <a:p>
            <a:pPr algn="just">
              <a:lnSpc>
                <a:spcPct val="150000"/>
              </a:lnSpc>
            </a:pPr>
            <a:r>
              <a:rPr lang="en-IN" dirty="0" smtClean="0">
                <a:solidFill>
                  <a:srgbClr val="C00000"/>
                </a:solidFill>
              </a:rPr>
              <a:t>Solve the following queries in the relational algebra using the relational schema</a:t>
            </a:r>
          </a:p>
          <a:p>
            <a:pPr lvl="1" algn="just">
              <a:lnSpc>
                <a:spcPct val="150000"/>
              </a:lnSpc>
            </a:pPr>
            <a:r>
              <a:rPr lang="en-US" dirty="0" smtClean="0">
                <a:solidFill>
                  <a:srgbClr val="002060"/>
                </a:solidFill>
              </a:rPr>
              <a:t>lives(person-name, street, city)								</a:t>
            </a:r>
          </a:p>
          <a:p>
            <a:pPr lvl="1" algn="just">
              <a:lnSpc>
                <a:spcPct val="150000"/>
              </a:lnSpc>
            </a:pPr>
            <a:r>
              <a:rPr lang="en-US" dirty="0" smtClean="0">
                <a:solidFill>
                  <a:srgbClr val="002060"/>
                </a:solidFill>
              </a:rPr>
              <a:t>works(person-name, company-name, salary)</a:t>
            </a:r>
          </a:p>
          <a:p>
            <a:pPr lvl="1" algn="just">
              <a:lnSpc>
                <a:spcPct val="150000"/>
              </a:lnSpc>
            </a:pPr>
            <a:r>
              <a:rPr lang="en-US" dirty="0" smtClean="0">
                <a:solidFill>
                  <a:srgbClr val="002060"/>
                </a:solidFill>
              </a:rPr>
              <a:t>located-in(company-name, city)</a:t>
            </a:r>
          </a:p>
          <a:p>
            <a:pPr lvl="1" algn="just">
              <a:lnSpc>
                <a:spcPct val="150000"/>
              </a:lnSpc>
            </a:pPr>
            <a:r>
              <a:rPr lang="en-US" dirty="0" smtClean="0">
                <a:solidFill>
                  <a:srgbClr val="002060"/>
                </a:solidFill>
              </a:rPr>
              <a:t>manages(person-name, manager-name)</a:t>
            </a:r>
          </a:p>
          <a:p>
            <a:pPr marL="342900" indent="-342900" algn="just">
              <a:buFont typeface="+mj-lt"/>
              <a:buAutoNum type="arabicPeriod"/>
            </a:pPr>
            <a:r>
              <a:rPr lang="en-US" dirty="0" smtClean="0">
                <a:solidFill>
                  <a:srgbClr val="C00000"/>
                </a:solidFill>
              </a:rPr>
              <a:t>Find the name of all employees (i.e., persons) who work for the City Bank Company (which is a specific company in the database).</a:t>
            </a:r>
          </a:p>
          <a:p>
            <a:pPr marL="342900" lvl="0" indent="-342900" algn="just">
              <a:buFont typeface="+mj-lt"/>
              <a:buAutoNum type="arabicPeriod"/>
            </a:pPr>
            <a:r>
              <a:rPr lang="en-US" dirty="0" smtClean="0">
                <a:solidFill>
                  <a:srgbClr val="C00000"/>
                </a:solidFill>
              </a:rPr>
              <a:t>Find the name and city of all employees who work for City Bank. Similar to previous query, except we have to access the lives table to extract the city of the employee. The join condition is the same person name in the two tables Lives and Works.</a:t>
            </a:r>
          </a:p>
          <a:p>
            <a:pPr marL="342900" lvl="0" indent="-342900" algn="just">
              <a:buFont typeface="+mj-lt"/>
              <a:buAutoNum type="arabicPeriod"/>
            </a:pPr>
            <a:r>
              <a:rPr lang="en-US" dirty="0" smtClean="0">
                <a:solidFill>
                  <a:srgbClr val="C00000"/>
                </a:solidFill>
              </a:rPr>
              <a:t>Find the name, street and city of all employees who work for City Bank and earn more than $10,000. Similar to previous query except an additional condition on salary attribute.</a:t>
            </a:r>
          </a:p>
          <a:p>
            <a:pPr marL="342900" lvl="0" indent="-342900" algn="just">
              <a:buFont typeface="+mj-lt"/>
              <a:buAutoNum type="arabicPeriod"/>
            </a:pPr>
            <a:r>
              <a:rPr lang="en-US" dirty="0" smtClean="0">
                <a:solidFill>
                  <a:srgbClr val="C00000"/>
                </a:solidFill>
              </a:rPr>
              <a:t>Find all persons who do not work for City Bank.</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 calcmode="lin" valueType="num">
                                      <p:cBhvr additive="base">
                                        <p:cTn id="2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 calcmode="lin" valueType="num">
                                      <p:cBhvr additive="base">
                                        <p:cTn id="2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 calcmode="lin" valueType="num">
                                      <p:cBhvr additive="base">
                                        <p:cTn id="31"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anim calcmode="lin" valueType="num">
                                      <p:cBhvr additive="base">
                                        <p:cTn id="35"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anim calcmode="lin" valueType="num">
                                      <p:cBhvr additive="base">
                                        <p:cTn id="39"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Relational Calculus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415637" y="2032191"/>
            <a:ext cx="6275450" cy="2215991"/>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buFont typeface="Wingdings" pitchFamily="2" charset="2"/>
              <a:buChar char="v"/>
            </a:pPr>
            <a:r>
              <a:rPr lang="en-US" sz="2400" dirty="0" smtClean="0">
                <a:solidFill>
                  <a:srgbClr val="C00000"/>
                </a:solidFill>
              </a:rPr>
              <a:t>A Relational Calculus is a Non Procedural Language</a:t>
            </a:r>
          </a:p>
          <a:p>
            <a:pPr algn="just">
              <a:buFont typeface="Wingdings" pitchFamily="2" charset="2"/>
              <a:buChar char="v"/>
            </a:pPr>
            <a:r>
              <a:rPr lang="en-US" sz="2400" dirty="0" smtClean="0">
                <a:solidFill>
                  <a:srgbClr val="C00000"/>
                </a:solidFill>
              </a:rPr>
              <a:t>In relational calculus there is no description of how to evaluate a query, it only specifies what is to be retrieved rather than how to retrieve it.</a:t>
            </a:r>
          </a:p>
        </p:txBody>
      </p:sp>
      <p:pic>
        <p:nvPicPr>
          <p:cNvPr id="67586" name="Picture 2" descr="DBMS Relational Calculus"/>
          <p:cNvPicPr>
            <a:picLocks noChangeAspect="1" noChangeArrowheads="1"/>
          </p:cNvPicPr>
          <p:nvPr/>
        </p:nvPicPr>
        <p:blipFill>
          <a:blip r:embed="rId2"/>
          <a:srcRect/>
          <a:stretch>
            <a:fillRect/>
          </a:stretch>
        </p:blipFill>
        <p:spPr bwMode="auto">
          <a:xfrm>
            <a:off x="6774089" y="1715633"/>
            <a:ext cx="4953000" cy="2724151"/>
          </a:xfrm>
          <a:prstGeom prst="rect">
            <a:avLst/>
          </a:prstGeom>
          <a:noFill/>
        </p:spPr>
      </p:pic>
      <p:sp>
        <p:nvSpPr>
          <p:cNvPr id="9" name="TextBox 8"/>
          <p:cNvSpPr txBox="1"/>
          <p:nvPr/>
        </p:nvSpPr>
        <p:spPr>
          <a:xfrm>
            <a:off x="856342" y="4441377"/>
            <a:ext cx="10842171" cy="1938992"/>
          </a:xfrm>
          <a:prstGeom prst="rect">
            <a:avLst/>
          </a:prstGeom>
          <a:noFill/>
        </p:spPr>
        <p:txBody>
          <a:bodyPr wrap="square" rtlCol="0">
            <a:spAutoFit/>
          </a:bodyPr>
          <a:lstStyle/>
          <a:p>
            <a:r>
              <a:rPr lang="en-US" sz="2400" b="1" u="sng" dirty="0" err="1" smtClean="0">
                <a:solidFill>
                  <a:srgbClr val="C00000"/>
                </a:solidFill>
              </a:rPr>
              <a:t>Tuple</a:t>
            </a:r>
            <a:r>
              <a:rPr lang="en-US" sz="2400" b="1" u="sng" dirty="0" smtClean="0">
                <a:solidFill>
                  <a:srgbClr val="C00000"/>
                </a:solidFill>
              </a:rPr>
              <a:t> relational calculus</a:t>
            </a:r>
          </a:p>
          <a:p>
            <a:r>
              <a:rPr lang="en-US" sz="2400" dirty="0" smtClean="0">
                <a:solidFill>
                  <a:srgbClr val="002060"/>
                </a:solidFill>
              </a:rPr>
              <a:t>The </a:t>
            </a:r>
            <a:r>
              <a:rPr lang="en-US" sz="2400" dirty="0" err="1" smtClean="0">
                <a:solidFill>
                  <a:srgbClr val="002060"/>
                </a:solidFill>
              </a:rPr>
              <a:t>tuple</a:t>
            </a:r>
            <a:r>
              <a:rPr lang="en-US" sz="2400" dirty="0" smtClean="0">
                <a:solidFill>
                  <a:srgbClr val="002060"/>
                </a:solidFill>
              </a:rPr>
              <a:t> relational calculus is based on specifying a number of </a:t>
            </a:r>
            <a:r>
              <a:rPr lang="en-US" sz="2400" dirty="0" err="1" smtClean="0">
                <a:solidFill>
                  <a:srgbClr val="002060"/>
                </a:solidFill>
              </a:rPr>
              <a:t>tuple</a:t>
            </a:r>
            <a:r>
              <a:rPr lang="en-US" sz="2400" dirty="0" smtClean="0">
                <a:solidFill>
                  <a:srgbClr val="002060"/>
                </a:solidFill>
              </a:rPr>
              <a:t> variable</a:t>
            </a:r>
          </a:p>
          <a:p>
            <a:r>
              <a:rPr lang="en-US" sz="2400" dirty="0" smtClean="0">
                <a:solidFill>
                  <a:srgbClr val="002060"/>
                </a:solidFill>
              </a:rPr>
              <a:t>Syntax:   {t | COND(t)}</a:t>
            </a:r>
          </a:p>
          <a:p>
            <a:r>
              <a:rPr lang="en-US" sz="2400" dirty="0" smtClean="0">
                <a:solidFill>
                  <a:srgbClr val="002060"/>
                </a:solidFill>
              </a:rPr>
              <a:t>	where t is a </a:t>
            </a:r>
            <a:r>
              <a:rPr lang="en-US" sz="2400" dirty="0" err="1" smtClean="0">
                <a:solidFill>
                  <a:srgbClr val="002060"/>
                </a:solidFill>
              </a:rPr>
              <a:t>tuple</a:t>
            </a:r>
            <a:r>
              <a:rPr lang="en-US" sz="2400" dirty="0" smtClean="0">
                <a:solidFill>
                  <a:srgbClr val="002060"/>
                </a:solidFill>
              </a:rPr>
              <a:t> variable</a:t>
            </a:r>
          </a:p>
          <a:p>
            <a:r>
              <a:rPr lang="en-US" sz="2400" dirty="0" smtClean="0">
                <a:solidFill>
                  <a:srgbClr val="002060"/>
                </a:solidFill>
              </a:rPr>
              <a:t>	COND(t) is a conditional expression involving 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67586"/>
                                        </p:tgtEl>
                                        <p:attrNameLst>
                                          <p:attrName>style.visibility</p:attrName>
                                        </p:attrNameLst>
                                      </p:cBhvr>
                                      <p:to>
                                        <p:strVal val="visible"/>
                                      </p:to>
                                    </p:set>
                                    <p:anim calcmode="lin" valueType="num">
                                      <p:cBhvr>
                                        <p:cTn id="19" dur="500" fill="hold"/>
                                        <p:tgtEl>
                                          <p:spTgt spid="67586"/>
                                        </p:tgtEl>
                                        <p:attrNameLst>
                                          <p:attrName>ppt_w</p:attrName>
                                        </p:attrNameLst>
                                      </p:cBhvr>
                                      <p:tavLst>
                                        <p:tav tm="0">
                                          <p:val>
                                            <p:fltVal val="0"/>
                                          </p:val>
                                        </p:tav>
                                        <p:tav tm="100000">
                                          <p:val>
                                            <p:strVal val="#ppt_w"/>
                                          </p:val>
                                        </p:tav>
                                      </p:tavLst>
                                    </p:anim>
                                    <p:anim calcmode="lin" valueType="num">
                                      <p:cBhvr>
                                        <p:cTn id="20" dur="500" fill="hold"/>
                                        <p:tgtEl>
                                          <p:spTgt spid="67586"/>
                                        </p:tgtEl>
                                        <p:attrNameLst>
                                          <p:attrName>ppt_h</p:attrName>
                                        </p:attrNameLst>
                                      </p:cBhvr>
                                      <p:tavLst>
                                        <p:tav tm="0">
                                          <p:val>
                                            <p:fltVal val="0"/>
                                          </p:val>
                                        </p:tav>
                                        <p:tav tm="100000">
                                          <p:val>
                                            <p:strVal val="#ppt_h"/>
                                          </p:val>
                                        </p:tav>
                                      </p:tavLst>
                                    </p:anim>
                                    <p:animEffect transition="in" filter="fade">
                                      <p:cBhvr>
                                        <p:cTn id="21" dur="500"/>
                                        <p:tgtEl>
                                          <p:spTgt spid="6758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 calcmode="lin" valueType="num">
                                      <p:cBhvr additive="base">
                                        <p:cTn id="2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 calcmode="lin" valueType="num">
                                      <p:cBhvr additive="base">
                                        <p:cTn id="30"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 calcmode="lin" valueType="num">
                                      <p:cBhvr additive="base">
                                        <p:cTn id="36"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2" end="2"/>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 calcmode="lin" valueType="num">
                                      <p:cBhvr additive="base">
                                        <p:cTn id="40"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9">
                                            <p:txEl>
                                              <p:pRg st="3" end="3"/>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anim calcmode="lin" valueType="num">
                                      <p:cBhvr additive="base">
                                        <p:cTn id="44"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err="1" smtClean="0">
                <a:solidFill>
                  <a:schemeClr val="bg1"/>
                </a:solidFill>
              </a:rPr>
              <a:t>Tuple</a:t>
            </a:r>
            <a:r>
              <a:rPr lang="en-US" sz="2400" dirty="0" smtClean="0">
                <a:solidFill>
                  <a:schemeClr val="bg1"/>
                </a:solidFill>
              </a:rPr>
              <a:t> Relational Calculus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415637" y="1855558"/>
            <a:ext cx="11297392" cy="332398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v"/>
            </a:pPr>
            <a:r>
              <a:rPr lang="en-US" sz="2400" dirty="0" smtClean="0">
                <a:solidFill>
                  <a:srgbClr val="C00000"/>
                </a:solidFill>
              </a:rPr>
              <a:t>Display all the employee details or all the </a:t>
            </a:r>
            <a:r>
              <a:rPr lang="en-US" sz="2400" dirty="0" err="1" smtClean="0">
                <a:solidFill>
                  <a:srgbClr val="C00000"/>
                </a:solidFill>
              </a:rPr>
              <a:t>tuple</a:t>
            </a:r>
            <a:r>
              <a:rPr lang="en-US" sz="2400" dirty="0" smtClean="0">
                <a:solidFill>
                  <a:srgbClr val="C00000"/>
                </a:solidFill>
              </a:rPr>
              <a:t> of EMPLOYEE relation</a:t>
            </a:r>
          </a:p>
          <a:p>
            <a:pPr lvl="1" algn="just">
              <a:lnSpc>
                <a:spcPct val="150000"/>
              </a:lnSpc>
            </a:pPr>
            <a:r>
              <a:rPr lang="en-US" sz="2400" dirty="0" smtClean="0">
                <a:solidFill>
                  <a:srgbClr val="002060"/>
                </a:solidFill>
              </a:rPr>
              <a:t>{t | EMPLOYEE(t)}</a:t>
            </a:r>
          </a:p>
          <a:p>
            <a:pPr marL="0" lvl="1" indent="290513" algn="just">
              <a:lnSpc>
                <a:spcPct val="150000"/>
              </a:lnSpc>
              <a:buFont typeface="Wingdings" pitchFamily="2" charset="2"/>
              <a:buChar char="v"/>
            </a:pPr>
            <a:r>
              <a:rPr lang="en-US" sz="2400" dirty="0" smtClean="0">
                <a:solidFill>
                  <a:srgbClr val="C00000"/>
                </a:solidFill>
              </a:rPr>
              <a:t>Display all the employee details whose salary is above 30000</a:t>
            </a:r>
          </a:p>
          <a:p>
            <a:pPr lvl="1" algn="just">
              <a:lnSpc>
                <a:spcPct val="150000"/>
              </a:lnSpc>
            </a:pPr>
            <a:r>
              <a:rPr lang="en-US" sz="2400" dirty="0" smtClean="0">
                <a:solidFill>
                  <a:srgbClr val="002060"/>
                </a:solidFill>
              </a:rPr>
              <a:t>{t | EMPLOYEE(t) AND </a:t>
            </a:r>
            <a:r>
              <a:rPr lang="en-US" sz="2400" dirty="0" err="1" smtClean="0">
                <a:solidFill>
                  <a:srgbClr val="002060"/>
                </a:solidFill>
              </a:rPr>
              <a:t>t.SALARY</a:t>
            </a:r>
            <a:r>
              <a:rPr lang="en-US" sz="2400" dirty="0" smtClean="0">
                <a:solidFill>
                  <a:srgbClr val="002060"/>
                </a:solidFill>
              </a:rPr>
              <a:t> &gt; 30000}</a:t>
            </a:r>
          </a:p>
          <a:p>
            <a:pPr marL="0" lvl="1" indent="290513" algn="just">
              <a:lnSpc>
                <a:spcPct val="150000"/>
              </a:lnSpc>
              <a:buFont typeface="Wingdings" pitchFamily="2" charset="2"/>
              <a:buChar char="v"/>
            </a:pPr>
            <a:r>
              <a:rPr lang="en-US" sz="2400" dirty="0" smtClean="0">
                <a:solidFill>
                  <a:srgbClr val="C00000"/>
                </a:solidFill>
              </a:rPr>
              <a:t>Retrieve the name of the employee whose salary is above 30000</a:t>
            </a:r>
          </a:p>
          <a:p>
            <a:pPr lvl="1" algn="just">
              <a:lnSpc>
                <a:spcPct val="150000"/>
              </a:lnSpc>
            </a:pPr>
            <a:r>
              <a:rPr lang="en-US" sz="2400" dirty="0" smtClean="0">
                <a:solidFill>
                  <a:srgbClr val="002060"/>
                </a:solidFill>
              </a:rPr>
              <a:t>{t.NAME | EMPLOYEE(t) AND </a:t>
            </a:r>
            <a:r>
              <a:rPr lang="en-US" sz="2400" dirty="0" err="1" smtClean="0">
                <a:solidFill>
                  <a:srgbClr val="002060"/>
                </a:solidFill>
              </a:rPr>
              <a:t>t.SALARY</a:t>
            </a:r>
            <a:r>
              <a:rPr lang="en-US" sz="2400" dirty="0" smtClean="0">
                <a:solidFill>
                  <a:srgbClr val="002060"/>
                </a:solidFill>
              </a:rPr>
              <a:t> &gt; 30000}</a:t>
            </a:r>
            <a:endParaRPr lang="en-US" sz="2400" dirty="0" smtClean="0">
              <a:solidFill>
                <a:srgbClr val="C00000"/>
              </a:solidFill>
            </a:endParaRPr>
          </a:p>
        </p:txBody>
      </p:sp>
      <p:sp>
        <p:nvSpPr>
          <p:cNvPr id="9" name="TextBox 8"/>
          <p:cNvSpPr txBox="1"/>
          <p:nvPr/>
        </p:nvSpPr>
        <p:spPr>
          <a:xfrm>
            <a:off x="420914" y="5225133"/>
            <a:ext cx="11379200" cy="830997"/>
          </a:xfrm>
          <a:prstGeom prst="rect">
            <a:avLst/>
          </a:prstGeom>
          <a:noFill/>
        </p:spPr>
        <p:txBody>
          <a:bodyPr wrap="square" rtlCol="0">
            <a:spAutoFit/>
          </a:bodyPr>
          <a:lstStyle/>
          <a:p>
            <a:r>
              <a:rPr lang="en-US" sz="2400" dirty="0" smtClean="0">
                <a:solidFill>
                  <a:srgbClr val="002060"/>
                </a:solidFill>
              </a:rPr>
              <a:t>In </a:t>
            </a:r>
            <a:r>
              <a:rPr lang="en-US" sz="2400" dirty="0" err="1" smtClean="0">
                <a:solidFill>
                  <a:srgbClr val="002060"/>
                </a:solidFill>
              </a:rPr>
              <a:t>tuple</a:t>
            </a:r>
            <a:r>
              <a:rPr lang="en-US" sz="2400" dirty="0" smtClean="0">
                <a:solidFill>
                  <a:srgbClr val="002060"/>
                </a:solidFill>
              </a:rPr>
              <a:t> relational calculus, we have to specify the requested attributes for each selected t, than we specify the condition for selecting a </a:t>
            </a:r>
            <a:r>
              <a:rPr lang="en-US" sz="2400" dirty="0" err="1" smtClean="0">
                <a:solidFill>
                  <a:srgbClr val="002060"/>
                </a:solidFill>
              </a:rPr>
              <a:t>tuple</a:t>
            </a:r>
            <a:r>
              <a:rPr lang="en-US" sz="2400" dirty="0" smtClean="0">
                <a:solidFill>
                  <a:srgbClr val="002060"/>
                </a:solidFill>
              </a:rPr>
              <a:t> following the bar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err="1" smtClean="0">
                <a:solidFill>
                  <a:schemeClr val="bg1"/>
                </a:solidFill>
              </a:rPr>
              <a:t>Tuple</a:t>
            </a:r>
            <a:r>
              <a:rPr lang="en-US" sz="2400" dirty="0" smtClean="0">
                <a:solidFill>
                  <a:schemeClr val="bg1"/>
                </a:solidFill>
              </a:rPr>
              <a:t> Relational Calculus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348342" y="1579593"/>
            <a:ext cx="11524343" cy="4862870"/>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v"/>
            </a:pPr>
            <a:r>
              <a:rPr lang="en-US" sz="2400" dirty="0" smtClean="0">
                <a:solidFill>
                  <a:srgbClr val="C00000"/>
                </a:solidFill>
              </a:rPr>
              <a:t>{t1.A1, t2.A2,…………..</a:t>
            </a:r>
            <a:r>
              <a:rPr lang="en-US" sz="2400" dirty="0" err="1" smtClean="0">
                <a:solidFill>
                  <a:srgbClr val="C00000"/>
                </a:solidFill>
              </a:rPr>
              <a:t>tn.An</a:t>
            </a:r>
            <a:r>
              <a:rPr lang="en-US" sz="2400" dirty="0" smtClean="0">
                <a:solidFill>
                  <a:srgbClr val="C00000"/>
                </a:solidFill>
              </a:rPr>
              <a:t> | COND (t1, t2, ….</a:t>
            </a:r>
            <a:r>
              <a:rPr lang="en-US" sz="2400" dirty="0" err="1" smtClean="0">
                <a:solidFill>
                  <a:srgbClr val="C00000"/>
                </a:solidFill>
              </a:rPr>
              <a:t>tn</a:t>
            </a:r>
            <a:r>
              <a:rPr lang="en-US" sz="2400" dirty="0" smtClean="0">
                <a:solidFill>
                  <a:srgbClr val="C00000"/>
                </a:solidFill>
              </a:rPr>
              <a:t>)}</a:t>
            </a:r>
          </a:p>
          <a:p>
            <a:pPr algn="just">
              <a:lnSpc>
                <a:spcPct val="150000"/>
              </a:lnSpc>
            </a:pPr>
            <a:r>
              <a:rPr lang="en-US" sz="2400" dirty="0" smtClean="0">
                <a:solidFill>
                  <a:srgbClr val="C00000"/>
                </a:solidFill>
              </a:rPr>
              <a:t>Where, </a:t>
            </a:r>
          </a:p>
          <a:p>
            <a:pPr algn="just"/>
            <a:r>
              <a:rPr lang="en-US" sz="2400" dirty="0" smtClean="0">
                <a:solidFill>
                  <a:srgbClr val="C00000"/>
                </a:solidFill>
              </a:rPr>
              <a:t>		</a:t>
            </a:r>
            <a:r>
              <a:rPr lang="en-US" sz="2000" dirty="0" smtClean="0">
                <a:solidFill>
                  <a:srgbClr val="002060"/>
                </a:solidFill>
              </a:rPr>
              <a:t>t1, ……….</a:t>
            </a:r>
            <a:r>
              <a:rPr lang="en-US" sz="2000" dirty="0" err="1" smtClean="0">
                <a:solidFill>
                  <a:srgbClr val="002060"/>
                </a:solidFill>
              </a:rPr>
              <a:t>tn</a:t>
            </a:r>
            <a:r>
              <a:rPr lang="en-US" sz="2000" dirty="0" smtClean="0">
                <a:solidFill>
                  <a:srgbClr val="002060"/>
                </a:solidFill>
              </a:rPr>
              <a:t> are </a:t>
            </a:r>
            <a:r>
              <a:rPr lang="en-US" sz="2000" dirty="0" err="1" smtClean="0">
                <a:solidFill>
                  <a:srgbClr val="002060"/>
                </a:solidFill>
              </a:rPr>
              <a:t>tuple</a:t>
            </a:r>
            <a:r>
              <a:rPr lang="en-US" sz="2000" dirty="0" smtClean="0">
                <a:solidFill>
                  <a:srgbClr val="002060"/>
                </a:solidFill>
              </a:rPr>
              <a:t> variables</a:t>
            </a:r>
          </a:p>
          <a:p>
            <a:pPr algn="just"/>
            <a:r>
              <a:rPr lang="en-US" sz="2000" dirty="0" smtClean="0">
                <a:solidFill>
                  <a:srgbClr val="002060"/>
                </a:solidFill>
              </a:rPr>
              <a:t>		Ai is the attribute on which </a:t>
            </a:r>
            <a:r>
              <a:rPr lang="en-US" sz="2000" dirty="0" err="1" smtClean="0">
                <a:solidFill>
                  <a:srgbClr val="002060"/>
                </a:solidFill>
              </a:rPr>
              <a:t>ti</a:t>
            </a:r>
            <a:r>
              <a:rPr lang="en-US" sz="2000" dirty="0" smtClean="0">
                <a:solidFill>
                  <a:srgbClr val="002060"/>
                </a:solidFill>
              </a:rPr>
              <a:t> ranges and</a:t>
            </a:r>
          </a:p>
          <a:p>
            <a:pPr algn="just"/>
            <a:r>
              <a:rPr lang="en-US" sz="2000" dirty="0" smtClean="0">
                <a:solidFill>
                  <a:srgbClr val="002060"/>
                </a:solidFill>
              </a:rPr>
              <a:t>		COND is a condition or formula of the expression.</a:t>
            </a:r>
          </a:p>
          <a:p>
            <a:pPr algn="just">
              <a:lnSpc>
                <a:spcPct val="150000"/>
              </a:lnSpc>
              <a:buFont typeface="Wingdings" pitchFamily="2" charset="2"/>
              <a:buChar char="v"/>
            </a:pPr>
            <a:r>
              <a:rPr lang="en-US" sz="2400" dirty="0" smtClean="0">
                <a:solidFill>
                  <a:srgbClr val="C00000"/>
                </a:solidFill>
              </a:rPr>
              <a:t>A formula / condition is made up of one or more atoms connected via the logical operator AND, OR, NOT.</a:t>
            </a:r>
          </a:p>
          <a:p>
            <a:pPr algn="just">
              <a:lnSpc>
                <a:spcPct val="150000"/>
              </a:lnSpc>
              <a:buFont typeface="Wingdings" pitchFamily="2" charset="2"/>
              <a:buChar char="v"/>
            </a:pPr>
            <a:r>
              <a:rPr lang="en-US" sz="2400" dirty="0" smtClean="0">
                <a:solidFill>
                  <a:srgbClr val="C00000"/>
                </a:solidFill>
              </a:rPr>
              <a:t>There are two quantifiers, which may appear in the formulas that is Existential / there exist </a:t>
            </a:r>
            <a:r>
              <a:rPr lang="en-US" sz="2400" dirty="0" smtClean="0">
                <a:solidFill>
                  <a:srgbClr val="002060"/>
                </a:solidFill>
              </a:rPr>
              <a:t>(∃)</a:t>
            </a:r>
            <a:r>
              <a:rPr lang="en-US" sz="2400" dirty="0" smtClean="0">
                <a:solidFill>
                  <a:srgbClr val="C00000"/>
                </a:solidFill>
              </a:rPr>
              <a:t> and universal / for all </a:t>
            </a:r>
            <a:r>
              <a:rPr lang="en-US" sz="2400" dirty="0" smtClean="0">
                <a:solidFill>
                  <a:srgbClr val="002060"/>
                </a:solidFill>
              </a:rPr>
              <a:t>(∀)</a:t>
            </a:r>
            <a:r>
              <a:rPr lang="en-US" sz="2400" dirty="0" smtClean="0">
                <a:solidFill>
                  <a:srgbClr val="C00000"/>
                </a:solidFill>
              </a:rPr>
              <a:t> quantifier.</a:t>
            </a:r>
          </a:p>
          <a:p>
            <a:pPr algn="just">
              <a:lnSpc>
                <a:spcPct val="150000"/>
              </a:lnSpc>
              <a:buFont typeface="Wingdings" pitchFamily="2" charset="2"/>
              <a:buChar char="v"/>
            </a:pPr>
            <a:r>
              <a:rPr lang="en-US" sz="2400" dirty="0" smtClean="0">
                <a:solidFill>
                  <a:srgbClr val="C00000"/>
                </a:solidFill>
              </a:rPr>
              <a:t>A </a:t>
            </a:r>
            <a:r>
              <a:rPr lang="en-US" sz="2400" dirty="0" err="1" smtClean="0">
                <a:solidFill>
                  <a:srgbClr val="C00000"/>
                </a:solidFill>
              </a:rPr>
              <a:t>tuple</a:t>
            </a:r>
            <a:r>
              <a:rPr lang="en-US" sz="2400" dirty="0" smtClean="0">
                <a:solidFill>
                  <a:srgbClr val="C00000"/>
                </a:solidFill>
              </a:rPr>
              <a:t> variable t is said to be bound if it appears with </a:t>
            </a:r>
            <a:r>
              <a:rPr lang="en-US" sz="2400" dirty="0" smtClean="0">
                <a:solidFill>
                  <a:srgbClr val="002060"/>
                </a:solidFill>
              </a:rPr>
              <a:t>(∃t) </a:t>
            </a:r>
            <a:r>
              <a:rPr lang="en-US" sz="2400" dirty="0" smtClean="0">
                <a:solidFill>
                  <a:srgbClr val="C00000"/>
                </a:solidFill>
              </a:rPr>
              <a:t>or</a:t>
            </a:r>
            <a:r>
              <a:rPr lang="en-US" sz="2400" dirty="0" smtClean="0">
                <a:solidFill>
                  <a:srgbClr val="002060"/>
                </a:solidFill>
              </a:rPr>
              <a:t> (∀t), </a:t>
            </a:r>
            <a:r>
              <a:rPr lang="en-US" sz="2400" dirty="0" smtClean="0">
                <a:solidFill>
                  <a:srgbClr val="C00000"/>
                </a:solidFill>
              </a:rPr>
              <a:t>otherwise it is free.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6" end="6"/>
                                            </p:txEl>
                                          </p:spTgt>
                                        </p:tgtEl>
                                        <p:attrNameLst>
                                          <p:attrName>style.visibility</p:attrName>
                                        </p:attrNameLst>
                                      </p:cBhvr>
                                      <p:to>
                                        <p:strVal val="visible"/>
                                      </p:to>
                                    </p:set>
                                    <p:anim calcmode="lin" valueType="num">
                                      <p:cBhvr additive="base">
                                        <p:cTn id="43"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146">
                                            <p:txEl>
                                              <p:pRg st="7" end="7"/>
                                            </p:txEl>
                                          </p:spTgt>
                                        </p:tgtEl>
                                        <p:attrNameLst>
                                          <p:attrName>style.visibility</p:attrName>
                                        </p:attrNameLst>
                                      </p:cBhvr>
                                      <p:to>
                                        <p:strVal val="visible"/>
                                      </p:to>
                                    </p:set>
                                    <p:anim calcmode="lin" valueType="num">
                                      <p:cBhvr additive="base">
                                        <p:cTn id="49"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Existential Quantifier: </a:t>
            </a:r>
            <a:r>
              <a:rPr lang="en-US" sz="2400" b="1" dirty="0" smtClean="0">
                <a:solidFill>
                  <a:schemeClr val="bg1"/>
                </a:solidFill>
              </a:rPr>
              <a:t>(∃) </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348342" y="1519789"/>
            <a:ext cx="11524343" cy="4924425"/>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v"/>
            </a:pPr>
            <a:r>
              <a:rPr lang="en-US" sz="2000" dirty="0" smtClean="0">
                <a:solidFill>
                  <a:srgbClr val="C00000"/>
                </a:solidFill>
              </a:rPr>
              <a:t>If F is a formula, than so is (∃t) (F), where t is a </a:t>
            </a:r>
            <a:r>
              <a:rPr lang="en-US" sz="2000" dirty="0" err="1" smtClean="0">
                <a:solidFill>
                  <a:srgbClr val="C00000"/>
                </a:solidFill>
              </a:rPr>
              <a:t>tuple</a:t>
            </a:r>
            <a:r>
              <a:rPr lang="en-US" sz="2000" dirty="0" smtClean="0">
                <a:solidFill>
                  <a:srgbClr val="C00000"/>
                </a:solidFill>
              </a:rPr>
              <a:t> variable.</a:t>
            </a:r>
          </a:p>
          <a:p>
            <a:pPr algn="just">
              <a:lnSpc>
                <a:spcPct val="150000"/>
              </a:lnSpc>
              <a:buFont typeface="Wingdings" pitchFamily="2" charset="2"/>
              <a:buChar char="v"/>
            </a:pPr>
            <a:r>
              <a:rPr lang="en-US" sz="2000" dirty="0" smtClean="0">
                <a:solidFill>
                  <a:srgbClr val="C00000"/>
                </a:solidFill>
              </a:rPr>
              <a:t>The formula (∃t) (F) is TRUE if the formula evaluates to TRUE for some (at least one) </a:t>
            </a:r>
            <a:r>
              <a:rPr lang="en-US" sz="2000" dirty="0" err="1" smtClean="0">
                <a:solidFill>
                  <a:srgbClr val="C00000"/>
                </a:solidFill>
              </a:rPr>
              <a:t>tuple</a:t>
            </a:r>
            <a:r>
              <a:rPr lang="en-US" sz="2000" dirty="0" smtClean="0">
                <a:solidFill>
                  <a:srgbClr val="C00000"/>
                </a:solidFill>
              </a:rPr>
              <a:t>, otherwise (∃t) (F) is false.</a:t>
            </a:r>
          </a:p>
          <a:p>
            <a:pPr algn="just">
              <a:lnSpc>
                <a:spcPct val="150000"/>
              </a:lnSpc>
              <a:buFont typeface="Wingdings" pitchFamily="2" charset="2"/>
              <a:buChar char="v"/>
            </a:pPr>
            <a:endParaRPr lang="en-US" sz="2000" dirty="0" smtClean="0">
              <a:solidFill>
                <a:srgbClr val="C00000"/>
              </a:solidFill>
            </a:endParaRPr>
          </a:p>
          <a:p>
            <a:pPr algn="just"/>
            <a:r>
              <a:rPr lang="en-IN" sz="2000" dirty="0" smtClean="0">
                <a:solidFill>
                  <a:srgbClr val="C00000"/>
                </a:solidFill>
              </a:rPr>
              <a:t>Query </a:t>
            </a:r>
            <a:r>
              <a:rPr lang="en-US" sz="2000" dirty="0" smtClean="0">
                <a:solidFill>
                  <a:srgbClr val="C00000"/>
                </a:solidFill>
              </a:rPr>
              <a:t>: find the name and account number of the relation CUSTOMER and LOAN who have loan account</a:t>
            </a:r>
          </a:p>
          <a:p>
            <a:pPr marL="0" lvl="1" algn="ctr"/>
            <a:endParaRPr lang="en-US" sz="2000" dirty="0" smtClean="0">
              <a:solidFill>
                <a:srgbClr val="002060"/>
              </a:solidFill>
            </a:endParaRPr>
          </a:p>
          <a:p>
            <a:pPr marL="0" lvl="1" algn="ctr"/>
            <a:r>
              <a:rPr lang="en-US" sz="2000" dirty="0" smtClean="0">
                <a:solidFill>
                  <a:srgbClr val="002060"/>
                </a:solidFill>
              </a:rPr>
              <a:t>{t.NAME, </a:t>
            </a:r>
            <a:r>
              <a:rPr lang="en-US" sz="2000" dirty="0" err="1" smtClean="0">
                <a:solidFill>
                  <a:srgbClr val="002060"/>
                </a:solidFill>
              </a:rPr>
              <a:t>t.AC_NO</a:t>
            </a:r>
            <a:r>
              <a:rPr lang="en-US" sz="2000" dirty="0" smtClean="0">
                <a:solidFill>
                  <a:srgbClr val="002060"/>
                </a:solidFill>
              </a:rPr>
              <a:t> | CUSTOMER (t) and (∃d) (LOAN(d)) and </a:t>
            </a:r>
            <a:r>
              <a:rPr lang="en-US" sz="2000" dirty="0" err="1" smtClean="0">
                <a:solidFill>
                  <a:srgbClr val="002060"/>
                </a:solidFill>
              </a:rPr>
              <a:t>t.AC_NO</a:t>
            </a:r>
            <a:r>
              <a:rPr lang="en-US" sz="2000" dirty="0" smtClean="0">
                <a:solidFill>
                  <a:srgbClr val="002060"/>
                </a:solidFill>
              </a:rPr>
              <a:t> = </a:t>
            </a:r>
            <a:r>
              <a:rPr lang="en-US" sz="2000" dirty="0" err="1" smtClean="0">
                <a:solidFill>
                  <a:srgbClr val="002060"/>
                </a:solidFill>
              </a:rPr>
              <a:t>d.AC_NO</a:t>
            </a:r>
            <a:r>
              <a:rPr lang="en-US" sz="2000" dirty="0" smtClean="0">
                <a:solidFill>
                  <a:srgbClr val="002060"/>
                </a:solidFill>
              </a:rPr>
              <a:t>}</a:t>
            </a:r>
          </a:p>
          <a:p>
            <a:pPr marL="0" lvl="1" algn="ctr"/>
            <a:endParaRPr lang="en-US" sz="2000" dirty="0" smtClean="0">
              <a:solidFill>
                <a:srgbClr val="002060"/>
              </a:solidFill>
            </a:endParaRPr>
          </a:p>
          <a:p>
            <a:r>
              <a:rPr lang="en-US" sz="2000" dirty="0" smtClean="0">
                <a:solidFill>
                  <a:srgbClr val="002060"/>
                </a:solidFill>
              </a:rPr>
              <a:t>Client(ID, </a:t>
            </a:r>
            <a:r>
              <a:rPr lang="en-US" sz="2000" dirty="0" err="1" smtClean="0">
                <a:solidFill>
                  <a:srgbClr val="002060"/>
                </a:solidFill>
              </a:rPr>
              <a:t>fName</a:t>
            </a:r>
            <a:r>
              <a:rPr lang="en-US" sz="2000" dirty="0" smtClean="0">
                <a:solidFill>
                  <a:srgbClr val="002060"/>
                </a:solidFill>
              </a:rPr>
              <a:t>, </a:t>
            </a:r>
            <a:r>
              <a:rPr lang="en-US" sz="2000" dirty="0" err="1" smtClean="0">
                <a:solidFill>
                  <a:srgbClr val="002060"/>
                </a:solidFill>
              </a:rPr>
              <a:t>lName</a:t>
            </a:r>
            <a:r>
              <a:rPr lang="en-US" sz="2000" dirty="0" smtClean="0">
                <a:solidFill>
                  <a:srgbClr val="002060"/>
                </a:solidFill>
              </a:rPr>
              <a:t>, Age)</a:t>
            </a:r>
          </a:p>
          <a:p>
            <a:r>
              <a:rPr lang="en-US" sz="2000" dirty="0" smtClean="0">
                <a:solidFill>
                  <a:srgbClr val="002060"/>
                </a:solidFill>
              </a:rPr>
              <a:t>Matches(Client1, Client2, Type)</a:t>
            </a:r>
          </a:p>
          <a:p>
            <a:endParaRPr lang="en-US" sz="2000" dirty="0" smtClean="0">
              <a:solidFill>
                <a:srgbClr val="002060"/>
              </a:solidFill>
            </a:endParaRPr>
          </a:p>
          <a:p>
            <a:r>
              <a:rPr lang="en-IN" sz="2000" dirty="0" smtClean="0">
                <a:solidFill>
                  <a:srgbClr val="C00000"/>
                </a:solidFill>
              </a:rPr>
              <a:t>Query: List the first and last names of clients that appear as client1 in a match </a:t>
            </a:r>
            <a:r>
              <a:rPr lang="en-US" sz="2000" dirty="0" smtClean="0">
                <a:solidFill>
                  <a:srgbClr val="C00000"/>
                </a:solidFill>
              </a:rPr>
              <a:t>of any type.</a:t>
            </a:r>
          </a:p>
          <a:p>
            <a:pPr algn="ctr"/>
            <a:endParaRPr lang="en-IN" sz="2000" dirty="0" smtClean="0">
              <a:solidFill>
                <a:srgbClr val="002060"/>
              </a:solidFill>
            </a:endParaRPr>
          </a:p>
          <a:p>
            <a:pPr algn="ctr"/>
            <a:r>
              <a:rPr lang="en-IN" sz="2000" dirty="0" smtClean="0">
                <a:solidFill>
                  <a:srgbClr val="002060"/>
                </a:solidFill>
              </a:rPr>
              <a:t>{</a:t>
            </a:r>
            <a:r>
              <a:rPr lang="en-IN" sz="2000" dirty="0" err="1" smtClean="0">
                <a:solidFill>
                  <a:srgbClr val="002060"/>
                </a:solidFill>
              </a:rPr>
              <a:t>c.fName</a:t>
            </a:r>
            <a:r>
              <a:rPr lang="en-IN" sz="2000" dirty="0" smtClean="0">
                <a:solidFill>
                  <a:srgbClr val="002060"/>
                </a:solidFill>
              </a:rPr>
              <a:t>, </a:t>
            </a:r>
            <a:r>
              <a:rPr lang="en-IN" sz="2000" dirty="0" err="1" smtClean="0">
                <a:solidFill>
                  <a:srgbClr val="002060"/>
                </a:solidFill>
              </a:rPr>
              <a:t>c.lName</a:t>
            </a:r>
            <a:r>
              <a:rPr lang="en-IN" sz="2000" dirty="0" smtClean="0">
                <a:solidFill>
                  <a:srgbClr val="002060"/>
                </a:solidFill>
              </a:rPr>
              <a:t> | CLIENT(c) AND (∃m)(MATCHES(m) AND </a:t>
            </a:r>
            <a:r>
              <a:rPr lang="en-US" sz="2000" dirty="0" smtClean="0">
                <a:solidFill>
                  <a:srgbClr val="002060"/>
                </a:solidFill>
              </a:rPr>
              <a:t>c.ID = m.Client1)}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5" end="5"/>
                                            </p:txEl>
                                          </p:spTgt>
                                        </p:tgtEl>
                                        <p:attrNameLst>
                                          <p:attrName>style.visibility</p:attrName>
                                        </p:attrNameLst>
                                      </p:cBhvr>
                                      <p:to>
                                        <p:strVal val="visible"/>
                                      </p:to>
                                    </p:set>
                                    <p:anim calcmode="lin" valueType="num">
                                      <p:cBhvr additive="base">
                                        <p:cTn id="25"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7" end="7"/>
                                            </p:txEl>
                                          </p:spTgt>
                                        </p:tgtEl>
                                        <p:attrNameLst>
                                          <p:attrName>style.visibility</p:attrName>
                                        </p:attrNameLst>
                                      </p:cBhvr>
                                      <p:to>
                                        <p:strVal val="visible"/>
                                      </p:to>
                                    </p:set>
                                    <p:anim calcmode="lin" valueType="num">
                                      <p:cBhvr additive="base">
                                        <p:cTn id="31"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146">
                                            <p:txEl>
                                              <p:pRg st="8" end="8"/>
                                            </p:txEl>
                                          </p:spTgt>
                                        </p:tgtEl>
                                        <p:attrNameLst>
                                          <p:attrName>style.visibility</p:attrName>
                                        </p:attrNameLst>
                                      </p:cBhvr>
                                      <p:to>
                                        <p:strVal val="visible"/>
                                      </p:to>
                                    </p:set>
                                    <p:anim calcmode="lin" valueType="num">
                                      <p:cBhvr additive="base">
                                        <p:cTn id="35" dur="500" fill="hold"/>
                                        <p:tgtEl>
                                          <p:spTgt spid="6146">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146">
                                            <p:txEl>
                                              <p:pRg st="10" end="10"/>
                                            </p:txEl>
                                          </p:spTgt>
                                        </p:tgtEl>
                                        <p:attrNameLst>
                                          <p:attrName>style.visibility</p:attrName>
                                        </p:attrNameLst>
                                      </p:cBhvr>
                                      <p:to>
                                        <p:strVal val="visible"/>
                                      </p:to>
                                    </p:set>
                                    <p:anim calcmode="lin" valueType="num">
                                      <p:cBhvr additive="base">
                                        <p:cTn id="41" dur="500" fill="hold"/>
                                        <p:tgtEl>
                                          <p:spTgt spid="6146">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14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146">
                                            <p:txEl>
                                              <p:pRg st="12" end="12"/>
                                            </p:txEl>
                                          </p:spTgt>
                                        </p:tgtEl>
                                        <p:attrNameLst>
                                          <p:attrName>style.visibility</p:attrName>
                                        </p:attrNameLst>
                                      </p:cBhvr>
                                      <p:to>
                                        <p:strVal val="visible"/>
                                      </p:to>
                                    </p:set>
                                    <p:anim calcmode="lin" valueType="num">
                                      <p:cBhvr additive="base">
                                        <p:cTn id="47" dur="500" fill="hold"/>
                                        <p:tgtEl>
                                          <p:spTgt spid="6146">
                                            <p:txEl>
                                              <p:pRg st="12" end="1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14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Universal Quantifier: (∀) </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348342" y="2012232"/>
            <a:ext cx="11524343" cy="3939540"/>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v"/>
            </a:pPr>
            <a:r>
              <a:rPr lang="en-US" sz="2400" dirty="0" smtClean="0">
                <a:solidFill>
                  <a:srgbClr val="C00000"/>
                </a:solidFill>
              </a:rPr>
              <a:t>If F is a formula, than so is (∀t) (F), where t is a </a:t>
            </a:r>
            <a:r>
              <a:rPr lang="en-US" sz="2400" dirty="0" err="1" smtClean="0">
                <a:solidFill>
                  <a:srgbClr val="C00000"/>
                </a:solidFill>
              </a:rPr>
              <a:t>tuple</a:t>
            </a:r>
            <a:r>
              <a:rPr lang="en-US" sz="2400" dirty="0" smtClean="0">
                <a:solidFill>
                  <a:srgbClr val="C00000"/>
                </a:solidFill>
              </a:rPr>
              <a:t> variable.</a:t>
            </a:r>
          </a:p>
          <a:p>
            <a:pPr algn="just">
              <a:lnSpc>
                <a:spcPct val="150000"/>
              </a:lnSpc>
              <a:buFont typeface="Wingdings" pitchFamily="2" charset="2"/>
              <a:buChar char="v"/>
            </a:pPr>
            <a:r>
              <a:rPr lang="en-US" sz="2400" dirty="0" smtClean="0">
                <a:solidFill>
                  <a:srgbClr val="C00000"/>
                </a:solidFill>
              </a:rPr>
              <a:t>The formula (</a:t>
            </a:r>
            <a:r>
              <a:rPr lang="en-US" sz="2400" dirty="0" smtClean="0">
                <a:solidFill>
                  <a:srgbClr val="002060"/>
                </a:solidFill>
              </a:rPr>
              <a:t>∀</a:t>
            </a:r>
            <a:r>
              <a:rPr lang="en-US" sz="2400" dirty="0" smtClean="0">
                <a:solidFill>
                  <a:srgbClr val="C00000"/>
                </a:solidFill>
              </a:rPr>
              <a:t>t) (F) is TRUE if the formula evaluates to TRUE for every </a:t>
            </a:r>
            <a:r>
              <a:rPr lang="en-US" sz="2400" dirty="0" err="1" smtClean="0">
                <a:solidFill>
                  <a:srgbClr val="C00000"/>
                </a:solidFill>
              </a:rPr>
              <a:t>tuple</a:t>
            </a:r>
            <a:r>
              <a:rPr lang="en-US" sz="2400" dirty="0" smtClean="0">
                <a:solidFill>
                  <a:srgbClr val="C00000"/>
                </a:solidFill>
              </a:rPr>
              <a:t>, otherwise (</a:t>
            </a:r>
            <a:r>
              <a:rPr lang="en-US" sz="2400" dirty="0" smtClean="0">
                <a:solidFill>
                  <a:srgbClr val="002060"/>
                </a:solidFill>
              </a:rPr>
              <a:t>∀</a:t>
            </a:r>
            <a:r>
              <a:rPr lang="en-US" sz="2400" dirty="0" smtClean="0">
                <a:solidFill>
                  <a:srgbClr val="C00000"/>
                </a:solidFill>
              </a:rPr>
              <a:t>t) (F) is false.</a:t>
            </a:r>
          </a:p>
          <a:p>
            <a:pPr algn="just">
              <a:lnSpc>
                <a:spcPct val="150000"/>
              </a:lnSpc>
              <a:buFont typeface="Wingdings" pitchFamily="2" charset="2"/>
              <a:buChar char="v"/>
            </a:pPr>
            <a:endParaRPr lang="en-US" sz="2400" dirty="0" smtClean="0">
              <a:solidFill>
                <a:srgbClr val="C00000"/>
              </a:solidFill>
            </a:endParaRPr>
          </a:p>
          <a:p>
            <a:pPr algn="just"/>
            <a:r>
              <a:rPr lang="en-IN" sz="2400" dirty="0" smtClean="0">
                <a:solidFill>
                  <a:srgbClr val="C00000"/>
                </a:solidFill>
              </a:rPr>
              <a:t>Query </a:t>
            </a:r>
            <a:r>
              <a:rPr lang="en-US" sz="2400" dirty="0" smtClean="0">
                <a:solidFill>
                  <a:srgbClr val="C00000"/>
                </a:solidFill>
              </a:rPr>
              <a:t>: find the name and account number of the relation CUSTOMER and LOAN who have no loan account</a:t>
            </a:r>
          </a:p>
          <a:p>
            <a:pPr algn="just"/>
            <a:endParaRPr lang="en-US" sz="2400" dirty="0" smtClean="0">
              <a:solidFill>
                <a:srgbClr val="C00000"/>
              </a:solidFill>
            </a:endParaRPr>
          </a:p>
          <a:p>
            <a:pPr algn="ctr"/>
            <a:r>
              <a:rPr lang="en-US" sz="2000" dirty="0" smtClean="0">
                <a:solidFill>
                  <a:srgbClr val="002060"/>
                </a:solidFill>
              </a:rPr>
              <a:t>{t.NAME, </a:t>
            </a:r>
            <a:r>
              <a:rPr lang="en-US" sz="2000" dirty="0" err="1" smtClean="0">
                <a:solidFill>
                  <a:srgbClr val="002060"/>
                </a:solidFill>
              </a:rPr>
              <a:t>t.AC_NO</a:t>
            </a:r>
            <a:r>
              <a:rPr lang="en-US" sz="2000" dirty="0" smtClean="0">
                <a:solidFill>
                  <a:srgbClr val="002060"/>
                </a:solidFill>
              </a:rPr>
              <a:t> | CUSTOMER (t) and (∀d) (NOT (LOAN(d))) or NOT  (</a:t>
            </a:r>
            <a:r>
              <a:rPr lang="en-US" sz="2000" dirty="0" err="1" smtClean="0">
                <a:solidFill>
                  <a:srgbClr val="002060"/>
                </a:solidFill>
              </a:rPr>
              <a:t>t.AC_NO</a:t>
            </a:r>
            <a:r>
              <a:rPr lang="en-US" sz="2000" dirty="0" smtClean="0">
                <a:solidFill>
                  <a:srgbClr val="002060"/>
                </a:solidFill>
              </a:rPr>
              <a:t> = </a:t>
            </a:r>
            <a:r>
              <a:rPr lang="en-US" sz="2000" dirty="0" err="1" smtClean="0">
                <a:solidFill>
                  <a:srgbClr val="002060"/>
                </a:solidFill>
              </a:rPr>
              <a:t>d.AC_NO</a:t>
            </a:r>
            <a:r>
              <a:rPr lang="en-US" sz="2000" dirty="0" smtClean="0">
                <a:solidFill>
                  <a:srgbClr val="002060"/>
                </a:solidFill>
              </a:rPr>
              <a:t>)}</a:t>
            </a:r>
          </a:p>
          <a:p>
            <a:pPr marL="0" lvl="1" algn="ctr"/>
            <a:endParaRPr lang="en-US" sz="2000" dirty="0" smtClean="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5" end="5"/>
                                            </p:txEl>
                                          </p:spTgt>
                                        </p:tgtEl>
                                        <p:attrNameLst>
                                          <p:attrName>style.visibility</p:attrName>
                                        </p:attrNameLst>
                                      </p:cBhvr>
                                      <p:to>
                                        <p:strVal val="visible"/>
                                      </p:to>
                                    </p:set>
                                    <p:anim calcmode="lin" valueType="num">
                                      <p:cBhvr additive="base">
                                        <p:cTn id="25"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Domain Relational Calculus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415637" y="2028493"/>
            <a:ext cx="11297392" cy="3877985"/>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v"/>
            </a:pPr>
            <a:r>
              <a:rPr lang="en-US" sz="2400" dirty="0" smtClean="0">
                <a:solidFill>
                  <a:srgbClr val="C00000"/>
                </a:solidFill>
              </a:rPr>
              <a:t>The domain relational calculus uses domain variable that take an value from an attribute domain, rather than values for an entire </a:t>
            </a:r>
            <a:r>
              <a:rPr lang="en-US" sz="2400" dirty="0" err="1" smtClean="0">
                <a:solidFill>
                  <a:srgbClr val="C00000"/>
                </a:solidFill>
              </a:rPr>
              <a:t>tuple</a:t>
            </a:r>
            <a:r>
              <a:rPr lang="en-US" sz="2400" dirty="0" smtClean="0">
                <a:solidFill>
                  <a:srgbClr val="C00000"/>
                </a:solidFill>
              </a:rPr>
              <a:t>.</a:t>
            </a:r>
          </a:p>
          <a:p>
            <a:pPr algn="just">
              <a:lnSpc>
                <a:spcPct val="150000"/>
              </a:lnSpc>
              <a:buFont typeface="Wingdings" pitchFamily="2" charset="2"/>
              <a:buChar char="v"/>
            </a:pPr>
            <a:r>
              <a:rPr lang="en-US" sz="2400" dirty="0" smtClean="0">
                <a:solidFill>
                  <a:srgbClr val="C00000"/>
                </a:solidFill>
              </a:rPr>
              <a:t>The domain relational calculus is in the form of </a:t>
            </a:r>
          </a:p>
          <a:p>
            <a:pPr algn="just">
              <a:lnSpc>
                <a:spcPct val="150000"/>
              </a:lnSpc>
            </a:pPr>
            <a:r>
              <a:rPr lang="en-US" sz="2400" dirty="0" smtClean="0">
                <a:solidFill>
                  <a:srgbClr val="C00000"/>
                </a:solidFill>
              </a:rPr>
              <a:t>	</a:t>
            </a:r>
            <a:r>
              <a:rPr lang="en-US" sz="2400" dirty="0" smtClean="0">
                <a:solidFill>
                  <a:srgbClr val="002060"/>
                </a:solidFill>
              </a:rPr>
              <a:t>{&lt;x1, x2, …, </a:t>
            </a:r>
            <a:r>
              <a:rPr lang="en-US" sz="2400" dirty="0" err="1" smtClean="0">
                <a:solidFill>
                  <a:srgbClr val="002060"/>
                </a:solidFill>
              </a:rPr>
              <a:t>xn</a:t>
            </a:r>
            <a:r>
              <a:rPr lang="en-US" sz="2400" dirty="0" smtClean="0">
                <a:solidFill>
                  <a:srgbClr val="002060"/>
                </a:solidFill>
              </a:rPr>
              <a:t>&gt;|COND(x1, x2, ……, </a:t>
            </a:r>
            <a:r>
              <a:rPr lang="en-US" sz="2400" dirty="0" err="1" smtClean="0">
                <a:solidFill>
                  <a:srgbClr val="002060"/>
                </a:solidFill>
              </a:rPr>
              <a:t>xn</a:t>
            </a:r>
            <a:r>
              <a:rPr lang="en-US" sz="2400" dirty="0" smtClean="0">
                <a:solidFill>
                  <a:srgbClr val="002060"/>
                </a:solidFill>
              </a:rPr>
              <a:t>)}</a:t>
            </a:r>
          </a:p>
          <a:p>
            <a:pPr algn="just">
              <a:lnSpc>
                <a:spcPct val="150000"/>
              </a:lnSpc>
            </a:pPr>
            <a:r>
              <a:rPr lang="en-US" sz="2400" dirty="0" smtClean="0">
                <a:solidFill>
                  <a:srgbClr val="C00000"/>
                </a:solidFill>
              </a:rPr>
              <a:t>Where,</a:t>
            </a:r>
          </a:p>
          <a:p>
            <a:pPr algn="just">
              <a:lnSpc>
                <a:spcPct val="150000"/>
              </a:lnSpc>
            </a:pPr>
            <a:r>
              <a:rPr lang="en-US" sz="2400" dirty="0" smtClean="0">
                <a:solidFill>
                  <a:srgbClr val="C00000"/>
                </a:solidFill>
              </a:rPr>
              <a:t>		</a:t>
            </a:r>
            <a:r>
              <a:rPr lang="en-US" sz="2400" dirty="0" smtClean="0">
                <a:solidFill>
                  <a:srgbClr val="002060"/>
                </a:solidFill>
              </a:rPr>
              <a:t>x1, x2, …….., </a:t>
            </a:r>
            <a:r>
              <a:rPr lang="en-US" sz="2400" dirty="0" err="1" smtClean="0">
                <a:solidFill>
                  <a:srgbClr val="002060"/>
                </a:solidFill>
              </a:rPr>
              <a:t>xn</a:t>
            </a:r>
            <a:r>
              <a:rPr lang="en-US" sz="2400" dirty="0" smtClean="0">
                <a:solidFill>
                  <a:srgbClr val="002060"/>
                </a:solidFill>
              </a:rPr>
              <a:t> represents the domain variable</a:t>
            </a:r>
          </a:p>
          <a:p>
            <a:pPr algn="just">
              <a:lnSpc>
                <a:spcPct val="150000"/>
              </a:lnSpc>
            </a:pPr>
            <a:r>
              <a:rPr lang="en-US" sz="2400" dirty="0" smtClean="0">
                <a:solidFill>
                  <a:srgbClr val="002060"/>
                </a:solidFill>
              </a:rPr>
              <a:t>		COND represents the formula composed of atoms.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Domain Relational Calculus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415637" y="3484986"/>
            <a:ext cx="11297392" cy="2677656"/>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v"/>
            </a:pPr>
            <a:r>
              <a:rPr lang="en-US" sz="2400" dirty="0" smtClean="0">
                <a:solidFill>
                  <a:srgbClr val="C00000"/>
                </a:solidFill>
              </a:rPr>
              <a:t>Find the name of the CUSTOMER whose age is greater than 50</a:t>
            </a:r>
          </a:p>
          <a:p>
            <a:pPr algn="ctr">
              <a:lnSpc>
                <a:spcPct val="150000"/>
              </a:lnSpc>
            </a:pPr>
            <a:r>
              <a:rPr lang="en-US" sz="2400" dirty="0" smtClean="0">
                <a:solidFill>
                  <a:srgbClr val="002060"/>
                </a:solidFill>
              </a:rPr>
              <a:t>{b|</a:t>
            </a:r>
            <a:r>
              <a:rPr lang="en-US" sz="2400" dirty="0" smtClean="0">
                <a:solidFill>
                  <a:srgbClr val="C00000"/>
                </a:solidFill>
              </a:rPr>
              <a:t> </a:t>
            </a:r>
            <a:r>
              <a:rPr lang="en-US" sz="2400" dirty="0" smtClean="0">
                <a:solidFill>
                  <a:srgbClr val="002060"/>
                </a:solidFill>
              </a:rPr>
              <a:t>(∃a) (∃c) (∃d) (∃e) (CUSOMER(</a:t>
            </a:r>
            <a:r>
              <a:rPr lang="en-US" sz="2400" dirty="0" err="1" smtClean="0">
                <a:solidFill>
                  <a:srgbClr val="002060"/>
                </a:solidFill>
              </a:rPr>
              <a:t>abcde</a:t>
            </a:r>
            <a:r>
              <a:rPr lang="en-US" sz="2400" dirty="0" smtClean="0">
                <a:solidFill>
                  <a:srgbClr val="002060"/>
                </a:solidFill>
              </a:rPr>
              <a:t>) AND c&gt;50)}</a:t>
            </a:r>
          </a:p>
          <a:p>
            <a:pPr algn="just">
              <a:lnSpc>
                <a:spcPct val="150000"/>
              </a:lnSpc>
              <a:buFont typeface="Wingdings" pitchFamily="2" charset="2"/>
              <a:buChar char="v"/>
            </a:pPr>
            <a:endParaRPr lang="en-US" sz="2400" dirty="0" smtClean="0">
              <a:solidFill>
                <a:srgbClr val="C00000"/>
              </a:solidFill>
            </a:endParaRPr>
          </a:p>
          <a:p>
            <a:pPr algn="just">
              <a:lnSpc>
                <a:spcPct val="150000"/>
              </a:lnSpc>
              <a:buFont typeface="Wingdings" pitchFamily="2" charset="2"/>
              <a:buChar char="v"/>
            </a:pPr>
            <a:r>
              <a:rPr lang="en-US" sz="2400" dirty="0" smtClean="0">
                <a:solidFill>
                  <a:srgbClr val="C00000"/>
                </a:solidFill>
              </a:rPr>
              <a:t>Find the NAME, AC_NO, BRANCH and AMOUNT whose branch = “</a:t>
            </a:r>
            <a:r>
              <a:rPr lang="en-US" sz="2400" dirty="0" err="1" smtClean="0">
                <a:solidFill>
                  <a:srgbClr val="C00000"/>
                </a:solidFill>
              </a:rPr>
              <a:t>Gunupur</a:t>
            </a:r>
            <a:r>
              <a:rPr lang="en-US" sz="2400" dirty="0" smtClean="0">
                <a:solidFill>
                  <a:srgbClr val="C00000"/>
                </a:solidFill>
              </a:rPr>
              <a:t>”. </a:t>
            </a:r>
          </a:p>
          <a:p>
            <a:pPr algn="ctr">
              <a:lnSpc>
                <a:spcPct val="150000"/>
              </a:lnSpc>
            </a:pPr>
            <a:r>
              <a:rPr lang="en-US" sz="2000" dirty="0" smtClean="0">
                <a:solidFill>
                  <a:srgbClr val="002060"/>
                </a:solidFill>
              </a:rPr>
              <a:t>{</a:t>
            </a:r>
            <a:r>
              <a:rPr lang="en-US" sz="2000" dirty="0" err="1" smtClean="0">
                <a:solidFill>
                  <a:srgbClr val="002060"/>
                </a:solidFill>
              </a:rPr>
              <a:t>abyz</a:t>
            </a:r>
            <a:r>
              <a:rPr lang="en-US" sz="2000" dirty="0" smtClean="0">
                <a:solidFill>
                  <a:srgbClr val="002060"/>
                </a:solidFill>
              </a:rPr>
              <a:t>|(∃c) (∃d) (∃e) (∃x) (CUSOMER(</a:t>
            </a:r>
            <a:r>
              <a:rPr lang="en-US" sz="2000" dirty="0" err="1" smtClean="0">
                <a:solidFill>
                  <a:srgbClr val="002060"/>
                </a:solidFill>
              </a:rPr>
              <a:t>abcde</a:t>
            </a:r>
            <a:r>
              <a:rPr lang="en-US" sz="2000" dirty="0" smtClean="0">
                <a:solidFill>
                  <a:srgbClr val="002060"/>
                </a:solidFill>
              </a:rPr>
              <a:t>) AND LOAN(xyz) AND y = “</a:t>
            </a:r>
            <a:r>
              <a:rPr lang="en-US" sz="2000" dirty="0" err="1" smtClean="0">
                <a:solidFill>
                  <a:srgbClr val="002060"/>
                </a:solidFill>
              </a:rPr>
              <a:t>Gunupur</a:t>
            </a:r>
            <a:r>
              <a:rPr lang="en-US" sz="2000" dirty="0" smtClean="0">
                <a:solidFill>
                  <a:srgbClr val="002060"/>
                </a:solidFill>
              </a:rPr>
              <a:t>” AND a = x)}</a:t>
            </a:r>
          </a:p>
        </p:txBody>
      </p:sp>
      <p:graphicFrame>
        <p:nvGraphicFramePr>
          <p:cNvPr id="8" name="Table 7"/>
          <p:cNvGraphicFramePr>
            <a:graphicFrameLocks noGrp="1"/>
          </p:cNvGraphicFramePr>
          <p:nvPr/>
        </p:nvGraphicFramePr>
        <p:xfrm>
          <a:off x="2075542" y="2185580"/>
          <a:ext cx="4554475" cy="741680"/>
        </p:xfrm>
        <a:graphic>
          <a:graphicData uri="http://schemas.openxmlformats.org/drawingml/2006/table">
            <a:tbl>
              <a:tblPr firstRow="1" bandRow="1">
                <a:tableStyleId>{5C22544A-7EE6-4342-B048-85BDC9FD1C3A}</a:tableStyleId>
              </a:tblPr>
              <a:tblGrid>
                <a:gridCol w="956374">
                  <a:extLst>
                    <a:ext uri="{9D8B030D-6E8A-4147-A177-3AD203B41FA5}">
                      <a16:colId xmlns:a16="http://schemas.microsoft.com/office/drawing/2014/main" val="20000"/>
                    </a:ext>
                  </a:extLst>
                </a:gridCol>
                <a:gridCol w="813118">
                  <a:extLst>
                    <a:ext uri="{9D8B030D-6E8A-4147-A177-3AD203B41FA5}">
                      <a16:colId xmlns:a16="http://schemas.microsoft.com/office/drawing/2014/main" val="20001"/>
                    </a:ext>
                  </a:extLst>
                </a:gridCol>
                <a:gridCol w="653923">
                  <a:extLst>
                    <a:ext uri="{9D8B030D-6E8A-4147-A177-3AD203B41FA5}">
                      <a16:colId xmlns:a16="http://schemas.microsoft.com/office/drawing/2014/main" val="20002"/>
                    </a:ext>
                  </a:extLst>
                </a:gridCol>
                <a:gridCol w="1027430">
                  <a:extLst>
                    <a:ext uri="{9D8B030D-6E8A-4147-A177-3AD203B41FA5}">
                      <a16:colId xmlns:a16="http://schemas.microsoft.com/office/drawing/2014/main" val="20003"/>
                    </a:ext>
                  </a:extLst>
                </a:gridCol>
                <a:gridCol w="1103630">
                  <a:extLst>
                    <a:ext uri="{9D8B030D-6E8A-4147-A177-3AD203B41FA5}">
                      <a16:colId xmlns:a16="http://schemas.microsoft.com/office/drawing/2014/main" val="20004"/>
                    </a:ext>
                  </a:extLst>
                </a:gridCol>
              </a:tblGrid>
              <a:tr h="370840">
                <a:tc gridSpan="5">
                  <a:txBody>
                    <a:bodyPr/>
                    <a:lstStyle/>
                    <a:p>
                      <a:pPr algn="ctr"/>
                      <a:r>
                        <a:rPr lang="en-US" dirty="0" smtClean="0"/>
                        <a:t>CUSTOMER</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b="1" dirty="0" smtClean="0"/>
                        <a:t>AC_NO</a:t>
                      </a:r>
                      <a:endParaRPr lang="en-US" b="1" dirty="0"/>
                    </a:p>
                  </a:txBody>
                  <a:tcPr/>
                </a:tc>
                <a:tc>
                  <a:txBody>
                    <a:bodyPr/>
                    <a:lstStyle/>
                    <a:p>
                      <a:r>
                        <a:rPr lang="en-US" b="1" dirty="0" smtClean="0"/>
                        <a:t>NAME</a:t>
                      </a:r>
                      <a:endParaRPr lang="en-US" b="1" dirty="0"/>
                    </a:p>
                  </a:txBody>
                  <a:tcPr/>
                </a:tc>
                <a:tc>
                  <a:txBody>
                    <a:bodyPr/>
                    <a:lstStyle/>
                    <a:p>
                      <a:r>
                        <a:rPr lang="en-US" b="1" dirty="0" smtClean="0"/>
                        <a:t>AGE</a:t>
                      </a:r>
                      <a:endParaRPr lang="en-US" b="1" dirty="0"/>
                    </a:p>
                  </a:txBody>
                  <a:tcPr/>
                </a:tc>
                <a:tc>
                  <a:txBody>
                    <a:bodyPr/>
                    <a:lstStyle/>
                    <a:p>
                      <a:r>
                        <a:rPr lang="en-US" b="1" dirty="0" smtClean="0"/>
                        <a:t>GENDER</a:t>
                      </a:r>
                      <a:endParaRPr lang="en-US" b="1" dirty="0"/>
                    </a:p>
                  </a:txBody>
                  <a:tcPr/>
                </a:tc>
                <a:tc>
                  <a:txBody>
                    <a:bodyPr/>
                    <a:lstStyle/>
                    <a:p>
                      <a:r>
                        <a:rPr lang="en-US" b="1" dirty="0" smtClean="0"/>
                        <a:t>ADDRESS</a:t>
                      </a:r>
                      <a:endParaRPr lang="en-US" b="1" dirty="0"/>
                    </a:p>
                  </a:txBody>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nvGraphicFramePr>
        <p:xfrm>
          <a:off x="7220758" y="2192840"/>
          <a:ext cx="3125535" cy="741680"/>
        </p:xfrm>
        <a:graphic>
          <a:graphicData uri="http://schemas.openxmlformats.org/drawingml/2006/table">
            <a:tbl>
              <a:tblPr firstRow="1" bandRow="1">
                <a:tableStyleId>{5C22544A-7EE6-4342-B048-85BDC9FD1C3A}</a:tableStyleId>
              </a:tblPr>
              <a:tblGrid>
                <a:gridCol w="956374">
                  <a:extLst>
                    <a:ext uri="{9D8B030D-6E8A-4147-A177-3AD203B41FA5}">
                      <a16:colId xmlns:a16="http://schemas.microsoft.com/office/drawing/2014/main" val="20000"/>
                    </a:ext>
                  </a:extLst>
                </a:gridCol>
                <a:gridCol w="1041718">
                  <a:extLst>
                    <a:ext uri="{9D8B030D-6E8A-4147-A177-3AD203B41FA5}">
                      <a16:colId xmlns:a16="http://schemas.microsoft.com/office/drawing/2014/main" val="20001"/>
                    </a:ext>
                  </a:extLst>
                </a:gridCol>
                <a:gridCol w="1127443">
                  <a:extLst>
                    <a:ext uri="{9D8B030D-6E8A-4147-A177-3AD203B41FA5}">
                      <a16:colId xmlns:a16="http://schemas.microsoft.com/office/drawing/2014/main" val="20002"/>
                    </a:ext>
                  </a:extLst>
                </a:gridCol>
              </a:tblGrid>
              <a:tr h="370840">
                <a:tc gridSpan="3">
                  <a:txBody>
                    <a:bodyPr/>
                    <a:lstStyle/>
                    <a:p>
                      <a:pPr algn="ctr"/>
                      <a:r>
                        <a:rPr lang="en-US" dirty="0" smtClean="0"/>
                        <a:t>LOAN</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b="1" dirty="0" smtClean="0"/>
                        <a:t>AC_NO</a:t>
                      </a:r>
                      <a:endParaRPr lang="en-US" b="1" dirty="0"/>
                    </a:p>
                  </a:txBody>
                  <a:tcPr/>
                </a:tc>
                <a:tc>
                  <a:txBody>
                    <a:bodyPr/>
                    <a:lstStyle/>
                    <a:p>
                      <a:r>
                        <a:rPr lang="en-US" b="1" dirty="0" smtClean="0"/>
                        <a:t>BRANCH</a:t>
                      </a:r>
                      <a:endParaRPr lang="en-US" b="1" dirty="0"/>
                    </a:p>
                  </a:txBody>
                  <a:tcPr/>
                </a:tc>
                <a:tc>
                  <a:txBody>
                    <a:bodyPr/>
                    <a:lstStyle/>
                    <a:p>
                      <a:r>
                        <a:rPr lang="en-US" b="1" dirty="0" smtClean="0"/>
                        <a:t>AMOUNT</a:t>
                      </a:r>
                      <a:endParaRPr lang="en-US" b="1" dirty="0"/>
                    </a:p>
                  </a:txBody>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4" end="4"/>
                                            </p:txEl>
                                          </p:spTgt>
                                        </p:tgtEl>
                                        <p:attrNameLst>
                                          <p:attrName>style.visibility</p:attrName>
                                        </p:attrNameLst>
                                      </p:cBhvr>
                                      <p:to>
                                        <p:strVal val="visible"/>
                                      </p:to>
                                    </p:set>
                                    <p:anim calcmode="lin" valueType="num">
                                      <p:cBhvr additive="base">
                                        <p:cTn id="25"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62149" y="1687161"/>
            <a:ext cx="10855234" cy="4616648"/>
          </a:xfrm>
          <a:prstGeom prst="rect">
            <a:avLst/>
          </a:prstGeom>
        </p:spPr>
        <p:txBody>
          <a:bodyPr wrap="square">
            <a:spAutoFit/>
          </a:bodyPr>
          <a:lstStyle/>
          <a:p>
            <a:pPr algn="just"/>
            <a:r>
              <a:rPr lang="en-US" sz="2400" dirty="0" smtClean="0">
                <a:solidFill>
                  <a:srgbClr val="0070C0"/>
                </a:solidFill>
              </a:rPr>
              <a:t>Data Security: </a:t>
            </a:r>
            <a:r>
              <a:rPr lang="en-IN" sz="2400" dirty="0" smtClean="0">
                <a:solidFill>
                  <a:srgbClr val="C00000"/>
                </a:solidFill>
              </a:rPr>
              <a:t>The data as maintained in the flat file(s) is easily accessible and therefore not secure.</a:t>
            </a:r>
          </a:p>
          <a:p>
            <a:pPr algn="just"/>
            <a:r>
              <a:rPr lang="en-IN" dirty="0" smtClean="0">
                <a:solidFill>
                  <a:srgbClr val="002060"/>
                </a:solidFill>
              </a:rPr>
              <a:t>Example: Consider the Banking System. The Customer transaction file has details about the total available balance of all customers. A Customer wants information about his account balance. In a file system it is difficult to give the Customer access to only his data. Thus enforcing security constraints for the entire file or for certain data items are difficult.</a:t>
            </a:r>
            <a:endParaRPr lang="en-US" dirty="0" smtClean="0">
              <a:solidFill>
                <a:srgbClr val="002060"/>
              </a:solidFill>
            </a:endParaRPr>
          </a:p>
          <a:p>
            <a:pPr algn="just"/>
            <a:r>
              <a:rPr lang="en-US" sz="2400" dirty="0" smtClean="0">
                <a:solidFill>
                  <a:srgbClr val="0070C0"/>
                </a:solidFill>
              </a:rPr>
              <a:t>Data Redundancy: </a:t>
            </a:r>
            <a:r>
              <a:rPr lang="en-IN" sz="2400" dirty="0" smtClean="0">
                <a:solidFill>
                  <a:srgbClr val="C00000"/>
                </a:solidFill>
              </a:rPr>
              <a:t>Often the same information is duplicated in two or more files.</a:t>
            </a:r>
          </a:p>
          <a:p>
            <a:r>
              <a:rPr lang="en-IN" dirty="0" smtClean="0">
                <a:solidFill>
                  <a:srgbClr val="002060"/>
                </a:solidFill>
              </a:rPr>
              <a:t>Example: Assume the same data is repeated in two or more files. If change is made to data in one file, it is required that the change be made to the data in the other file as well. If this is not done, it will lead to error during access of the data.</a:t>
            </a:r>
            <a:endParaRPr lang="en-US" dirty="0" smtClean="0">
              <a:solidFill>
                <a:srgbClr val="002060"/>
              </a:solidFill>
            </a:endParaRPr>
          </a:p>
          <a:p>
            <a:pPr algn="just"/>
            <a:r>
              <a:rPr lang="en-US" sz="2400" dirty="0" smtClean="0">
                <a:solidFill>
                  <a:srgbClr val="0070C0"/>
                </a:solidFill>
              </a:rPr>
              <a:t>Data Isolation: </a:t>
            </a:r>
            <a:r>
              <a:rPr lang="en-IN" sz="2400" dirty="0" smtClean="0">
                <a:solidFill>
                  <a:srgbClr val="C00000"/>
                </a:solidFill>
              </a:rPr>
              <a:t>Data Isolation means that all the related data is not available in one file. Generally, the data is scattered in various files, and the files may be in different formats</a:t>
            </a:r>
          </a:p>
          <a:p>
            <a:pPr algn="just"/>
            <a:endParaRPr lang="en-US" sz="2400" dirty="0" smtClean="0">
              <a:solidFill>
                <a:srgbClr val="C00000"/>
              </a:solidFill>
            </a:endParaRPr>
          </a:p>
        </p:txBody>
      </p:sp>
      <p:sp>
        <p:nvSpPr>
          <p:cNvPr id="11" name="TextBox 10"/>
          <p:cNvSpPr txBox="1"/>
          <p:nvPr/>
        </p:nvSpPr>
        <p:spPr>
          <a:xfrm>
            <a:off x="914392" y="1031966"/>
            <a:ext cx="4924705" cy="461665"/>
          </a:xfrm>
          <a:prstGeom prst="rect">
            <a:avLst/>
          </a:prstGeom>
          <a:solidFill>
            <a:schemeClr val="accent2"/>
          </a:solidFill>
        </p:spPr>
        <p:txBody>
          <a:bodyPr wrap="square" rtlCol="0">
            <a:spAutoFit/>
          </a:bodyPr>
          <a:lstStyle/>
          <a:p>
            <a:r>
              <a:rPr lang="en-US" sz="2400" dirty="0" smtClean="0">
                <a:solidFill>
                  <a:schemeClr val="bg1"/>
                </a:solidFill>
              </a:rPr>
              <a:t>Traditional Approach: (Challenges)</a:t>
            </a:r>
            <a:endParaRPr lang="en-US" sz="2400" dirty="0">
              <a:solidFill>
                <a:schemeClr val="bg1"/>
              </a:solidFill>
            </a:endParaRP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2   		             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QUERY BY EXAMPLE: (QBE)</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415637" y="2028493"/>
            <a:ext cx="11297392" cy="3877985"/>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v"/>
            </a:pPr>
            <a:r>
              <a:rPr lang="en-US" sz="2400" dirty="0" smtClean="0">
                <a:solidFill>
                  <a:srgbClr val="C00000"/>
                </a:solidFill>
              </a:rPr>
              <a:t>QBE queries are expressed “by example” instead of giving a procedure for obtaining the desire answer, the user gives an example of what is desired.</a:t>
            </a:r>
          </a:p>
          <a:p>
            <a:pPr algn="just">
              <a:lnSpc>
                <a:spcPct val="150000"/>
              </a:lnSpc>
              <a:buFont typeface="Wingdings" pitchFamily="2" charset="2"/>
              <a:buChar char="v"/>
            </a:pPr>
            <a:r>
              <a:rPr lang="en-US" sz="2400" dirty="0" smtClean="0">
                <a:solidFill>
                  <a:srgbClr val="C00000"/>
                </a:solidFill>
              </a:rPr>
              <a:t>The queries in QBE is expressed by skeleton tables which shows the relation schema.</a:t>
            </a:r>
          </a:p>
          <a:p>
            <a:pPr algn="just">
              <a:lnSpc>
                <a:spcPct val="150000"/>
              </a:lnSpc>
              <a:buFont typeface="Wingdings" pitchFamily="2" charset="2"/>
              <a:buChar char="v"/>
            </a:pPr>
            <a:r>
              <a:rPr lang="en-US" sz="2400" dirty="0" smtClean="0">
                <a:solidFill>
                  <a:srgbClr val="C00000"/>
                </a:solidFill>
              </a:rPr>
              <a:t> he user selects those skeletons needed for a given query and fills in the skeleton with example rows.</a:t>
            </a:r>
          </a:p>
          <a:p>
            <a:pPr algn="just">
              <a:lnSpc>
                <a:spcPct val="150000"/>
              </a:lnSpc>
              <a:buFont typeface="Wingdings" pitchFamily="2" charset="2"/>
              <a:buChar char="v"/>
            </a:pPr>
            <a:r>
              <a:rPr lang="en-US" sz="2400" dirty="0" smtClean="0">
                <a:solidFill>
                  <a:srgbClr val="C00000"/>
                </a:solidFill>
              </a:rPr>
              <a:t>An example row consists of constants and example elements which are domain variables, and QBE uses an underscore character before domain variable as _x.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QUERY BY EXAMPLE: (QBE)</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415637" y="2028493"/>
            <a:ext cx="11297392" cy="3877985"/>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v"/>
            </a:pPr>
            <a:r>
              <a:rPr lang="en-US" sz="2400" dirty="0" smtClean="0">
                <a:solidFill>
                  <a:srgbClr val="C00000"/>
                </a:solidFill>
              </a:rPr>
              <a:t>Query: Print the name of the customer whose age is greater than 50.</a:t>
            </a:r>
          </a:p>
          <a:p>
            <a:pPr algn="just">
              <a:lnSpc>
                <a:spcPct val="150000"/>
              </a:lnSpc>
              <a:buFont typeface="Wingdings" pitchFamily="2" charset="2"/>
              <a:buChar char="v"/>
            </a:pPr>
            <a:endParaRPr lang="en-US" sz="2400" dirty="0" smtClean="0">
              <a:solidFill>
                <a:srgbClr val="C00000"/>
              </a:solidFill>
            </a:endParaRPr>
          </a:p>
          <a:p>
            <a:pPr algn="just">
              <a:lnSpc>
                <a:spcPct val="150000"/>
              </a:lnSpc>
              <a:buFont typeface="Wingdings" pitchFamily="2" charset="2"/>
              <a:buChar char="v"/>
            </a:pPr>
            <a:endParaRPr lang="en-US" sz="2400" dirty="0" smtClean="0">
              <a:solidFill>
                <a:srgbClr val="C00000"/>
              </a:solidFill>
            </a:endParaRPr>
          </a:p>
          <a:p>
            <a:pPr algn="just">
              <a:lnSpc>
                <a:spcPct val="150000"/>
              </a:lnSpc>
              <a:buFont typeface="Wingdings" pitchFamily="2" charset="2"/>
              <a:buChar char="v"/>
            </a:pPr>
            <a:r>
              <a:rPr lang="en-US" sz="2400" dirty="0" smtClean="0">
                <a:solidFill>
                  <a:srgbClr val="C00000"/>
                </a:solidFill>
              </a:rPr>
              <a:t>Query: find the account number and address where the account is jointly on Ram and </a:t>
            </a:r>
            <a:r>
              <a:rPr lang="en-US" sz="2400" dirty="0" err="1" smtClean="0">
                <a:solidFill>
                  <a:srgbClr val="C00000"/>
                </a:solidFill>
              </a:rPr>
              <a:t>Shyam</a:t>
            </a:r>
            <a:r>
              <a:rPr lang="en-US" sz="2400" dirty="0" smtClean="0">
                <a:solidFill>
                  <a:srgbClr val="C00000"/>
                </a:solidFill>
              </a:rPr>
              <a:t>.</a:t>
            </a:r>
          </a:p>
          <a:p>
            <a:pPr algn="just">
              <a:lnSpc>
                <a:spcPct val="150000"/>
              </a:lnSpc>
              <a:buFont typeface="Wingdings" pitchFamily="2" charset="2"/>
              <a:buChar char="v"/>
            </a:pPr>
            <a:endParaRPr lang="en-US" sz="2400" dirty="0" smtClean="0">
              <a:solidFill>
                <a:srgbClr val="C00000"/>
              </a:solidFill>
            </a:endParaRPr>
          </a:p>
          <a:p>
            <a:pPr algn="just">
              <a:lnSpc>
                <a:spcPct val="150000"/>
              </a:lnSpc>
            </a:pPr>
            <a:endParaRPr lang="en-US" sz="2400" dirty="0" smtClean="0">
              <a:solidFill>
                <a:srgbClr val="C00000"/>
              </a:solidFill>
            </a:endParaRPr>
          </a:p>
        </p:txBody>
      </p:sp>
      <p:graphicFrame>
        <p:nvGraphicFramePr>
          <p:cNvPr id="9" name="Table 8"/>
          <p:cNvGraphicFramePr>
            <a:graphicFrameLocks noGrp="1"/>
          </p:cNvGraphicFramePr>
          <p:nvPr/>
        </p:nvGraphicFramePr>
        <p:xfrm>
          <a:off x="2032000" y="2809682"/>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b="1" dirty="0" smtClean="0"/>
                        <a:t>AC_NO</a:t>
                      </a:r>
                      <a:endParaRPr lang="en-US" b="1" dirty="0"/>
                    </a:p>
                  </a:txBody>
                  <a:tcPr/>
                </a:tc>
                <a:tc>
                  <a:txBody>
                    <a:bodyPr/>
                    <a:lstStyle/>
                    <a:p>
                      <a:r>
                        <a:rPr lang="en-US" b="1" dirty="0" smtClean="0"/>
                        <a:t>NAME</a:t>
                      </a:r>
                      <a:endParaRPr lang="en-US" b="1" dirty="0"/>
                    </a:p>
                  </a:txBody>
                  <a:tcPr/>
                </a:tc>
                <a:tc>
                  <a:txBody>
                    <a:bodyPr/>
                    <a:lstStyle/>
                    <a:p>
                      <a:r>
                        <a:rPr lang="en-US" b="1" dirty="0" smtClean="0"/>
                        <a:t>AGE</a:t>
                      </a:r>
                      <a:endParaRPr lang="en-US" b="1" dirty="0"/>
                    </a:p>
                  </a:txBody>
                  <a:tcPr/>
                </a:tc>
                <a:tc>
                  <a:txBody>
                    <a:bodyPr/>
                    <a:lstStyle/>
                    <a:p>
                      <a:r>
                        <a:rPr lang="en-US" b="1" dirty="0" smtClean="0"/>
                        <a:t>GENDER</a:t>
                      </a:r>
                      <a:endParaRPr lang="en-US" b="1" dirty="0"/>
                    </a:p>
                  </a:txBody>
                  <a:tcPr/>
                </a:tc>
                <a:tc>
                  <a:txBody>
                    <a:bodyPr/>
                    <a:lstStyle/>
                    <a:p>
                      <a:r>
                        <a:rPr lang="en-US" b="1" dirty="0" smtClean="0"/>
                        <a:t>ADDRESS</a:t>
                      </a:r>
                      <a:endParaRPr lang="en-US" b="1" dirty="0"/>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r>
                        <a:rPr lang="en-US" b="1" dirty="0" smtClean="0"/>
                        <a:t>P.</a:t>
                      </a:r>
                      <a:endParaRPr lang="en-US" b="1" dirty="0"/>
                    </a:p>
                  </a:txBody>
                  <a:tcPr/>
                </a:tc>
                <a:tc>
                  <a:txBody>
                    <a:bodyPr/>
                    <a:lstStyle/>
                    <a:p>
                      <a:r>
                        <a:rPr lang="en-US" b="1" dirty="0" smtClean="0"/>
                        <a:t>&gt;50</a:t>
                      </a:r>
                      <a:endParaRPr lang="en-US" b="1"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nvGraphicFramePr>
        <p:xfrm>
          <a:off x="2097316" y="5008556"/>
          <a:ext cx="8128000" cy="10109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b="1" dirty="0" smtClean="0"/>
                        <a:t>AC_NO</a:t>
                      </a:r>
                      <a:endParaRPr lang="en-US" b="1" dirty="0"/>
                    </a:p>
                  </a:txBody>
                  <a:tcPr/>
                </a:tc>
                <a:tc>
                  <a:txBody>
                    <a:bodyPr/>
                    <a:lstStyle/>
                    <a:p>
                      <a:r>
                        <a:rPr lang="en-US" b="1" dirty="0" smtClean="0"/>
                        <a:t>NAME</a:t>
                      </a:r>
                      <a:endParaRPr lang="en-US" b="1" dirty="0"/>
                    </a:p>
                  </a:txBody>
                  <a:tcPr/>
                </a:tc>
                <a:tc>
                  <a:txBody>
                    <a:bodyPr/>
                    <a:lstStyle/>
                    <a:p>
                      <a:r>
                        <a:rPr lang="en-US" b="1" dirty="0" smtClean="0"/>
                        <a:t>AGE</a:t>
                      </a:r>
                      <a:endParaRPr lang="en-US" b="1" dirty="0"/>
                    </a:p>
                  </a:txBody>
                  <a:tcPr/>
                </a:tc>
                <a:tc>
                  <a:txBody>
                    <a:bodyPr/>
                    <a:lstStyle/>
                    <a:p>
                      <a:r>
                        <a:rPr lang="en-US" b="1" dirty="0" smtClean="0"/>
                        <a:t>GENDER</a:t>
                      </a:r>
                      <a:endParaRPr lang="en-US" b="1" dirty="0"/>
                    </a:p>
                  </a:txBody>
                  <a:tcPr/>
                </a:tc>
                <a:tc>
                  <a:txBody>
                    <a:bodyPr/>
                    <a:lstStyle/>
                    <a:p>
                      <a:r>
                        <a:rPr lang="en-US" b="1" dirty="0" smtClean="0"/>
                        <a:t>ADDRESS</a:t>
                      </a:r>
                      <a:endParaRPr lang="en-US" b="1" dirty="0"/>
                    </a:p>
                  </a:txBody>
                  <a:tcPr/>
                </a:tc>
                <a:extLst>
                  <a:ext uri="{0D108BD9-81ED-4DB2-BD59-A6C34878D82A}">
                    <a16:rowId xmlns:a16="http://schemas.microsoft.com/office/drawing/2014/main" val="10000"/>
                  </a:ext>
                </a:extLst>
              </a:tr>
              <a:tr h="370840">
                <a:tc>
                  <a:txBody>
                    <a:bodyPr/>
                    <a:lstStyle/>
                    <a:p>
                      <a:r>
                        <a:rPr lang="en-US" b="1" dirty="0" smtClean="0"/>
                        <a:t>P. _x</a:t>
                      </a:r>
                    </a:p>
                    <a:p>
                      <a:r>
                        <a:rPr lang="en-US" b="1" dirty="0" smtClean="0"/>
                        <a:t>   </a:t>
                      </a:r>
                      <a:endParaRPr lang="en-US" b="1" dirty="0"/>
                    </a:p>
                  </a:txBody>
                  <a:tcPr/>
                </a:tc>
                <a:tc>
                  <a:txBody>
                    <a:bodyPr/>
                    <a:lstStyle/>
                    <a:p>
                      <a:r>
                        <a:rPr lang="en-US" b="1" dirty="0" smtClean="0"/>
                        <a:t>Ram</a:t>
                      </a:r>
                    </a:p>
                    <a:p>
                      <a:r>
                        <a:rPr lang="en-US" b="1" dirty="0" err="1" smtClean="0"/>
                        <a:t>Shyam</a:t>
                      </a:r>
                      <a:endParaRPr lang="en-US" b="1" dirty="0"/>
                    </a:p>
                  </a:txBody>
                  <a:tcPr/>
                </a:tc>
                <a:tc>
                  <a:txBody>
                    <a:bodyPr/>
                    <a:lstStyle/>
                    <a:p>
                      <a:endParaRPr lang="en-US" b="1" dirty="0"/>
                    </a:p>
                  </a:txBody>
                  <a:tcPr/>
                </a:tc>
                <a:tc>
                  <a:txBody>
                    <a:bodyPr/>
                    <a:lstStyle/>
                    <a:p>
                      <a:endParaRPr lang="en-US" b="1"/>
                    </a:p>
                  </a:txBody>
                  <a:tcPr/>
                </a:tc>
                <a:tc>
                  <a:txBody>
                    <a:bodyPr/>
                    <a:lstStyle/>
                    <a:p>
                      <a:r>
                        <a:rPr lang="en-US" b="1" dirty="0" smtClean="0"/>
                        <a:t>P. _y</a:t>
                      </a:r>
                    </a:p>
                    <a:p>
                      <a:r>
                        <a:rPr lang="en-US" b="1" dirty="0" smtClean="0"/>
                        <a:t>P. _z</a:t>
                      </a:r>
                      <a:endParaRPr lang="en-US" b="1" dirty="0"/>
                    </a:p>
                  </a:txBody>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146">
                                            <p:txEl>
                                              <p:pRg st="3" end="3"/>
                                            </p:txEl>
                                          </p:spTgt>
                                        </p:tgtEl>
                                        <p:attrNameLst>
                                          <p:attrName>style.visibility</p:attrName>
                                        </p:attrNameLst>
                                      </p:cBhvr>
                                      <p:to>
                                        <p:strVal val="visible"/>
                                      </p:to>
                                    </p:set>
                                    <p:anim calcmode="lin" valueType="num">
                                      <p:cBhvr additive="base">
                                        <p:cTn id="20"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QUERY BY EXAMPLE: (QBE) – CONDITION BOX</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415637" y="1637848"/>
            <a:ext cx="11297392" cy="332398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v"/>
            </a:pPr>
            <a:r>
              <a:rPr lang="en-US" sz="2400" dirty="0" smtClean="0">
                <a:solidFill>
                  <a:srgbClr val="C00000"/>
                </a:solidFill>
              </a:rPr>
              <a:t>It is very much difficult to express all the constraints in the domain variables within the skeleton tables.</a:t>
            </a:r>
          </a:p>
          <a:p>
            <a:pPr algn="just">
              <a:lnSpc>
                <a:spcPct val="150000"/>
              </a:lnSpc>
              <a:buFont typeface="Wingdings" pitchFamily="2" charset="2"/>
              <a:buChar char="v"/>
            </a:pPr>
            <a:r>
              <a:rPr lang="en-US" sz="2400" dirty="0" smtClean="0">
                <a:solidFill>
                  <a:srgbClr val="C00000"/>
                </a:solidFill>
              </a:rPr>
              <a:t>To overcome this difficulty, QBE includes a condition box feature that allows the logical expression to appear in a condition box.</a:t>
            </a:r>
          </a:p>
          <a:p>
            <a:pPr algn="just">
              <a:lnSpc>
                <a:spcPct val="150000"/>
              </a:lnSpc>
              <a:buFont typeface="Wingdings" pitchFamily="2" charset="2"/>
              <a:buChar char="v"/>
            </a:pPr>
            <a:r>
              <a:rPr lang="en-US" sz="2400" dirty="0" smtClean="0">
                <a:solidFill>
                  <a:srgbClr val="C00000"/>
                </a:solidFill>
              </a:rPr>
              <a:t> find the account number of the customers within an amount between 25000 to 30000 but not exactly 28000.</a:t>
            </a:r>
          </a:p>
        </p:txBody>
      </p:sp>
      <p:graphicFrame>
        <p:nvGraphicFramePr>
          <p:cNvPr id="8" name="Table 7"/>
          <p:cNvGraphicFramePr>
            <a:graphicFrameLocks noGrp="1"/>
          </p:cNvGraphicFramePr>
          <p:nvPr/>
        </p:nvGraphicFramePr>
        <p:xfrm>
          <a:off x="957943" y="5080000"/>
          <a:ext cx="3215387" cy="764660"/>
        </p:xfrm>
        <a:graphic>
          <a:graphicData uri="http://schemas.openxmlformats.org/drawingml/2006/table">
            <a:tbl>
              <a:tblPr firstRow="1" bandRow="1">
                <a:tableStyleId>{5C22544A-7EE6-4342-B048-85BDC9FD1C3A}</a:tableStyleId>
              </a:tblPr>
              <a:tblGrid>
                <a:gridCol w="963676">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162368">
                  <a:extLst>
                    <a:ext uri="{9D8B030D-6E8A-4147-A177-3AD203B41FA5}">
                      <a16:colId xmlns:a16="http://schemas.microsoft.com/office/drawing/2014/main" val="20002"/>
                    </a:ext>
                  </a:extLst>
                </a:gridCol>
              </a:tblGrid>
              <a:tr h="382330">
                <a:tc>
                  <a:txBody>
                    <a:bodyPr/>
                    <a:lstStyle/>
                    <a:p>
                      <a:r>
                        <a:rPr lang="en-US" b="1" dirty="0" smtClean="0"/>
                        <a:t>AC_NO</a:t>
                      </a:r>
                      <a:endParaRPr lang="en-US" b="1" dirty="0"/>
                    </a:p>
                  </a:txBody>
                  <a:tcPr/>
                </a:tc>
                <a:tc>
                  <a:txBody>
                    <a:bodyPr/>
                    <a:lstStyle/>
                    <a:p>
                      <a:r>
                        <a:rPr lang="en-US" b="1" dirty="0" smtClean="0"/>
                        <a:t>BRANCH</a:t>
                      </a:r>
                      <a:endParaRPr lang="en-US" b="1" dirty="0"/>
                    </a:p>
                  </a:txBody>
                  <a:tcPr/>
                </a:tc>
                <a:tc>
                  <a:txBody>
                    <a:bodyPr/>
                    <a:lstStyle/>
                    <a:p>
                      <a:r>
                        <a:rPr lang="en-US" b="1" dirty="0" smtClean="0"/>
                        <a:t>AMOUNT</a:t>
                      </a:r>
                      <a:endParaRPr lang="en-US" b="1" dirty="0"/>
                    </a:p>
                  </a:txBody>
                  <a:tcPr/>
                </a:tc>
                <a:extLst>
                  <a:ext uri="{0D108BD9-81ED-4DB2-BD59-A6C34878D82A}">
                    <a16:rowId xmlns:a16="http://schemas.microsoft.com/office/drawing/2014/main" val="10000"/>
                  </a:ext>
                </a:extLst>
              </a:tr>
              <a:tr h="382330">
                <a:tc>
                  <a:txBody>
                    <a:bodyPr/>
                    <a:lstStyle/>
                    <a:p>
                      <a:r>
                        <a:rPr lang="en-US" b="1" dirty="0" smtClean="0"/>
                        <a:t>P.</a:t>
                      </a:r>
                      <a:endParaRPr lang="en-US" b="1" dirty="0"/>
                    </a:p>
                  </a:txBody>
                  <a:tcPr/>
                </a:tc>
                <a:tc>
                  <a:txBody>
                    <a:bodyPr/>
                    <a:lstStyle/>
                    <a:p>
                      <a:endParaRPr lang="en-US" b="1"/>
                    </a:p>
                  </a:txBody>
                  <a:tcPr/>
                </a:tc>
                <a:tc>
                  <a:txBody>
                    <a:bodyPr/>
                    <a:lstStyle/>
                    <a:p>
                      <a:r>
                        <a:rPr lang="en-US" b="1" dirty="0" smtClean="0"/>
                        <a:t>_x</a:t>
                      </a:r>
                      <a:endParaRPr lang="en-US" b="1" dirty="0"/>
                    </a:p>
                  </a:txBody>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nvGraphicFramePr>
        <p:xfrm>
          <a:off x="5762130" y="5073951"/>
          <a:ext cx="4643755" cy="741680"/>
        </p:xfrm>
        <a:graphic>
          <a:graphicData uri="http://schemas.openxmlformats.org/drawingml/2006/table">
            <a:tbl>
              <a:tblPr firstRow="1" bandRow="1">
                <a:tableStyleId>{5C22544A-7EE6-4342-B048-85BDC9FD1C3A}</a:tableStyleId>
              </a:tblPr>
              <a:tblGrid>
                <a:gridCol w="4643755">
                  <a:extLst>
                    <a:ext uri="{9D8B030D-6E8A-4147-A177-3AD203B41FA5}">
                      <a16:colId xmlns:a16="http://schemas.microsoft.com/office/drawing/2014/main" val="20000"/>
                    </a:ext>
                  </a:extLst>
                </a:gridCol>
              </a:tblGrid>
              <a:tr h="370840">
                <a:tc>
                  <a:txBody>
                    <a:bodyPr/>
                    <a:lstStyle/>
                    <a:p>
                      <a:pPr algn="ctr"/>
                      <a:r>
                        <a:rPr lang="en-US" dirty="0" smtClean="0"/>
                        <a:t>CONDITION</a:t>
                      </a:r>
                      <a:endParaRPr lang="en-US" dirty="0"/>
                    </a:p>
                  </a:txBody>
                  <a:tcPr/>
                </a:tc>
                <a:extLst>
                  <a:ext uri="{0D108BD9-81ED-4DB2-BD59-A6C34878D82A}">
                    <a16:rowId xmlns:a16="http://schemas.microsoft.com/office/drawing/2014/main" val="10000"/>
                  </a:ext>
                </a:extLst>
              </a:tr>
              <a:tr h="370840">
                <a:tc>
                  <a:txBody>
                    <a:bodyPr/>
                    <a:lstStyle/>
                    <a:p>
                      <a:pPr algn="ctr"/>
                      <a:r>
                        <a:rPr lang="en-US" b="1" dirty="0" smtClean="0"/>
                        <a:t>_x = (&gt;=25000 AND &lt;=3000 AND </a:t>
                      </a:r>
                      <a:r>
                        <a:rPr lang="en-US" sz="1800" i="1" kern="1200" baseline="0" dirty="0" smtClean="0">
                          <a:solidFill>
                            <a:schemeClr val="dk1"/>
                          </a:solidFill>
                          <a:latin typeface="+mn-lt"/>
                          <a:ea typeface="+mn-ea"/>
                          <a:cs typeface="+mn-cs"/>
                        </a:rPr>
                        <a:t>￢ </a:t>
                      </a:r>
                      <a:r>
                        <a:rPr lang="en-US" b="1" dirty="0" smtClean="0"/>
                        <a:t>28000)</a:t>
                      </a:r>
                      <a:endParaRPr lang="en-US" b="1" dirty="0"/>
                    </a:p>
                  </a:txBody>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QUERY BY EXAMPLE: (QBE) – RESULT RELATION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Relational Algebra and Calculus</a:t>
            </a:r>
            <a:endParaRPr lang="en-US" dirty="0">
              <a:solidFill>
                <a:schemeClr val="bg1"/>
              </a:solidFill>
            </a:endParaRPr>
          </a:p>
        </p:txBody>
      </p:sp>
      <p:sp>
        <p:nvSpPr>
          <p:cNvPr id="6146" name="Rectangle 2"/>
          <p:cNvSpPr>
            <a:spLocks noChangeArrowheads="1"/>
          </p:cNvSpPr>
          <p:nvPr/>
        </p:nvSpPr>
        <p:spPr bwMode="auto">
          <a:xfrm>
            <a:off x="415637" y="1493941"/>
            <a:ext cx="11297392" cy="2769989"/>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v"/>
            </a:pPr>
            <a:r>
              <a:rPr lang="en-US" sz="2000" dirty="0" smtClean="0">
                <a:solidFill>
                  <a:srgbClr val="C00000"/>
                </a:solidFill>
              </a:rPr>
              <a:t>This is the mechanism where the result of a query includes attributes from several relation schema, where it displays the desired result in a single table.</a:t>
            </a:r>
          </a:p>
          <a:p>
            <a:pPr algn="just">
              <a:lnSpc>
                <a:spcPct val="150000"/>
              </a:lnSpc>
              <a:buFont typeface="Wingdings" pitchFamily="2" charset="2"/>
              <a:buChar char="v"/>
            </a:pPr>
            <a:r>
              <a:rPr lang="en-US" sz="2000" dirty="0" smtClean="0">
                <a:solidFill>
                  <a:srgbClr val="C00000"/>
                </a:solidFill>
              </a:rPr>
              <a:t>For this purpose we can declare a temporary result relation that includes all the attributes of the result of the query.</a:t>
            </a:r>
          </a:p>
          <a:p>
            <a:pPr algn="just">
              <a:lnSpc>
                <a:spcPct val="150000"/>
              </a:lnSpc>
              <a:buFont typeface="Wingdings" pitchFamily="2" charset="2"/>
              <a:buChar char="v"/>
            </a:pPr>
            <a:r>
              <a:rPr lang="en-US" sz="2000" dirty="0" smtClean="0">
                <a:solidFill>
                  <a:srgbClr val="C00000"/>
                </a:solidFill>
              </a:rPr>
              <a:t> we print the desired result by including the command P. in only the result skeleton table.</a:t>
            </a:r>
          </a:p>
          <a:p>
            <a:pPr algn="ctr">
              <a:lnSpc>
                <a:spcPct val="150000"/>
              </a:lnSpc>
            </a:pPr>
            <a:r>
              <a:rPr lang="en-US" sz="2000" dirty="0" smtClean="0">
                <a:solidFill>
                  <a:srgbClr val="002060"/>
                </a:solidFill>
              </a:rPr>
              <a:t>Display the name and amount where branch = “Delhi”</a:t>
            </a:r>
          </a:p>
        </p:txBody>
      </p:sp>
      <p:graphicFrame>
        <p:nvGraphicFramePr>
          <p:cNvPr id="11" name="Table 10"/>
          <p:cNvGraphicFramePr>
            <a:graphicFrameLocks noGrp="1"/>
          </p:cNvGraphicFramePr>
          <p:nvPr/>
        </p:nvGraphicFramePr>
        <p:xfrm>
          <a:off x="2075542" y="4275596"/>
          <a:ext cx="4554475" cy="1112520"/>
        </p:xfrm>
        <a:graphic>
          <a:graphicData uri="http://schemas.openxmlformats.org/drawingml/2006/table">
            <a:tbl>
              <a:tblPr firstRow="1" bandRow="1">
                <a:tableStyleId>{5C22544A-7EE6-4342-B048-85BDC9FD1C3A}</a:tableStyleId>
              </a:tblPr>
              <a:tblGrid>
                <a:gridCol w="956374">
                  <a:extLst>
                    <a:ext uri="{9D8B030D-6E8A-4147-A177-3AD203B41FA5}">
                      <a16:colId xmlns:a16="http://schemas.microsoft.com/office/drawing/2014/main" val="20000"/>
                    </a:ext>
                  </a:extLst>
                </a:gridCol>
                <a:gridCol w="813118">
                  <a:extLst>
                    <a:ext uri="{9D8B030D-6E8A-4147-A177-3AD203B41FA5}">
                      <a16:colId xmlns:a16="http://schemas.microsoft.com/office/drawing/2014/main" val="20001"/>
                    </a:ext>
                  </a:extLst>
                </a:gridCol>
                <a:gridCol w="653923">
                  <a:extLst>
                    <a:ext uri="{9D8B030D-6E8A-4147-A177-3AD203B41FA5}">
                      <a16:colId xmlns:a16="http://schemas.microsoft.com/office/drawing/2014/main" val="20002"/>
                    </a:ext>
                  </a:extLst>
                </a:gridCol>
                <a:gridCol w="1027430">
                  <a:extLst>
                    <a:ext uri="{9D8B030D-6E8A-4147-A177-3AD203B41FA5}">
                      <a16:colId xmlns:a16="http://schemas.microsoft.com/office/drawing/2014/main" val="20003"/>
                    </a:ext>
                  </a:extLst>
                </a:gridCol>
                <a:gridCol w="1103630">
                  <a:extLst>
                    <a:ext uri="{9D8B030D-6E8A-4147-A177-3AD203B41FA5}">
                      <a16:colId xmlns:a16="http://schemas.microsoft.com/office/drawing/2014/main" val="20004"/>
                    </a:ext>
                  </a:extLst>
                </a:gridCol>
              </a:tblGrid>
              <a:tr h="370840">
                <a:tc gridSpan="5">
                  <a:txBody>
                    <a:bodyPr/>
                    <a:lstStyle/>
                    <a:p>
                      <a:pPr algn="ctr"/>
                      <a:r>
                        <a:rPr lang="en-US" dirty="0" smtClean="0"/>
                        <a:t>CUSTOMER</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b="1" dirty="0" smtClean="0"/>
                        <a:t>AC_NO</a:t>
                      </a:r>
                      <a:endParaRPr lang="en-US" b="1" dirty="0"/>
                    </a:p>
                  </a:txBody>
                  <a:tcPr/>
                </a:tc>
                <a:tc>
                  <a:txBody>
                    <a:bodyPr/>
                    <a:lstStyle/>
                    <a:p>
                      <a:r>
                        <a:rPr lang="en-US" b="1" dirty="0" smtClean="0"/>
                        <a:t>NAME</a:t>
                      </a:r>
                      <a:endParaRPr lang="en-US" b="1" dirty="0"/>
                    </a:p>
                  </a:txBody>
                  <a:tcPr/>
                </a:tc>
                <a:tc>
                  <a:txBody>
                    <a:bodyPr/>
                    <a:lstStyle/>
                    <a:p>
                      <a:r>
                        <a:rPr lang="en-US" b="1" dirty="0" smtClean="0"/>
                        <a:t>AGE</a:t>
                      </a:r>
                      <a:endParaRPr lang="en-US" b="1" dirty="0"/>
                    </a:p>
                  </a:txBody>
                  <a:tcPr/>
                </a:tc>
                <a:tc>
                  <a:txBody>
                    <a:bodyPr/>
                    <a:lstStyle/>
                    <a:p>
                      <a:r>
                        <a:rPr lang="en-US" b="1" dirty="0" smtClean="0"/>
                        <a:t>GENDER</a:t>
                      </a:r>
                      <a:endParaRPr lang="en-US" b="1" dirty="0"/>
                    </a:p>
                  </a:txBody>
                  <a:tcPr/>
                </a:tc>
                <a:tc>
                  <a:txBody>
                    <a:bodyPr/>
                    <a:lstStyle/>
                    <a:p>
                      <a:r>
                        <a:rPr lang="en-US" b="1" dirty="0" smtClean="0"/>
                        <a:t>ADDRESS</a:t>
                      </a:r>
                      <a:endParaRPr lang="en-US" b="1" dirty="0"/>
                    </a:p>
                  </a:txBody>
                  <a:tcPr/>
                </a:tc>
                <a:extLst>
                  <a:ext uri="{0D108BD9-81ED-4DB2-BD59-A6C34878D82A}">
                    <a16:rowId xmlns:a16="http://schemas.microsoft.com/office/drawing/2014/main" val="10001"/>
                  </a:ext>
                </a:extLst>
              </a:tr>
              <a:tr h="370840">
                <a:tc>
                  <a:txBody>
                    <a:bodyPr/>
                    <a:lstStyle/>
                    <a:p>
                      <a:pPr algn="ctr"/>
                      <a:r>
                        <a:rPr lang="en-US" b="1" dirty="0" smtClean="0"/>
                        <a:t>_x</a:t>
                      </a:r>
                      <a:endParaRPr lang="en-US" b="1" dirty="0"/>
                    </a:p>
                  </a:txBody>
                  <a:tcPr/>
                </a:tc>
                <a:tc>
                  <a:txBody>
                    <a:bodyPr/>
                    <a:lstStyle/>
                    <a:p>
                      <a:pPr algn="ctr"/>
                      <a:r>
                        <a:rPr lang="en-US" b="1" dirty="0" smtClean="0"/>
                        <a:t>_y</a:t>
                      </a:r>
                      <a:endParaRPr lang="en-US" b="1" dirty="0"/>
                    </a:p>
                  </a:txBody>
                  <a:tcPr/>
                </a:tc>
                <a:tc>
                  <a:txBody>
                    <a:bodyPr/>
                    <a:lstStyle/>
                    <a:p>
                      <a:endParaRPr lang="en-US" b="1" dirty="0"/>
                    </a:p>
                  </a:txBody>
                  <a:tcPr/>
                </a:tc>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nvGraphicFramePr>
        <p:xfrm>
          <a:off x="7220758" y="4282856"/>
          <a:ext cx="3125535" cy="1112520"/>
        </p:xfrm>
        <a:graphic>
          <a:graphicData uri="http://schemas.openxmlformats.org/drawingml/2006/table">
            <a:tbl>
              <a:tblPr firstRow="1" bandRow="1">
                <a:tableStyleId>{5C22544A-7EE6-4342-B048-85BDC9FD1C3A}</a:tableStyleId>
              </a:tblPr>
              <a:tblGrid>
                <a:gridCol w="956374">
                  <a:extLst>
                    <a:ext uri="{9D8B030D-6E8A-4147-A177-3AD203B41FA5}">
                      <a16:colId xmlns:a16="http://schemas.microsoft.com/office/drawing/2014/main" val="20000"/>
                    </a:ext>
                  </a:extLst>
                </a:gridCol>
                <a:gridCol w="1041718">
                  <a:extLst>
                    <a:ext uri="{9D8B030D-6E8A-4147-A177-3AD203B41FA5}">
                      <a16:colId xmlns:a16="http://schemas.microsoft.com/office/drawing/2014/main" val="20001"/>
                    </a:ext>
                  </a:extLst>
                </a:gridCol>
                <a:gridCol w="1127443">
                  <a:extLst>
                    <a:ext uri="{9D8B030D-6E8A-4147-A177-3AD203B41FA5}">
                      <a16:colId xmlns:a16="http://schemas.microsoft.com/office/drawing/2014/main" val="20002"/>
                    </a:ext>
                  </a:extLst>
                </a:gridCol>
              </a:tblGrid>
              <a:tr h="370840">
                <a:tc gridSpan="3">
                  <a:txBody>
                    <a:bodyPr/>
                    <a:lstStyle/>
                    <a:p>
                      <a:pPr algn="ctr"/>
                      <a:r>
                        <a:rPr lang="en-US" dirty="0" smtClean="0"/>
                        <a:t>LOAN</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b="1" dirty="0" smtClean="0"/>
                        <a:t>AC_NO</a:t>
                      </a:r>
                      <a:endParaRPr lang="en-US" b="1" dirty="0"/>
                    </a:p>
                  </a:txBody>
                  <a:tcPr/>
                </a:tc>
                <a:tc>
                  <a:txBody>
                    <a:bodyPr/>
                    <a:lstStyle/>
                    <a:p>
                      <a:r>
                        <a:rPr lang="en-US" b="1" dirty="0" smtClean="0"/>
                        <a:t>BRANCH</a:t>
                      </a:r>
                      <a:endParaRPr lang="en-US" b="1" dirty="0"/>
                    </a:p>
                  </a:txBody>
                  <a:tcPr/>
                </a:tc>
                <a:tc>
                  <a:txBody>
                    <a:bodyPr/>
                    <a:lstStyle/>
                    <a:p>
                      <a:r>
                        <a:rPr lang="en-US" b="1" dirty="0" smtClean="0"/>
                        <a:t>AMOUNT</a:t>
                      </a:r>
                      <a:endParaRPr lang="en-US" b="1" dirty="0"/>
                    </a:p>
                  </a:txBody>
                  <a:tcPr/>
                </a:tc>
                <a:extLst>
                  <a:ext uri="{0D108BD9-81ED-4DB2-BD59-A6C34878D82A}">
                    <a16:rowId xmlns:a16="http://schemas.microsoft.com/office/drawing/2014/main" val="10001"/>
                  </a:ext>
                </a:extLst>
              </a:tr>
              <a:tr h="370840">
                <a:tc>
                  <a:txBody>
                    <a:bodyPr/>
                    <a:lstStyle/>
                    <a:p>
                      <a:pPr algn="ctr"/>
                      <a:r>
                        <a:rPr lang="en-US" b="1" dirty="0" smtClean="0"/>
                        <a:t>_x</a:t>
                      </a:r>
                      <a:endParaRPr lang="en-US" b="1" dirty="0"/>
                    </a:p>
                  </a:txBody>
                  <a:tcPr/>
                </a:tc>
                <a:tc>
                  <a:txBody>
                    <a:bodyPr/>
                    <a:lstStyle/>
                    <a:p>
                      <a:pPr algn="ctr"/>
                      <a:r>
                        <a:rPr lang="en-US" b="1" dirty="0" smtClean="0"/>
                        <a:t>Delhi</a:t>
                      </a:r>
                      <a:endParaRPr lang="en-US" b="1" dirty="0"/>
                    </a:p>
                  </a:txBody>
                  <a:tcPr/>
                </a:tc>
                <a:tc>
                  <a:txBody>
                    <a:bodyPr/>
                    <a:lstStyle/>
                    <a:p>
                      <a:pPr algn="ctr"/>
                      <a:r>
                        <a:rPr lang="en-US" b="1" dirty="0" smtClean="0"/>
                        <a:t>_z</a:t>
                      </a:r>
                      <a:endParaRPr lang="en-US" b="1" dirty="0"/>
                    </a:p>
                  </a:txBody>
                  <a:tcPr/>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nvGraphicFramePr>
        <p:xfrm>
          <a:off x="4673554" y="5538320"/>
          <a:ext cx="3125535" cy="741680"/>
        </p:xfrm>
        <a:graphic>
          <a:graphicData uri="http://schemas.openxmlformats.org/drawingml/2006/table">
            <a:tbl>
              <a:tblPr firstRow="1" bandRow="1">
                <a:tableStyleId>{5C22544A-7EE6-4342-B048-85BDC9FD1C3A}</a:tableStyleId>
              </a:tblPr>
              <a:tblGrid>
                <a:gridCol w="956374">
                  <a:extLst>
                    <a:ext uri="{9D8B030D-6E8A-4147-A177-3AD203B41FA5}">
                      <a16:colId xmlns:a16="http://schemas.microsoft.com/office/drawing/2014/main" val="20000"/>
                    </a:ext>
                  </a:extLst>
                </a:gridCol>
                <a:gridCol w="1041718">
                  <a:extLst>
                    <a:ext uri="{9D8B030D-6E8A-4147-A177-3AD203B41FA5}">
                      <a16:colId xmlns:a16="http://schemas.microsoft.com/office/drawing/2014/main" val="20001"/>
                    </a:ext>
                  </a:extLst>
                </a:gridCol>
                <a:gridCol w="1127443">
                  <a:extLst>
                    <a:ext uri="{9D8B030D-6E8A-4147-A177-3AD203B41FA5}">
                      <a16:colId xmlns:a16="http://schemas.microsoft.com/office/drawing/2014/main" val="20002"/>
                    </a:ext>
                  </a:extLst>
                </a:gridCol>
              </a:tblGrid>
              <a:tr h="370840">
                <a:tc>
                  <a:txBody>
                    <a:bodyPr/>
                    <a:lstStyle/>
                    <a:p>
                      <a:r>
                        <a:rPr lang="en-US" b="1" dirty="0" smtClean="0"/>
                        <a:t>RESULT</a:t>
                      </a:r>
                      <a:endParaRPr lang="en-US" b="1" dirty="0"/>
                    </a:p>
                  </a:txBody>
                  <a:tcPr/>
                </a:tc>
                <a:tc>
                  <a:txBody>
                    <a:bodyPr/>
                    <a:lstStyle/>
                    <a:p>
                      <a:r>
                        <a:rPr lang="en-US" b="1" dirty="0" smtClean="0"/>
                        <a:t>NAME</a:t>
                      </a:r>
                      <a:endParaRPr lang="en-US" b="1" dirty="0"/>
                    </a:p>
                  </a:txBody>
                  <a:tcPr/>
                </a:tc>
                <a:tc>
                  <a:txBody>
                    <a:bodyPr/>
                    <a:lstStyle/>
                    <a:p>
                      <a:r>
                        <a:rPr lang="en-US" b="1" dirty="0" smtClean="0"/>
                        <a:t>AMOUNT</a:t>
                      </a:r>
                      <a:endParaRPr lang="en-US" b="1" dirty="0"/>
                    </a:p>
                  </a:txBody>
                  <a:tcPr/>
                </a:tc>
                <a:extLst>
                  <a:ext uri="{0D108BD9-81ED-4DB2-BD59-A6C34878D82A}">
                    <a16:rowId xmlns:a16="http://schemas.microsoft.com/office/drawing/2014/main" val="10000"/>
                  </a:ext>
                </a:extLst>
              </a:tr>
              <a:tr h="370840">
                <a:tc>
                  <a:txBody>
                    <a:bodyPr/>
                    <a:lstStyle/>
                    <a:p>
                      <a:pPr algn="ctr"/>
                      <a:r>
                        <a:rPr lang="en-US" b="1" dirty="0" smtClean="0"/>
                        <a:t>P.</a:t>
                      </a:r>
                      <a:endParaRPr lang="en-US" b="1" dirty="0"/>
                    </a:p>
                  </a:txBody>
                  <a:tcPr/>
                </a:tc>
                <a:tc>
                  <a:txBody>
                    <a:bodyPr/>
                    <a:lstStyle/>
                    <a:p>
                      <a:pPr algn="ctr"/>
                      <a:r>
                        <a:rPr lang="en-US" b="1" dirty="0" smtClean="0"/>
                        <a:t>_y</a:t>
                      </a:r>
                      <a:endParaRPr lang="en-US" b="1" dirty="0"/>
                    </a:p>
                  </a:txBody>
                  <a:tcPr/>
                </a:tc>
                <a:tc>
                  <a:txBody>
                    <a:bodyPr/>
                    <a:lstStyle/>
                    <a:p>
                      <a:pPr algn="ctr"/>
                      <a:r>
                        <a:rPr lang="en-US" b="1" dirty="0" smtClean="0"/>
                        <a:t>_z</a:t>
                      </a:r>
                      <a:endParaRPr lang="en-US" b="1" dirty="0"/>
                    </a:p>
                  </a:txBody>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Introduction: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Model</a:t>
            </a:r>
            <a:endParaRPr lang="en-US" dirty="0">
              <a:solidFill>
                <a:schemeClr val="bg1"/>
              </a:solidFill>
            </a:endParaRPr>
          </a:p>
        </p:txBody>
      </p:sp>
      <p:sp>
        <p:nvSpPr>
          <p:cNvPr id="6146" name="Rectangle 2"/>
          <p:cNvSpPr>
            <a:spLocks noChangeArrowheads="1"/>
          </p:cNvSpPr>
          <p:nvPr/>
        </p:nvSpPr>
        <p:spPr bwMode="auto">
          <a:xfrm>
            <a:off x="415636" y="1795040"/>
            <a:ext cx="11333019" cy="443198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buFont typeface="Wingdings" pitchFamily="2" charset="2"/>
              <a:buChar char="Ø"/>
            </a:pPr>
            <a:r>
              <a:rPr lang="en-IN" sz="2400" dirty="0" smtClean="0">
                <a:solidFill>
                  <a:srgbClr val="C00000"/>
                </a:solidFill>
              </a:rPr>
              <a:t>E.F. </a:t>
            </a:r>
            <a:r>
              <a:rPr lang="en-IN" sz="2400" dirty="0" err="1" smtClean="0">
                <a:solidFill>
                  <a:srgbClr val="C00000"/>
                </a:solidFill>
              </a:rPr>
              <a:t>Codd</a:t>
            </a:r>
            <a:r>
              <a:rPr lang="en-IN" sz="2400" dirty="0" smtClean="0">
                <a:solidFill>
                  <a:srgbClr val="C00000"/>
                </a:solidFill>
              </a:rPr>
              <a:t> (Edgar Frank </a:t>
            </a:r>
            <a:r>
              <a:rPr lang="en-IN" sz="2400" dirty="0" err="1" smtClean="0">
                <a:solidFill>
                  <a:srgbClr val="C00000"/>
                </a:solidFill>
              </a:rPr>
              <a:t>Codd</a:t>
            </a:r>
            <a:r>
              <a:rPr lang="en-IN" sz="2400" dirty="0" smtClean="0">
                <a:solidFill>
                  <a:srgbClr val="C00000"/>
                </a:solidFill>
              </a:rPr>
              <a:t>) of IBM had written an article “</a:t>
            </a:r>
            <a:r>
              <a:rPr lang="en-IN" sz="2400" i="1" dirty="0" smtClean="0">
                <a:solidFill>
                  <a:srgbClr val="002060"/>
                </a:solidFill>
              </a:rPr>
              <a:t>A relational model for large shared data banks</a:t>
            </a:r>
            <a:r>
              <a:rPr lang="en-IN" sz="2400" dirty="0" smtClean="0">
                <a:solidFill>
                  <a:srgbClr val="C00000"/>
                </a:solidFill>
              </a:rPr>
              <a:t>” in June 1970 in the Association of Computer </a:t>
            </a:r>
            <a:r>
              <a:rPr lang="en-US" sz="2400" dirty="0" smtClean="0">
                <a:solidFill>
                  <a:srgbClr val="C00000"/>
                </a:solidFill>
              </a:rPr>
              <a:t>Machinery (ACM) Journal</a:t>
            </a:r>
          </a:p>
          <a:p>
            <a:pPr algn="just">
              <a:buFont typeface="Wingdings" pitchFamily="2" charset="2"/>
              <a:buChar char="Ø"/>
            </a:pPr>
            <a:r>
              <a:rPr lang="en-IN" sz="2400" dirty="0" smtClean="0">
                <a:solidFill>
                  <a:srgbClr val="C00000"/>
                </a:solidFill>
              </a:rPr>
              <a:t>One of the most significant implementations of the relational model was “</a:t>
            </a:r>
            <a:r>
              <a:rPr lang="en-IN" sz="2400" i="1" dirty="0" smtClean="0">
                <a:solidFill>
                  <a:srgbClr val="002060"/>
                </a:solidFill>
              </a:rPr>
              <a:t>System R</a:t>
            </a:r>
            <a:r>
              <a:rPr lang="en-IN" sz="2400" dirty="0" smtClean="0">
                <a:solidFill>
                  <a:srgbClr val="C00000"/>
                </a:solidFill>
              </a:rPr>
              <a:t>,” which was developed by IBM during the late 1970s. System R was intended as a “proof of concept” to show that relational database systems could really build and work efficiently. It gave rise to major developments such as a </a:t>
            </a:r>
            <a:r>
              <a:rPr lang="en-IN" sz="2400" i="1" dirty="0" smtClean="0">
                <a:solidFill>
                  <a:srgbClr val="002060"/>
                </a:solidFill>
              </a:rPr>
              <a:t>structured query language </a:t>
            </a:r>
            <a:r>
              <a:rPr lang="en-IN" sz="2400" dirty="0" smtClean="0">
                <a:solidFill>
                  <a:srgbClr val="C00000"/>
                </a:solidFill>
              </a:rPr>
              <a:t>called </a:t>
            </a:r>
            <a:r>
              <a:rPr lang="en-IN" sz="2400" i="1" dirty="0" smtClean="0">
                <a:solidFill>
                  <a:srgbClr val="002060"/>
                </a:solidFill>
              </a:rPr>
              <a:t>SQL</a:t>
            </a:r>
            <a:r>
              <a:rPr lang="en-IN" sz="2400" dirty="0" smtClean="0">
                <a:solidFill>
                  <a:srgbClr val="C00000"/>
                </a:solidFill>
              </a:rPr>
              <a:t> which has since become an ISO standard and de facto standard relational language.</a:t>
            </a:r>
          </a:p>
          <a:p>
            <a:pPr algn="just">
              <a:buFont typeface="Wingdings" pitchFamily="2" charset="2"/>
              <a:buChar char="Ø"/>
            </a:pPr>
            <a:r>
              <a:rPr lang="en-IN" sz="2400" dirty="0" smtClean="0">
                <a:solidFill>
                  <a:srgbClr val="C00000"/>
                </a:solidFill>
              </a:rPr>
              <a:t>Various commercial relational DBMS products were developed during the 1980s such as </a:t>
            </a:r>
            <a:r>
              <a:rPr lang="en-IN" sz="2400" i="1" dirty="0" smtClean="0">
                <a:solidFill>
                  <a:srgbClr val="002060"/>
                </a:solidFill>
              </a:rPr>
              <a:t>DB2, SQL/DS, and Oracle</a:t>
            </a:r>
            <a:r>
              <a:rPr lang="en-IN" sz="2400" dirty="0" smtClean="0">
                <a:solidFill>
                  <a:srgbClr val="C00000"/>
                </a:solidFill>
              </a:rPr>
              <a:t>. In relational data model the data are stored in the form of tables.</a:t>
            </a:r>
            <a:endParaRPr lang="en-US" sz="24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b="1" dirty="0" smtClean="0">
                <a:solidFill>
                  <a:schemeClr val="bg1"/>
                </a:solidFill>
              </a:rPr>
              <a:t>CODD’S 12 Rules: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Model</a:t>
            </a:r>
            <a:endParaRPr lang="en-US" dirty="0">
              <a:solidFill>
                <a:schemeClr val="bg1"/>
              </a:solidFill>
            </a:endParaRPr>
          </a:p>
        </p:txBody>
      </p:sp>
      <p:sp>
        <p:nvSpPr>
          <p:cNvPr id="6146" name="Rectangle 2"/>
          <p:cNvSpPr>
            <a:spLocks noChangeArrowheads="1"/>
          </p:cNvSpPr>
          <p:nvPr/>
        </p:nvSpPr>
        <p:spPr bwMode="auto">
          <a:xfrm>
            <a:off x="415636" y="1610376"/>
            <a:ext cx="11333019" cy="480131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buFont typeface="Wingdings" pitchFamily="2" charset="2"/>
              <a:buChar char="Ø"/>
            </a:pPr>
            <a:r>
              <a:rPr lang="en-IN" sz="2400" dirty="0" smtClean="0">
                <a:solidFill>
                  <a:srgbClr val="C00000"/>
                </a:solidFill>
              </a:rPr>
              <a:t>In 1985, </a:t>
            </a:r>
            <a:r>
              <a:rPr lang="en-IN" sz="2400" i="1" dirty="0" err="1" smtClean="0">
                <a:solidFill>
                  <a:srgbClr val="002060"/>
                </a:solidFill>
              </a:rPr>
              <a:t>Codd</a:t>
            </a:r>
            <a:r>
              <a:rPr lang="en-IN" sz="2400" dirty="0" smtClean="0">
                <a:solidFill>
                  <a:srgbClr val="C00000"/>
                </a:solidFill>
              </a:rPr>
              <a:t> published a list of rules that became a standard way of evaluating a relational system. After publishing the original article </a:t>
            </a:r>
            <a:r>
              <a:rPr lang="en-IN" sz="2400" dirty="0" err="1" smtClean="0">
                <a:solidFill>
                  <a:srgbClr val="C00000"/>
                </a:solidFill>
              </a:rPr>
              <a:t>Codd</a:t>
            </a:r>
            <a:r>
              <a:rPr lang="en-IN" sz="2400" dirty="0" smtClean="0">
                <a:solidFill>
                  <a:srgbClr val="C00000"/>
                </a:solidFill>
              </a:rPr>
              <a:t> stated that there are no systems that will satisfy every rule. Nevertheless the rules represent relational ideal and remain a goal for relational database designers. </a:t>
            </a:r>
          </a:p>
          <a:p>
            <a:pPr algn="just">
              <a:buFont typeface="Wingdings" pitchFamily="2" charset="2"/>
              <a:buChar char="Ø"/>
            </a:pPr>
            <a:endParaRPr lang="en-IN" sz="2400" dirty="0" smtClean="0">
              <a:solidFill>
                <a:srgbClr val="C00000"/>
              </a:solidFill>
            </a:endParaRPr>
          </a:p>
          <a:p>
            <a:pPr algn="just"/>
            <a:r>
              <a:rPr lang="en-IN" sz="2400" dirty="0" smtClean="0">
                <a:solidFill>
                  <a:srgbClr val="002060"/>
                </a:solidFill>
              </a:rPr>
              <a:t>Rule-1: The Information Rule: </a:t>
            </a:r>
            <a:r>
              <a:rPr lang="en-IN" sz="2400" dirty="0" smtClean="0">
                <a:solidFill>
                  <a:srgbClr val="C00000"/>
                </a:solidFill>
              </a:rPr>
              <a:t>All information in a relational database is represented explicitly at the logical level and in exactly one way-by values in tables:</a:t>
            </a:r>
          </a:p>
          <a:p>
            <a:pPr algn="just">
              <a:buFont typeface="Wingdings" pitchFamily="2" charset="2"/>
              <a:buChar char="§"/>
            </a:pPr>
            <a:r>
              <a:rPr lang="en-IN" sz="2400" dirty="0" smtClean="0">
                <a:solidFill>
                  <a:srgbClr val="002060"/>
                </a:solidFill>
              </a:rPr>
              <a:t>	</a:t>
            </a:r>
            <a:r>
              <a:rPr lang="en-IN" sz="2400" i="1" dirty="0" smtClean="0">
                <a:solidFill>
                  <a:srgbClr val="002060"/>
                </a:solidFill>
              </a:rPr>
              <a:t>Data should be presented to the user in the tabular form.</a:t>
            </a:r>
          </a:p>
          <a:p>
            <a:pPr algn="just">
              <a:buFont typeface="Wingdings" pitchFamily="2" charset="2"/>
              <a:buChar char="§"/>
            </a:pPr>
            <a:endParaRPr lang="en-IN" sz="2400" i="1" dirty="0" smtClean="0">
              <a:solidFill>
                <a:srgbClr val="002060"/>
              </a:solidFill>
            </a:endParaRPr>
          </a:p>
          <a:p>
            <a:pPr algn="just"/>
            <a:r>
              <a:rPr lang="en-IN" sz="2400" dirty="0" smtClean="0">
                <a:solidFill>
                  <a:srgbClr val="002060"/>
                </a:solidFill>
              </a:rPr>
              <a:t>Rule-2:	 Guaranteed Access Rule: </a:t>
            </a:r>
            <a:r>
              <a:rPr lang="en-IN" sz="2400" dirty="0" smtClean="0">
                <a:solidFill>
                  <a:srgbClr val="C00000"/>
                </a:solidFill>
              </a:rPr>
              <a:t>Each and every datum (atomic value) in a relational database is guaranteed to be logically accessible by resorting to a combination of table name, primary key value, and column name:</a:t>
            </a:r>
          </a:p>
          <a:p>
            <a:pPr algn="just"/>
            <a:r>
              <a:rPr lang="en-IN" sz="2400" dirty="0" smtClean="0">
                <a:solidFill>
                  <a:srgbClr val="002060"/>
                </a:solidFill>
              </a:rPr>
              <a:t>• </a:t>
            </a:r>
            <a:r>
              <a:rPr lang="en-IN" sz="2400" i="1" dirty="0" smtClean="0">
                <a:solidFill>
                  <a:srgbClr val="002060"/>
                </a:solidFill>
              </a:rPr>
              <a:t>Every data element should be unambiguously accessible.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2" end="2"/>
                                            </p:txEl>
                                          </p:spTgt>
                                        </p:tgtEl>
                                        <p:attrNameLst>
                                          <p:attrName>style.visibility</p:attrName>
                                        </p:attrNameLst>
                                      </p:cBhvr>
                                      <p:to>
                                        <p:strVal val="visible"/>
                                      </p:to>
                                    </p:set>
                                    <p:anim calcmode="lin" valueType="num">
                                      <p:cBhvr additive="base">
                                        <p:cTn id="13"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xEl>
                                              <p:pRg st="3" end="3"/>
                                            </p:txEl>
                                          </p:spTgt>
                                        </p:tgtEl>
                                        <p:attrNameLst>
                                          <p:attrName>style.visibility</p:attrName>
                                        </p:attrNameLst>
                                      </p:cBhvr>
                                      <p:to>
                                        <p:strVal val="visible"/>
                                      </p:to>
                                    </p:set>
                                    <p:anim calcmode="lin" valueType="num">
                                      <p:cBhvr additive="base">
                                        <p:cTn id="17"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46">
                                            <p:txEl>
                                              <p:pRg st="5" end="5"/>
                                            </p:txEl>
                                          </p:spTgt>
                                        </p:tgtEl>
                                        <p:attrNameLst>
                                          <p:attrName>style.visibility</p:attrName>
                                        </p:attrNameLst>
                                      </p:cBhvr>
                                      <p:to>
                                        <p:strVal val="visible"/>
                                      </p:to>
                                    </p:set>
                                    <p:anim calcmode="lin" valueType="num">
                                      <p:cBhvr additive="base">
                                        <p:cTn id="23"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6">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146">
                                            <p:txEl>
                                              <p:pRg st="6" end="6"/>
                                            </p:txEl>
                                          </p:spTgt>
                                        </p:tgtEl>
                                        <p:attrNameLst>
                                          <p:attrName>style.visibility</p:attrName>
                                        </p:attrNameLst>
                                      </p:cBhvr>
                                      <p:to>
                                        <p:strVal val="visible"/>
                                      </p:to>
                                    </p:set>
                                    <p:anim calcmode="lin" valueType="num">
                                      <p:cBhvr additive="base">
                                        <p:cTn id="27"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b="1" dirty="0" smtClean="0">
                <a:solidFill>
                  <a:schemeClr val="bg1"/>
                </a:solidFill>
              </a:rPr>
              <a:t>CODD’S 12 Rules: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Model</a:t>
            </a:r>
            <a:endParaRPr lang="en-US" dirty="0">
              <a:solidFill>
                <a:schemeClr val="bg1"/>
              </a:solidFill>
            </a:endParaRPr>
          </a:p>
        </p:txBody>
      </p:sp>
      <p:sp>
        <p:nvSpPr>
          <p:cNvPr id="6146" name="Rectangle 2"/>
          <p:cNvSpPr>
            <a:spLocks noChangeArrowheads="1"/>
          </p:cNvSpPr>
          <p:nvPr/>
        </p:nvSpPr>
        <p:spPr bwMode="auto">
          <a:xfrm>
            <a:off x="0" y="1621391"/>
            <a:ext cx="11858171" cy="4924425"/>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r>
              <a:rPr lang="en-IN" sz="2000" dirty="0" smtClean="0">
                <a:solidFill>
                  <a:srgbClr val="002060"/>
                </a:solidFill>
              </a:rPr>
              <a:t>Rule-3: Systematic Treatment of Null Values: </a:t>
            </a:r>
            <a:r>
              <a:rPr lang="en-IN" sz="2000" dirty="0" smtClean="0">
                <a:solidFill>
                  <a:srgbClr val="C00000"/>
                </a:solidFill>
              </a:rPr>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p>
          <a:p>
            <a:pPr algn="just"/>
            <a:endParaRPr lang="en-IN" sz="1400" dirty="0" smtClean="0">
              <a:solidFill>
                <a:srgbClr val="C00000"/>
              </a:solidFill>
            </a:endParaRPr>
          </a:p>
          <a:p>
            <a:pPr algn="just"/>
            <a:r>
              <a:rPr lang="en-IN" sz="2000" dirty="0" smtClean="0">
                <a:solidFill>
                  <a:srgbClr val="002060"/>
                </a:solidFill>
              </a:rPr>
              <a:t>Rule-4:	 Dynamic On-line Catalogue Based on the Relational Model: </a:t>
            </a:r>
            <a:r>
              <a:rPr lang="en-IN" sz="2000" dirty="0" smtClean="0">
                <a:solidFill>
                  <a:srgbClr val="C00000"/>
                </a:solidFill>
              </a:rPr>
              <a:t>The database description is represented at the logical level in the same way as ordinary data, so that authorized users can apply the same relational language to its interrogation as they apply to the regular data:</a:t>
            </a:r>
          </a:p>
          <a:p>
            <a:pPr algn="just"/>
            <a:r>
              <a:rPr lang="en-IN" sz="2000" dirty="0" smtClean="0">
                <a:solidFill>
                  <a:srgbClr val="002060"/>
                </a:solidFill>
              </a:rPr>
              <a:t>• The database description should be accessible to the users.</a:t>
            </a:r>
          </a:p>
          <a:p>
            <a:pPr algn="just"/>
            <a:endParaRPr lang="en-IN" sz="1400" dirty="0" smtClean="0">
              <a:solidFill>
                <a:srgbClr val="002060"/>
              </a:solidFill>
            </a:endParaRPr>
          </a:p>
          <a:p>
            <a:pPr algn="just"/>
            <a:r>
              <a:rPr lang="en-IN" sz="2000" dirty="0" smtClean="0">
                <a:solidFill>
                  <a:srgbClr val="002060"/>
                </a:solidFill>
              </a:rPr>
              <a:t>Rule-5:	Comprehensive Data Sublanguage Rule: </a:t>
            </a:r>
            <a:r>
              <a:rPr lang="en-IN" sz="2000" dirty="0" smtClean="0">
                <a:solidFill>
                  <a:srgbClr val="C00000"/>
                </a:solidFill>
              </a:rPr>
              <a:t>A relational system may support several languages and various modes of terminal use (for example the fill-in-the-blanks mode). However, there must be at least one language whose statements are expressible, per some well-defined syntax, as character strings and whose ability to support all the following is comprehensive: data definition, view definition, data manipulation (interactive and by program), integrity constraints, and transaction boundaries:</a:t>
            </a:r>
          </a:p>
          <a:p>
            <a:pPr algn="just"/>
            <a:r>
              <a:rPr lang="en-IN" sz="2000" dirty="0" smtClean="0">
                <a:solidFill>
                  <a:srgbClr val="002060"/>
                </a:solidFill>
              </a:rPr>
              <a:t>• A database supports a clearly defined language to define the database, view the definition, manipulate the data, and restrict some data values to maintain integrity.</a:t>
            </a:r>
            <a:endParaRPr lang="en-IN" sz="2000" i="1" dirty="0" smtClean="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2" end="2"/>
                                            </p:txEl>
                                          </p:spTgt>
                                        </p:tgtEl>
                                        <p:attrNameLst>
                                          <p:attrName>style.visibility</p:attrName>
                                        </p:attrNameLst>
                                      </p:cBhvr>
                                      <p:to>
                                        <p:strVal val="visible"/>
                                      </p:to>
                                    </p:set>
                                    <p:anim calcmode="lin" valueType="num">
                                      <p:cBhvr additive="base">
                                        <p:cTn id="13"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xEl>
                                              <p:pRg st="3" end="3"/>
                                            </p:txEl>
                                          </p:spTgt>
                                        </p:tgtEl>
                                        <p:attrNameLst>
                                          <p:attrName>style.visibility</p:attrName>
                                        </p:attrNameLst>
                                      </p:cBhvr>
                                      <p:to>
                                        <p:strVal val="visible"/>
                                      </p:to>
                                    </p:set>
                                    <p:anim calcmode="lin" valueType="num">
                                      <p:cBhvr additive="base">
                                        <p:cTn id="17"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46">
                                            <p:txEl>
                                              <p:pRg st="5" end="5"/>
                                            </p:txEl>
                                          </p:spTgt>
                                        </p:tgtEl>
                                        <p:attrNameLst>
                                          <p:attrName>style.visibility</p:attrName>
                                        </p:attrNameLst>
                                      </p:cBhvr>
                                      <p:to>
                                        <p:strVal val="visible"/>
                                      </p:to>
                                    </p:set>
                                    <p:anim calcmode="lin" valueType="num">
                                      <p:cBhvr additive="base">
                                        <p:cTn id="23"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6">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146">
                                            <p:txEl>
                                              <p:pRg st="6" end="6"/>
                                            </p:txEl>
                                          </p:spTgt>
                                        </p:tgtEl>
                                        <p:attrNameLst>
                                          <p:attrName>style.visibility</p:attrName>
                                        </p:attrNameLst>
                                      </p:cBhvr>
                                      <p:to>
                                        <p:strVal val="visible"/>
                                      </p:to>
                                    </p:set>
                                    <p:anim calcmode="lin" valueType="num">
                                      <p:cBhvr additive="base">
                                        <p:cTn id="27"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b="1" dirty="0" smtClean="0">
                <a:solidFill>
                  <a:schemeClr val="bg1"/>
                </a:solidFill>
              </a:rPr>
              <a:t>CODD’S 12 Rules: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Model</a:t>
            </a:r>
            <a:endParaRPr lang="en-US" dirty="0">
              <a:solidFill>
                <a:schemeClr val="bg1"/>
              </a:solidFill>
            </a:endParaRPr>
          </a:p>
        </p:txBody>
      </p:sp>
      <p:sp>
        <p:nvSpPr>
          <p:cNvPr id="6146" name="Rectangle 2"/>
          <p:cNvSpPr>
            <a:spLocks noChangeArrowheads="1"/>
          </p:cNvSpPr>
          <p:nvPr/>
        </p:nvSpPr>
        <p:spPr bwMode="auto">
          <a:xfrm>
            <a:off x="415636" y="1610377"/>
            <a:ext cx="11333019" cy="480131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r>
              <a:rPr lang="en-IN" sz="2400" dirty="0" smtClean="0">
                <a:solidFill>
                  <a:srgbClr val="002060"/>
                </a:solidFill>
              </a:rPr>
              <a:t>Rule-6: View Updating Rule: </a:t>
            </a:r>
            <a:r>
              <a:rPr lang="en-IN" sz="2400" dirty="0" smtClean="0">
                <a:solidFill>
                  <a:srgbClr val="C00000"/>
                </a:solidFill>
              </a:rPr>
              <a:t>All views that are theoretically updatable are also updatable by the system:</a:t>
            </a:r>
          </a:p>
          <a:p>
            <a:pPr algn="just"/>
            <a:r>
              <a:rPr lang="en-IN" sz="2400" dirty="0" smtClean="0">
                <a:solidFill>
                  <a:srgbClr val="002060"/>
                </a:solidFill>
              </a:rPr>
              <a:t>• </a:t>
            </a:r>
            <a:r>
              <a:rPr lang="en-IN" sz="2000" dirty="0" smtClean="0">
                <a:solidFill>
                  <a:srgbClr val="002060"/>
                </a:solidFill>
              </a:rPr>
              <a:t>Data should be able to be changed through any view available to the user.</a:t>
            </a:r>
          </a:p>
          <a:p>
            <a:pPr algn="just"/>
            <a:endParaRPr lang="en-IN" sz="2400" i="1" dirty="0" smtClean="0">
              <a:solidFill>
                <a:srgbClr val="002060"/>
              </a:solidFill>
            </a:endParaRPr>
          </a:p>
          <a:p>
            <a:pPr algn="just"/>
            <a:r>
              <a:rPr lang="en-IN" sz="2400" dirty="0" smtClean="0">
                <a:solidFill>
                  <a:srgbClr val="002060"/>
                </a:solidFill>
              </a:rPr>
              <a:t>Rule-7:	 High-level Insert, Update, and Delete: </a:t>
            </a:r>
            <a:r>
              <a:rPr lang="en-IN" sz="2400" dirty="0" smtClean="0">
                <a:solidFill>
                  <a:srgbClr val="C00000"/>
                </a:solidFill>
              </a:rPr>
              <a:t>The capacity of handling a base relation or a derived relation as a single operand applies not only to the retrieval of data but also to the insertion, update, and deletion of data:</a:t>
            </a:r>
          </a:p>
          <a:p>
            <a:pPr algn="just"/>
            <a:r>
              <a:rPr lang="en-IN" sz="2400" dirty="0" smtClean="0">
                <a:solidFill>
                  <a:srgbClr val="002060"/>
                </a:solidFill>
              </a:rPr>
              <a:t>• </a:t>
            </a:r>
            <a:r>
              <a:rPr lang="en-IN" sz="2000" dirty="0" smtClean="0">
                <a:solidFill>
                  <a:srgbClr val="002060"/>
                </a:solidFill>
              </a:rPr>
              <a:t>All records in a file must be able to be added, deleted, or updated with singular commands</a:t>
            </a:r>
          </a:p>
          <a:p>
            <a:pPr algn="just"/>
            <a:endParaRPr lang="en-IN" sz="2400" dirty="0" smtClean="0">
              <a:solidFill>
                <a:srgbClr val="002060"/>
              </a:solidFill>
            </a:endParaRPr>
          </a:p>
          <a:p>
            <a:pPr algn="just"/>
            <a:r>
              <a:rPr lang="en-IN" sz="2400" dirty="0" smtClean="0">
                <a:solidFill>
                  <a:srgbClr val="002060"/>
                </a:solidFill>
              </a:rPr>
              <a:t>Rule-8:	 Physical Data Independence: </a:t>
            </a:r>
            <a:r>
              <a:rPr lang="en-IN" sz="2400" dirty="0" smtClean="0">
                <a:solidFill>
                  <a:srgbClr val="C00000"/>
                </a:solidFill>
              </a:rPr>
              <a:t>Application programs and terminal activities remain logically unimpaired whenever any changes are made in either storage representations or access methods:</a:t>
            </a:r>
          </a:p>
          <a:p>
            <a:pPr algn="just"/>
            <a:r>
              <a:rPr lang="en-IN" sz="2400" dirty="0" smtClean="0">
                <a:solidFill>
                  <a:srgbClr val="002060"/>
                </a:solidFill>
              </a:rPr>
              <a:t>• </a:t>
            </a:r>
            <a:r>
              <a:rPr lang="en-IN" sz="2000" dirty="0" smtClean="0">
                <a:solidFill>
                  <a:srgbClr val="002060"/>
                </a:solidFill>
              </a:rPr>
              <a:t>Changes in how data are stored or retrieved should not affect how a user accesses the data.</a:t>
            </a:r>
            <a:endParaRPr lang="en-IN" sz="2400" i="1" dirty="0" smtClean="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46">
                                            <p:txEl>
                                              <p:pRg st="3" end="3"/>
                                            </p:txEl>
                                          </p:spTgt>
                                        </p:tgtEl>
                                        <p:attrNameLst>
                                          <p:attrName>style.visibility</p:attrName>
                                        </p:attrNameLst>
                                      </p:cBhvr>
                                      <p:to>
                                        <p:strVal val="visible"/>
                                      </p:to>
                                    </p:set>
                                    <p:anim calcmode="lin" valueType="num">
                                      <p:cBhvr additive="base">
                                        <p:cTn id="17"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6">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146">
                                            <p:txEl>
                                              <p:pRg st="4" end="4"/>
                                            </p:txEl>
                                          </p:spTgt>
                                        </p:tgtEl>
                                        <p:attrNameLst>
                                          <p:attrName>style.visibility</p:attrName>
                                        </p:attrNameLst>
                                      </p:cBhvr>
                                      <p:to>
                                        <p:strVal val="visible"/>
                                      </p:to>
                                    </p:set>
                                    <p:anim calcmode="lin" valueType="num">
                                      <p:cBhvr additive="base">
                                        <p:cTn id="2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146">
                                            <p:txEl>
                                              <p:pRg st="6" end="6"/>
                                            </p:txEl>
                                          </p:spTgt>
                                        </p:tgtEl>
                                        <p:attrNameLst>
                                          <p:attrName>style.visibility</p:attrName>
                                        </p:attrNameLst>
                                      </p:cBhvr>
                                      <p:to>
                                        <p:strVal val="visible"/>
                                      </p:to>
                                    </p:set>
                                    <p:anim calcmode="lin" valueType="num">
                                      <p:cBhvr additive="base">
                                        <p:cTn id="27"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146">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146">
                                            <p:txEl>
                                              <p:pRg st="7" end="7"/>
                                            </p:txEl>
                                          </p:spTgt>
                                        </p:tgtEl>
                                        <p:attrNameLst>
                                          <p:attrName>style.visibility</p:attrName>
                                        </p:attrNameLst>
                                      </p:cBhvr>
                                      <p:to>
                                        <p:strVal val="visible"/>
                                      </p:to>
                                    </p:set>
                                    <p:anim calcmode="lin" valueType="num">
                                      <p:cBhvr additive="base">
                                        <p:cTn id="31"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b="1" dirty="0" smtClean="0">
                <a:solidFill>
                  <a:schemeClr val="bg1"/>
                </a:solidFill>
              </a:rPr>
              <a:t>CODD’S 12 Rules: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Model</a:t>
            </a:r>
            <a:endParaRPr lang="en-US" dirty="0">
              <a:solidFill>
                <a:schemeClr val="bg1"/>
              </a:solidFill>
            </a:endParaRPr>
          </a:p>
        </p:txBody>
      </p:sp>
      <p:sp>
        <p:nvSpPr>
          <p:cNvPr id="6146" name="Rectangle 2"/>
          <p:cNvSpPr>
            <a:spLocks noChangeArrowheads="1"/>
          </p:cNvSpPr>
          <p:nvPr/>
        </p:nvSpPr>
        <p:spPr bwMode="auto">
          <a:xfrm>
            <a:off x="415636" y="1533433"/>
            <a:ext cx="11333019" cy="495520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r>
              <a:rPr lang="en-IN" sz="2400" dirty="0" smtClean="0">
                <a:solidFill>
                  <a:srgbClr val="002060"/>
                </a:solidFill>
              </a:rPr>
              <a:t>Rule-9: Logical Data Independence: </a:t>
            </a:r>
            <a:r>
              <a:rPr lang="en-IN" sz="2400" dirty="0" smtClean="0">
                <a:solidFill>
                  <a:srgbClr val="FF0000"/>
                </a:solidFill>
              </a:rPr>
              <a:t>Application programs and terminal activities remain logically unimpaired whenever information-preserving changes of any kind that theoretically permit </a:t>
            </a:r>
            <a:r>
              <a:rPr lang="en-IN" sz="2400" dirty="0" err="1" smtClean="0">
                <a:solidFill>
                  <a:srgbClr val="FF0000"/>
                </a:solidFill>
              </a:rPr>
              <a:t>unimpairment</a:t>
            </a:r>
            <a:r>
              <a:rPr lang="en-IN" sz="2400" dirty="0" smtClean="0">
                <a:solidFill>
                  <a:srgbClr val="FF0000"/>
                </a:solidFill>
              </a:rPr>
              <a:t> are made to the base tables:</a:t>
            </a:r>
          </a:p>
          <a:p>
            <a:pPr algn="just"/>
            <a:r>
              <a:rPr lang="en-IN" sz="2400" dirty="0" smtClean="0">
                <a:solidFill>
                  <a:srgbClr val="002060"/>
                </a:solidFill>
              </a:rPr>
              <a:t>• </a:t>
            </a:r>
            <a:r>
              <a:rPr lang="en-IN" sz="2000" dirty="0" smtClean="0">
                <a:solidFill>
                  <a:srgbClr val="002060"/>
                </a:solidFill>
              </a:rPr>
              <a:t>A user’s view of data should be unaffected by its actual form in files.</a:t>
            </a:r>
          </a:p>
          <a:p>
            <a:pPr algn="just"/>
            <a:endParaRPr lang="en-IN" sz="1200" i="1" dirty="0" smtClean="0">
              <a:solidFill>
                <a:srgbClr val="002060"/>
              </a:solidFill>
            </a:endParaRPr>
          </a:p>
          <a:p>
            <a:pPr algn="just"/>
            <a:r>
              <a:rPr lang="en-IN" sz="2400" dirty="0" smtClean="0">
                <a:solidFill>
                  <a:srgbClr val="002060"/>
                </a:solidFill>
              </a:rPr>
              <a:t>Rule-10:	 Integrity Independence: </a:t>
            </a:r>
            <a:r>
              <a:rPr lang="en-IN" sz="2400" dirty="0" smtClean="0">
                <a:solidFill>
                  <a:srgbClr val="FF0000"/>
                </a:solidFill>
              </a:rPr>
              <a:t>Integrity constraints specific to a particular relational database must be definable in a relational data sublanguage and storable in the catalogue, not in the application programs.</a:t>
            </a:r>
          </a:p>
          <a:p>
            <a:pPr algn="just"/>
            <a:r>
              <a:rPr lang="en-IN" sz="2400" dirty="0" smtClean="0">
                <a:solidFill>
                  <a:srgbClr val="002060"/>
                </a:solidFill>
              </a:rPr>
              <a:t>• </a:t>
            </a:r>
            <a:r>
              <a:rPr lang="en-IN" sz="2000" dirty="0" smtClean="0">
                <a:solidFill>
                  <a:srgbClr val="002060"/>
                </a:solidFill>
              </a:rPr>
              <a:t>Constraints on user input should exist to maintain data integrity.</a:t>
            </a:r>
          </a:p>
          <a:p>
            <a:pPr algn="just"/>
            <a:endParaRPr lang="en-IN" sz="1400" dirty="0" smtClean="0">
              <a:solidFill>
                <a:srgbClr val="002060"/>
              </a:solidFill>
            </a:endParaRPr>
          </a:p>
          <a:p>
            <a:pPr algn="just"/>
            <a:r>
              <a:rPr lang="en-IN" sz="2400" dirty="0" smtClean="0">
                <a:solidFill>
                  <a:srgbClr val="002060"/>
                </a:solidFill>
              </a:rPr>
              <a:t>Rule-11:	 Distribution Independence: </a:t>
            </a:r>
            <a:r>
              <a:rPr lang="en-IN" sz="2400" dirty="0" smtClean="0">
                <a:solidFill>
                  <a:srgbClr val="FF0000"/>
                </a:solidFill>
              </a:rPr>
              <a:t>A relational DBMS has distribution independence. Distribution independence implies that users should not have to be aware of whether a database is distributed.</a:t>
            </a:r>
          </a:p>
          <a:p>
            <a:pPr algn="just"/>
            <a:r>
              <a:rPr lang="en-IN" sz="2400" dirty="0" smtClean="0">
                <a:solidFill>
                  <a:srgbClr val="002060"/>
                </a:solidFill>
              </a:rPr>
              <a:t>• </a:t>
            </a:r>
            <a:r>
              <a:rPr lang="en-IN" sz="2000" dirty="0" smtClean="0">
                <a:solidFill>
                  <a:srgbClr val="002060"/>
                </a:solidFill>
              </a:rPr>
              <a:t>A database design should allow for distribution of data over several computer sites.</a:t>
            </a:r>
            <a:endParaRPr lang="en-IN" sz="2000" i="1" dirty="0" smtClean="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46">
                                            <p:txEl>
                                              <p:pRg st="3" end="3"/>
                                            </p:txEl>
                                          </p:spTgt>
                                        </p:tgtEl>
                                        <p:attrNameLst>
                                          <p:attrName>style.visibility</p:attrName>
                                        </p:attrNameLst>
                                      </p:cBhvr>
                                      <p:to>
                                        <p:strVal val="visible"/>
                                      </p:to>
                                    </p:set>
                                    <p:anim calcmode="lin" valueType="num">
                                      <p:cBhvr additive="base">
                                        <p:cTn id="17"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6">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146">
                                            <p:txEl>
                                              <p:pRg st="4" end="4"/>
                                            </p:txEl>
                                          </p:spTgt>
                                        </p:tgtEl>
                                        <p:attrNameLst>
                                          <p:attrName>style.visibility</p:attrName>
                                        </p:attrNameLst>
                                      </p:cBhvr>
                                      <p:to>
                                        <p:strVal val="visible"/>
                                      </p:to>
                                    </p:set>
                                    <p:anim calcmode="lin" valueType="num">
                                      <p:cBhvr additive="base">
                                        <p:cTn id="2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146">
                                            <p:txEl>
                                              <p:pRg st="6" end="6"/>
                                            </p:txEl>
                                          </p:spTgt>
                                        </p:tgtEl>
                                        <p:attrNameLst>
                                          <p:attrName>style.visibility</p:attrName>
                                        </p:attrNameLst>
                                      </p:cBhvr>
                                      <p:to>
                                        <p:strVal val="visible"/>
                                      </p:to>
                                    </p:set>
                                    <p:anim calcmode="lin" valueType="num">
                                      <p:cBhvr additive="base">
                                        <p:cTn id="27"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146">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146">
                                            <p:txEl>
                                              <p:pRg st="7" end="7"/>
                                            </p:txEl>
                                          </p:spTgt>
                                        </p:tgtEl>
                                        <p:attrNameLst>
                                          <p:attrName>style.visibility</p:attrName>
                                        </p:attrNameLst>
                                      </p:cBhvr>
                                      <p:to>
                                        <p:strVal val="visible"/>
                                      </p:to>
                                    </p:set>
                                    <p:anim calcmode="lin" valueType="num">
                                      <p:cBhvr additive="base">
                                        <p:cTn id="31"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b="1" dirty="0" smtClean="0">
                <a:solidFill>
                  <a:schemeClr val="bg1"/>
                </a:solidFill>
              </a:rPr>
              <a:t>CODD’S 12 Rules: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Model</a:t>
            </a:r>
            <a:endParaRPr lang="en-US" dirty="0">
              <a:solidFill>
                <a:schemeClr val="bg1"/>
              </a:solidFill>
            </a:endParaRPr>
          </a:p>
        </p:txBody>
      </p:sp>
      <p:sp>
        <p:nvSpPr>
          <p:cNvPr id="6146" name="Rectangle 2"/>
          <p:cNvSpPr>
            <a:spLocks noChangeArrowheads="1"/>
          </p:cNvSpPr>
          <p:nvPr/>
        </p:nvSpPr>
        <p:spPr bwMode="auto">
          <a:xfrm>
            <a:off x="415636" y="2379821"/>
            <a:ext cx="11333019" cy="3262432"/>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r>
              <a:rPr lang="en-IN" sz="2400" dirty="0" smtClean="0">
                <a:solidFill>
                  <a:srgbClr val="002060"/>
                </a:solidFill>
              </a:rPr>
              <a:t>Rule-12: </a:t>
            </a:r>
            <a:r>
              <a:rPr lang="en-IN" sz="2400" dirty="0" err="1" smtClean="0">
                <a:solidFill>
                  <a:srgbClr val="002060"/>
                </a:solidFill>
              </a:rPr>
              <a:t>Nonsubversion</a:t>
            </a:r>
            <a:r>
              <a:rPr lang="en-IN" sz="2400" dirty="0" smtClean="0">
                <a:solidFill>
                  <a:srgbClr val="002060"/>
                </a:solidFill>
              </a:rPr>
              <a:t> Rule: </a:t>
            </a:r>
            <a:r>
              <a:rPr lang="en-IN" sz="2400" dirty="0" err="1" smtClean="0">
                <a:solidFill>
                  <a:srgbClr val="FF0000"/>
                </a:solidFill>
              </a:rPr>
              <a:t>Nonsubversion</a:t>
            </a:r>
            <a:r>
              <a:rPr lang="en-IN" sz="2400" dirty="0" smtClean="0">
                <a:solidFill>
                  <a:srgbClr val="FF0000"/>
                </a:solidFill>
              </a:rPr>
              <a:t> Rule. If a relational system has a low-level (single-</a:t>
            </a:r>
            <a:r>
              <a:rPr lang="en-IN" sz="2400" dirty="0" err="1" smtClean="0">
                <a:solidFill>
                  <a:srgbClr val="FF0000"/>
                </a:solidFill>
              </a:rPr>
              <a:t>recordat</a:t>
            </a:r>
            <a:r>
              <a:rPr lang="en-IN" sz="2400" dirty="0" smtClean="0">
                <a:solidFill>
                  <a:srgbClr val="FF0000"/>
                </a:solidFill>
              </a:rPr>
              <a:t>-a-time) language, that low level cannot be used to subvert or bypass the integrity rules and constraints expressed in the higher level relational language (multiple-records-at-a-time):</a:t>
            </a:r>
          </a:p>
          <a:p>
            <a:pPr algn="just"/>
            <a:r>
              <a:rPr lang="en-IN" sz="2400" dirty="0" smtClean="0">
                <a:solidFill>
                  <a:srgbClr val="FF0000"/>
                </a:solidFill>
              </a:rPr>
              <a:t>• </a:t>
            </a:r>
            <a:r>
              <a:rPr lang="en-IN" sz="2000" dirty="0" smtClean="0">
                <a:solidFill>
                  <a:srgbClr val="002060"/>
                </a:solidFill>
              </a:rPr>
              <a:t>Data fields that affect the organization of the database cannot be changed.</a:t>
            </a:r>
          </a:p>
          <a:p>
            <a:pPr algn="just"/>
            <a:endParaRPr lang="en-IN" sz="2000" dirty="0" smtClean="0">
              <a:solidFill>
                <a:srgbClr val="002060"/>
              </a:solidFill>
            </a:endParaRPr>
          </a:p>
          <a:p>
            <a:pPr algn="just"/>
            <a:r>
              <a:rPr lang="en-IN" sz="2400" dirty="0" smtClean="0">
                <a:solidFill>
                  <a:srgbClr val="FF0000"/>
                </a:solidFill>
              </a:rPr>
              <a:t>There is one more rule called </a:t>
            </a:r>
            <a:r>
              <a:rPr lang="en-IN" sz="2400" dirty="0" smtClean="0">
                <a:solidFill>
                  <a:srgbClr val="002060"/>
                </a:solidFill>
              </a:rPr>
              <a:t>Rule Zero </a:t>
            </a:r>
            <a:r>
              <a:rPr lang="en-IN" sz="2400" dirty="0" smtClean="0">
                <a:solidFill>
                  <a:srgbClr val="FF0000"/>
                </a:solidFill>
              </a:rPr>
              <a:t>which states that “For any system that is claimed to be a relational database management system, that system must be able to manage data entirely through capabilities.”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46">
                                            <p:txEl>
                                              <p:pRg st="3" end="3"/>
                                            </p:txEl>
                                          </p:spTgt>
                                        </p:tgtEl>
                                        <p:attrNameLst>
                                          <p:attrName>style.visibility</p:attrName>
                                        </p:attrNameLst>
                                      </p:cBhvr>
                                      <p:to>
                                        <p:strVal val="visible"/>
                                      </p:to>
                                    </p:set>
                                    <p:anim calcmode="lin" valueType="num">
                                      <p:cBhvr additive="base">
                                        <p:cTn id="17"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10439" y="1519860"/>
            <a:ext cx="10672353" cy="4893647"/>
          </a:xfrm>
          <a:prstGeom prst="rect">
            <a:avLst/>
          </a:prstGeom>
        </p:spPr>
        <p:txBody>
          <a:bodyPr wrap="square">
            <a:spAutoFit/>
          </a:bodyPr>
          <a:lstStyle/>
          <a:p>
            <a:pPr algn="just"/>
            <a:r>
              <a:rPr lang="en-US" sz="2400" dirty="0" smtClean="0">
                <a:solidFill>
                  <a:srgbClr val="0070C0"/>
                </a:solidFill>
              </a:rPr>
              <a:t>Program/Data Independence: </a:t>
            </a:r>
            <a:r>
              <a:rPr lang="en-IN" sz="2400" dirty="0" smtClean="0">
                <a:solidFill>
                  <a:srgbClr val="C00000"/>
                </a:solidFill>
              </a:rPr>
              <a:t>Under the traditional file approach, application programs are dependent on the master and transaction file(s) and vice-versa. Changes in the physical format of the master file(s), such as addition of a data field requires that the change must be made in all the application programs that access the master file.</a:t>
            </a:r>
            <a:endParaRPr lang="en-US" sz="2400" dirty="0" smtClean="0">
              <a:solidFill>
                <a:srgbClr val="C00000"/>
              </a:solidFill>
            </a:endParaRPr>
          </a:p>
          <a:p>
            <a:pPr algn="just"/>
            <a:r>
              <a:rPr lang="en-US" sz="2400" dirty="0" smtClean="0">
                <a:solidFill>
                  <a:srgbClr val="0070C0"/>
                </a:solidFill>
              </a:rPr>
              <a:t>Lack of Flexibility: </a:t>
            </a:r>
            <a:r>
              <a:rPr lang="en-IN" sz="2400" dirty="0" smtClean="0">
                <a:solidFill>
                  <a:srgbClr val="C00000"/>
                </a:solidFill>
              </a:rPr>
              <a:t>The traditional systems are able to retrieve information for predetermined requests for data.</a:t>
            </a:r>
          </a:p>
          <a:p>
            <a:pPr algn="just"/>
            <a:r>
              <a:rPr lang="en-IN" dirty="0" smtClean="0">
                <a:solidFill>
                  <a:srgbClr val="002060"/>
                </a:solidFill>
              </a:rPr>
              <a:t>Example: Consider the banking system. An application program is available to generate a list of customer names in a particular area of the city. The bank manager requires a list of customer names having an account balance greater than $10,000.00 and residing in a particular area of the city. An application program for this purpose does not exist. The bank manager has two choices:</a:t>
            </a:r>
          </a:p>
          <a:p>
            <a:pPr algn="just">
              <a:buFont typeface="Wingdings" pitchFamily="2" charset="2"/>
              <a:buChar char="q"/>
            </a:pPr>
            <a:r>
              <a:rPr lang="en-IN" dirty="0" smtClean="0">
                <a:solidFill>
                  <a:srgbClr val="002060"/>
                </a:solidFill>
              </a:rPr>
              <a:t>To print the list of customer names in a particular area of the city and then manually find out those with an account </a:t>
            </a:r>
            <a:r>
              <a:rPr lang="en-US" dirty="0" smtClean="0">
                <a:solidFill>
                  <a:srgbClr val="002060"/>
                </a:solidFill>
              </a:rPr>
              <a:t>balance greater than $10,000.00</a:t>
            </a:r>
          </a:p>
          <a:p>
            <a:pPr algn="just">
              <a:buFont typeface="Wingdings" pitchFamily="2" charset="2"/>
              <a:buChar char="q"/>
            </a:pPr>
            <a:r>
              <a:rPr lang="en-IN" dirty="0" smtClean="0">
                <a:solidFill>
                  <a:srgbClr val="002060"/>
                </a:solidFill>
              </a:rPr>
              <a:t>Hire an application programmer to write the application program for the same. Both the solutions are </a:t>
            </a:r>
            <a:r>
              <a:rPr lang="en-US" dirty="0" smtClean="0">
                <a:solidFill>
                  <a:srgbClr val="002060"/>
                </a:solidFill>
              </a:rPr>
              <a:t>cumbersome.</a:t>
            </a:r>
          </a:p>
        </p:txBody>
      </p:sp>
      <p:sp>
        <p:nvSpPr>
          <p:cNvPr id="11" name="TextBox 10"/>
          <p:cNvSpPr txBox="1"/>
          <p:nvPr/>
        </p:nvSpPr>
        <p:spPr>
          <a:xfrm>
            <a:off x="940518" y="1018902"/>
            <a:ext cx="4924705" cy="461665"/>
          </a:xfrm>
          <a:prstGeom prst="rect">
            <a:avLst/>
          </a:prstGeom>
          <a:solidFill>
            <a:schemeClr val="accent2"/>
          </a:solidFill>
        </p:spPr>
        <p:txBody>
          <a:bodyPr wrap="square" rtlCol="0">
            <a:spAutoFit/>
          </a:bodyPr>
          <a:lstStyle/>
          <a:p>
            <a:r>
              <a:rPr lang="en-US" sz="2400" dirty="0" smtClean="0">
                <a:solidFill>
                  <a:schemeClr val="bg1"/>
                </a:solidFill>
              </a:rPr>
              <a:t>Traditional Approach: (Challenges)</a:t>
            </a:r>
            <a:endParaRPr lang="en-US" sz="2400" dirty="0">
              <a:solidFill>
                <a:schemeClr val="bg1"/>
              </a:solidFill>
            </a:endParaRP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2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b="1" dirty="0" smtClean="0">
                <a:solidFill>
                  <a:schemeClr val="bg1"/>
                </a:solidFill>
              </a:rPr>
              <a:t>Concept of Key</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Model</a:t>
            </a:r>
            <a:endParaRPr lang="en-US" dirty="0">
              <a:solidFill>
                <a:schemeClr val="bg1"/>
              </a:solidFill>
            </a:endParaRPr>
          </a:p>
        </p:txBody>
      </p:sp>
      <p:sp>
        <p:nvSpPr>
          <p:cNvPr id="6146" name="Rectangle 2"/>
          <p:cNvSpPr>
            <a:spLocks noChangeArrowheads="1"/>
          </p:cNvSpPr>
          <p:nvPr/>
        </p:nvSpPr>
        <p:spPr bwMode="auto">
          <a:xfrm>
            <a:off x="415636" y="1702715"/>
            <a:ext cx="11333019" cy="4616648"/>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r>
              <a:rPr lang="en-IN" sz="2400" dirty="0" smtClean="0">
                <a:solidFill>
                  <a:srgbClr val="002060"/>
                </a:solidFill>
              </a:rPr>
              <a:t>Key is an attribute or group of attributes, which is used to identify a row in a relation. Key can be broadly classified into </a:t>
            </a:r>
          </a:p>
          <a:p>
            <a:pPr marL="914400" lvl="1" indent="-457200" algn="just">
              <a:buAutoNum type="arabicParenBoth"/>
            </a:pPr>
            <a:r>
              <a:rPr lang="en-IN" sz="2000" dirty="0" smtClean="0">
                <a:solidFill>
                  <a:srgbClr val="002060"/>
                </a:solidFill>
              </a:rPr>
              <a:t>Super-key </a:t>
            </a:r>
          </a:p>
          <a:p>
            <a:pPr marL="914400" lvl="1" indent="-457200" algn="just">
              <a:buAutoNum type="arabicParenBoth"/>
            </a:pPr>
            <a:r>
              <a:rPr lang="en-IN" sz="2000" dirty="0" smtClean="0">
                <a:solidFill>
                  <a:srgbClr val="002060"/>
                </a:solidFill>
              </a:rPr>
              <a:t>Candidate key and </a:t>
            </a:r>
          </a:p>
          <a:p>
            <a:pPr marL="914400" lvl="1" indent="-457200" algn="just">
              <a:buAutoNum type="arabicParenBoth"/>
            </a:pPr>
            <a:r>
              <a:rPr lang="en-IN" sz="2000" dirty="0" smtClean="0">
                <a:solidFill>
                  <a:srgbClr val="002060"/>
                </a:solidFill>
              </a:rPr>
              <a:t>Primary key </a:t>
            </a:r>
          </a:p>
          <a:p>
            <a:pPr algn="just"/>
            <a:r>
              <a:rPr lang="en-US" sz="2400" b="1" dirty="0" smtClean="0"/>
              <a:t>Super-key:</a:t>
            </a:r>
          </a:p>
          <a:p>
            <a:pPr algn="just"/>
            <a:r>
              <a:rPr lang="en-IN" sz="2400" dirty="0" smtClean="0">
                <a:solidFill>
                  <a:srgbClr val="FF0000"/>
                </a:solidFill>
              </a:rPr>
              <a:t>A super-key is a subset of attributes of an entity-set that uniquely identifies the entities. Super-keys represent a constraint that prevents two entities from ever having the same value for those attributes</a:t>
            </a:r>
          </a:p>
          <a:p>
            <a:pPr algn="just"/>
            <a:r>
              <a:rPr lang="en-US" sz="2400" b="1" dirty="0" smtClean="0"/>
              <a:t>Candidate Key:</a:t>
            </a:r>
          </a:p>
          <a:p>
            <a:pPr algn="just"/>
            <a:r>
              <a:rPr lang="en-IN" sz="2400" dirty="0" smtClean="0">
                <a:solidFill>
                  <a:srgbClr val="FF0000"/>
                </a:solidFill>
              </a:rPr>
              <a:t>Candidate key is a minimal super-key. A candidate key for a relation schema is a minimal set of attributes whose values uniquely identify </a:t>
            </a:r>
            <a:r>
              <a:rPr lang="en-IN" sz="2400" dirty="0" err="1" smtClean="0">
                <a:solidFill>
                  <a:srgbClr val="FF0000"/>
                </a:solidFill>
              </a:rPr>
              <a:t>tuples</a:t>
            </a:r>
            <a:r>
              <a:rPr lang="en-IN" sz="2400" dirty="0" smtClean="0">
                <a:solidFill>
                  <a:srgbClr val="FF0000"/>
                </a:solidFill>
              </a:rPr>
              <a:t> in the corresponding relation.</a:t>
            </a:r>
          </a:p>
        </p:txBody>
      </p:sp>
      <p:pic>
        <p:nvPicPr>
          <p:cNvPr id="1026" name="Picture 2"/>
          <p:cNvPicPr>
            <a:picLocks noChangeAspect="1" noChangeArrowheads="1"/>
          </p:cNvPicPr>
          <p:nvPr/>
        </p:nvPicPr>
        <p:blipFill>
          <a:blip r:embed="rId2"/>
          <a:srcRect/>
          <a:stretch>
            <a:fillRect/>
          </a:stretch>
        </p:blipFill>
        <p:spPr bwMode="auto">
          <a:xfrm>
            <a:off x="7535871" y="2369240"/>
            <a:ext cx="3991994" cy="138997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anim calcmode="lin" valueType="num">
                                      <p:cBhvr additive="base">
                                        <p:cTn id="15"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14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4" end="4"/>
                                            </p:txEl>
                                          </p:spTgt>
                                        </p:tgtEl>
                                        <p:attrNameLst>
                                          <p:attrName>style.visibility</p:attrName>
                                        </p:attrNameLst>
                                      </p:cBhvr>
                                      <p:to>
                                        <p:strVal val="visible"/>
                                      </p:to>
                                    </p:set>
                                    <p:anim calcmode="lin" valueType="num">
                                      <p:cBhvr additive="base">
                                        <p:cTn id="25"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b="1" dirty="0" smtClean="0">
                <a:solidFill>
                  <a:schemeClr val="bg1"/>
                </a:solidFill>
              </a:rPr>
              <a:t>Concept of Key</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Model</a:t>
            </a:r>
            <a:endParaRPr lang="en-US" dirty="0">
              <a:solidFill>
                <a:schemeClr val="bg1"/>
              </a:solidFill>
            </a:endParaRPr>
          </a:p>
        </p:txBody>
      </p:sp>
      <p:sp>
        <p:nvSpPr>
          <p:cNvPr id="6146" name="Rectangle 2"/>
          <p:cNvSpPr>
            <a:spLocks noChangeArrowheads="1"/>
          </p:cNvSpPr>
          <p:nvPr/>
        </p:nvSpPr>
        <p:spPr bwMode="auto">
          <a:xfrm>
            <a:off x="415636" y="1610385"/>
            <a:ext cx="11333019" cy="480131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r>
              <a:rPr lang="en-US" sz="2400" b="1" dirty="0" smtClean="0"/>
              <a:t>Primary Key:</a:t>
            </a:r>
          </a:p>
          <a:p>
            <a:pPr algn="just"/>
            <a:r>
              <a:rPr lang="en-IN" sz="2000" dirty="0" smtClean="0">
                <a:solidFill>
                  <a:srgbClr val="FF0000"/>
                </a:solidFill>
              </a:rPr>
              <a:t>The primary key is a designated candidate key. It is to be noted that the primary key should not be null.</a:t>
            </a:r>
          </a:p>
          <a:p>
            <a:pPr algn="just"/>
            <a:endParaRPr lang="en-IN" sz="2000" dirty="0" smtClean="0">
              <a:solidFill>
                <a:srgbClr val="FF0000"/>
              </a:solidFill>
            </a:endParaRPr>
          </a:p>
          <a:p>
            <a:pPr algn="just"/>
            <a:r>
              <a:rPr lang="en-IN" sz="2400" b="1" dirty="0" smtClean="0"/>
              <a:t>Example</a:t>
            </a:r>
          </a:p>
          <a:p>
            <a:pPr algn="just"/>
            <a:r>
              <a:rPr lang="en-IN" sz="2000" dirty="0" smtClean="0">
                <a:solidFill>
                  <a:srgbClr val="FF0000"/>
                </a:solidFill>
              </a:rPr>
              <a:t>Consider the employee relation, which is characterized by the attributes, employee ID, employee name, employee age, employee experience, employee salary, etc. In this employee relation:</a:t>
            </a:r>
          </a:p>
          <a:p>
            <a:pPr algn="just"/>
            <a:r>
              <a:rPr lang="en-IN" sz="2400" i="1" dirty="0" err="1" smtClean="0">
                <a:solidFill>
                  <a:srgbClr val="002060"/>
                </a:solidFill>
              </a:rPr>
              <a:t>Superkeys</a:t>
            </a:r>
            <a:r>
              <a:rPr lang="en-IN" sz="2400" dirty="0" smtClean="0">
                <a:solidFill>
                  <a:srgbClr val="FF0000"/>
                </a:solidFill>
              </a:rPr>
              <a:t> </a:t>
            </a:r>
            <a:r>
              <a:rPr lang="en-IN" sz="2000" dirty="0" smtClean="0">
                <a:solidFill>
                  <a:srgbClr val="FF0000"/>
                </a:solidFill>
              </a:rPr>
              <a:t>can be employee ID, employee name, employee age, employee experience, etc.</a:t>
            </a:r>
            <a:endParaRPr lang="en-IN" sz="2400" dirty="0" smtClean="0">
              <a:solidFill>
                <a:srgbClr val="FF0000"/>
              </a:solidFill>
            </a:endParaRPr>
          </a:p>
          <a:p>
            <a:pPr algn="just"/>
            <a:r>
              <a:rPr lang="en-IN" sz="2400" i="1" dirty="0" smtClean="0">
                <a:solidFill>
                  <a:srgbClr val="002060"/>
                </a:solidFill>
              </a:rPr>
              <a:t>Candidate keys </a:t>
            </a:r>
            <a:r>
              <a:rPr lang="en-IN" sz="2000" dirty="0" smtClean="0">
                <a:solidFill>
                  <a:srgbClr val="FF0000"/>
                </a:solidFill>
              </a:rPr>
              <a:t>can be employee ID, employee name, employee age.</a:t>
            </a:r>
            <a:endParaRPr lang="en-IN" sz="2400" dirty="0" smtClean="0">
              <a:solidFill>
                <a:srgbClr val="FF0000"/>
              </a:solidFill>
            </a:endParaRPr>
          </a:p>
          <a:p>
            <a:pPr algn="just"/>
            <a:r>
              <a:rPr lang="en-IN" sz="2400" i="1" dirty="0" smtClean="0">
                <a:solidFill>
                  <a:srgbClr val="002060"/>
                </a:solidFill>
              </a:rPr>
              <a:t>Primary key </a:t>
            </a:r>
            <a:r>
              <a:rPr lang="en-IN" sz="2000" dirty="0" smtClean="0">
                <a:solidFill>
                  <a:srgbClr val="FF0000"/>
                </a:solidFill>
              </a:rPr>
              <a:t>is employee ID.</a:t>
            </a:r>
          </a:p>
          <a:p>
            <a:pPr algn="just"/>
            <a:endParaRPr lang="en-IN" sz="2400" dirty="0" smtClean="0">
              <a:solidFill>
                <a:srgbClr val="FF0000"/>
              </a:solidFill>
            </a:endParaRPr>
          </a:p>
          <a:p>
            <a:pPr algn="just"/>
            <a:r>
              <a:rPr lang="en-IN" sz="2400" i="1" dirty="0" smtClean="0">
                <a:solidFill>
                  <a:srgbClr val="C00000"/>
                </a:solidFill>
              </a:rPr>
              <a:t>Note:</a:t>
            </a:r>
            <a:r>
              <a:rPr lang="en-IN" sz="2400" dirty="0" smtClean="0">
                <a:solidFill>
                  <a:srgbClr val="C00000"/>
                </a:solidFill>
              </a:rPr>
              <a:t> </a:t>
            </a:r>
            <a:r>
              <a:rPr lang="en-IN" sz="2000" dirty="0" smtClean="0">
                <a:solidFill>
                  <a:srgbClr val="002060"/>
                </a:solidFill>
              </a:rPr>
              <a:t>If we declare a particular attribute as the primary key, then that attribute value cannot be NULL. Also it has to be distinct.</a:t>
            </a:r>
          </a:p>
          <a:p>
            <a:r>
              <a:rPr lang="en-US" sz="2400" b="1" dirty="0" smtClean="0"/>
              <a:t>Foreign Key</a:t>
            </a:r>
          </a:p>
          <a:p>
            <a:r>
              <a:rPr lang="en-IN" sz="2000" dirty="0" smtClean="0">
                <a:solidFill>
                  <a:srgbClr val="FF0000"/>
                </a:solidFill>
              </a:rPr>
              <a:t>Foreign key is set of fields or attributes in one relation that is used to “refer” to a </a:t>
            </a:r>
            <a:r>
              <a:rPr lang="en-IN" sz="2000" dirty="0" err="1" smtClean="0">
                <a:solidFill>
                  <a:srgbClr val="FF0000"/>
                </a:solidFill>
              </a:rPr>
              <a:t>tuple</a:t>
            </a:r>
            <a:r>
              <a:rPr lang="en-IN" sz="2000" dirty="0" smtClean="0">
                <a:solidFill>
                  <a:srgbClr val="FF0000"/>
                </a:solidFill>
              </a:rPr>
              <a:t> in another relation.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6">
                                            <p:txEl>
                                              <p:pRg st="3" end="3"/>
                                            </p:txEl>
                                          </p:spTgt>
                                        </p:tgtEl>
                                        <p:attrNameLst>
                                          <p:attrName>style.visibility</p:attrName>
                                        </p:attrNameLst>
                                      </p:cBhvr>
                                      <p:to>
                                        <p:strVal val="visible"/>
                                      </p:to>
                                    </p:set>
                                    <p:anim calcmode="lin" valueType="num">
                                      <p:cBhvr additive="base">
                                        <p:cTn id="1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14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146">
                                            <p:txEl>
                                              <p:pRg st="4" end="4"/>
                                            </p:txEl>
                                          </p:spTgt>
                                        </p:tgtEl>
                                        <p:attrNameLst>
                                          <p:attrName>style.visibility</p:attrName>
                                        </p:attrNameLst>
                                      </p:cBhvr>
                                      <p:to>
                                        <p:strVal val="visible"/>
                                      </p:to>
                                    </p:set>
                                    <p:anim calcmode="lin" valueType="num">
                                      <p:cBhvr additive="base">
                                        <p:cTn id="19"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46">
                                            <p:txEl>
                                              <p:pRg st="5" end="5"/>
                                            </p:txEl>
                                          </p:spTgt>
                                        </p:tgtEl>
                                        <p:attrNameLst>
                                          <p:attrName>style.visibility</p:attrName>
                                        </p:attrNameLst>
                                      </p:cBhvr>
                                      <p:to>
                                        <p:strVal val="visible"/>
                                      </p:to>
                                    </p:set>
                                    <p:anim calcmode="lin" valueType="num">
                                      <p:cBhvr additive="base">
                                        <p:cTn id="23"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6">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146">
                                            <p:txEl>
                                              <p:pRg st="6" end="6"/>
                                            </p:txEl>
                                          </p:spTgt>
                                        </p:tgtEl>
                                        <p:attrNameLst>
                                          <p:attrName>style.visibility</p:attrName>
                                        </p:attrNameLst>
                                      </p:cBhvr>
                                      <p:to>
                                        <p:strVal val="visible"/>
                                      </p:to>
                                    </p:set>
                                    <p:anim calcmode="lin" valueType="num">
                                      <p:cBhvr additive="base">
                                        <p:cTn id="27"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146">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146">
                                            <p:txEl>
                                              <p:pRg st="7" end="7"/>
                                            </p:txEl>
                                          </p:spTgt>
                                        </p:tgtEl>
                                        <p:attrNameLst>
                                          <p:attrName>style.visibility</p:attrName>
                                        </p:attrNameLst>
                                      </p:cBhvr>
                                      <p:to>
                                        <p:strVal val="visible"/>
                                      </p:to>
                                    </p:set>
                                    <p:anim calcmode="lin" valueType="num">
                                      <p:cBhvr additive="base">
                                        <p:cTn id="31"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146">
                                            <p:txEl>
                                              <p:pRg st="9" end="9"/>
                                            </p:txEl>
                                          </p:spTgt>
                                        </p:tgtEl>
                                        <p:attrNameLst>
                                          <p:attrName>style.visibility</p:attrName>
                                        </p:attrNameLst>
                                      </p:cBhvr>
                                      <p:to>
                                        <p:strVal val="visible"/>
                                      </p:to>
                                    </p:set>
                                    <p:anim calcmode="lin" valueType="num">
                                      <p:cBhvr additive="base">
                                        <p:cTn id="35" dur="500" fill="hold"/>
                                        <p:tgtEl>
                                          <p:spTgt spid="6146">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6">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146">
                                            <p:txEl>
                                              <p:pRg st="10" end="10"/>
                                            </p:txEl>
                                          </p:spTgt>
                                        </p:tgtEl>
                                        <p:attrNameLst>
                                          <p:attrName>style.visibility</p:attrName>
                                        </p:attrNameLst>
                                      </p:cBhvr>
                                      <p:to>
                                        <p:strVal val="visible"/>
                                      </p:to>
                                    </p:set>
                                    <p:anim calcmode="lin" valueType="num">
                                      <p:cBhvr additive="base">
                                        <p:cTn id="39" dur="500" fill="hold"/>
                                        <p:tgtEl>
                                          <p:spTgt spid="6146">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146">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146">
                                            <p:txEl>
                                              <p:pRg st="11" end="11"/>
                                            </p:txEl>
                                          </p:spTgt>
                                        </p:tgtEl>
                                        <p:attrNameLst>
                                          <p:attrName>style.visibility</p:attrName>
                                        </p:attrNameLst>
                                      </p:cBhvr>
                                      <p:to>
                                        <p:strVal val="visible"/>
                                      </p:to>
                                    </p:set>
                                    <p:anim calcmode="lin" valueType="num">
                                      <p:cBhvr additive="base">
                                        <p:cTn id="43" dur="500" fill="hold"/>
                                        <p:tgtEl>
                                          <p:spTgt spid="6146">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b="1" dirty="0" smtClean="0">
                <a:solidFill>
                  <a:schemeClr val="bg1"/>
                </a:solidFill>
              </a:rPr>
              <a:t>Relational Integrity:</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Model</a:t>
            </a:r>
            <a:endParaRPr lang="en-US" dirty="0">
              <a:solidFill>
                <a:schemeClr val="bg1"/>
              </a:solidFill>
            </a:endParaRPr>
          </a:p>
        </p:txBody>
      </p:sp>
      <p:sp>
        <p:nvSpPr>
          <p:cNvPr id="6146" name="Rectangle 2"/>
          <p:cNvSpPr>
            <a:spLocks noChangeArrowheads="1"/>
          </p:cNvSpPr>
          <p:nvPr/>
        </p:nvSpPr>
        <p:spPr bwMode="auto">
          <a:xfrm>
            <a:off x="415636" y="1610390"/>
            <a:ext cx="11333019" cy="480131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r>
              <a:rPr lang="en-IN" sz="2000" dirty="0" smtClean="0">
                <a:solidFill>
                  <a:srgbClr val="FF0000"/>
                </a:solidFill>
              </a:rPr>
              <a:t>Data integrity constraints refer to the accuracy and correctness of data in the database. Data integrity provides a mechanism to maintain data consistency for operations like INSERT, UPDATE, and DELETE. The different types of data integrity constraints are Entity, NULL, Domain, and Referential </a:t>
            </a:r>
            <a:r>
              <a:rPr lang="en-US" sz="2000" dirty="0" smtClean="0">
                <a:solidFill>
                  <a:srgbClr val="FF0000"/>
                </a:solidFill>
              </a:rPr>
              <a:t>integrity.</a:t>
            </a:r>
          </a:p>
          <a:p>
            <a:r>
              <a:rPr lang="en-US" sz="2400" b="1" dirty="0" smtClean="0"/>
              <a:t>Entity Integrity:</a:t>
            </a:r>
          </a:p>
          <a:p>
            <a:pPr algn="just"/>
            <a:r>
              <a:rPr lang="en-IN" sz="2000" dirty="0" smtClean="0">
                <a:solidFill>
                  <a:srgbClr val="FF0000"/>
                </a:solidFill>
              </a:rPr>
              <a:t>Entity integrity implies that a primary key cannot accept null value. The primary key of the relation uniquely identifies a row in a relation. Entity integrity means that in order to represent an entity in the database it is necessary to have a complete identification of the entity’s key attributes.</a:t>
            </a:r>
          </a:p>
          <a:p>
            <a:pPr algn="just"/>
            <a:r>
              <a:rPr lang="en-US" sz="2400" b="1" dirty="0" smtClean="0"/>
              <a:t>Null Integrity:</a:t>
            </a:r>
          </a:p>
          <a:p>
            <a:pPr algn="just"/>
            <a:r>
              <a:rPr lang="en-IN" sz="2000" dirty="0" smtClean="0">
                <a:solidFill>
                  <a:srgbClr val="FF0000"/>
                </a:solidFill>
              </a:rPr>
              <a:t>Null implies that the data value is not known temporarily. Consider the relation PERSON. The attributes of the relation PERSON are name, age, and salary. The age of the person cannot be NULL.</a:t>
            </a:r>
          </a:p>
          <a:p>
            <a:pPr algn="just"/>
            <a:r>
              <a:rPr lang="en-US" sz="2400" b="1" dirty="0" smtClean="0"/>
              <a:t>Domain Integrity Constraint:</a:t>
            </a:r>
            <a:endParaRPr lang="en-IN" sz="2400" b="1" dirty="0" smtClean="0"/>
          </a:p>
          <a:p>
            <a:pPr algn="just"/>
            <a:r>
              <a:rPr lang="en-IN" sz="2000" dirty="0" smtClean="0">
                <a:solidFill>
                  <a:srgbClr val="FF0000"/>
                </a:solidFill>
              </a:rPr>
              <a:t>The domain integrity constraints are used to specify the valid values that a column defined over the domain can take. We can define the valid values by listing them as a set of values (such as an enumerated data</a:t>
            </a:r>
          </a:p>
          <a:p>
            <a:pPr algn="just"/>
            <a:r>
              <a:rPr lang="en-IN" sz="2000" dirty="0" smtClean="0">
                <a:solidFill>
                  <a:srgbClr val="FF0000"/>
                </a:solidFill>
              </a:rPr>
              <a:t>type in a strongly typed programming language), a range of values, or an expression that accepts the valid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anim calcmode="lin" valueType="num">
                                      <p:cBhvr additive="base">
                                        <p:cTn id="15"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14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46">
                                            <p:txEl>
                                              <p:pRg st="4" end="4"/>
                                            </p:txEl>
                                          </p:spTgt>
                                        </p:tgtEl>
                                        <p:attrNameLst>
                                          <p:attrName>style.visibility</p:attrName>
                                        </p:attrNameLst>
                                      </p:cBhvr>
                                      <p:to>
                                        <p:strVal val="visible"/>
                                      </p:to>
                                    </p:set>
                                    <p:anim calcmode="lin" valueType="num">
                                      <p:cBhvr additive="base">
                                        <p:cTn id="23"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146">
                                            <p:txEl>
                                              <p:pRg st="5" end="5"/>
                                            </p:txEl>
                                          </p:spTgt>
                                        </p:tgtEl>
                                        <p:attrNameLst>
                                          <p:attrName>style.visibility</p:attrName>
                                        </p:attrNameLst>
                                      </p:cBhvr>
                                      <p:to>
                                        <p:strVal val="visible"/>
                                      </p:to>
                                    </p:set>
                                    <p:anim calcmode="lin" valueType="num">
                                      <p:cBhvr additive="base">
                                        <p:cTn id="2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14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146">
                                            <p:txEl>
                                              <p:pRg st="6" end="6"/>
                                            </p:txEl>
                                          </p:spTgt>
                                        </p:tgtEl>
                                        <p:attrNameLst>
                                          <p:attrName>style.visibility</p:attrName>
                                        </p:attrNameLst>
                                      </p:cBhvr>
                                      <p:to>
                                        <p:strVal val="visible"/>
                                      </p:to>
                                    </p:set>
                                    <p:anim calcmode="lin" valueType="num">
                                      <p:cBhvr additive="base">
                                        <p:cTn id="31"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146">
                                            <p:txEl>
                                              <p:pRg st="7" end="7"/>
                                            </p:txEl>
                                          </p:spTgt>
                                        </p:tgtEl>
                                        <p:attrNameLst>
                                          <p:attrName>style.visibility</p:attrName>
                                        </p:attrNameLst>
                                      </p:cBhvr>
                                      <p:to>
                                        <p:strVal val="visible"/>
                                      </p:to>
                                    </p:set>
                                    <p:anim calcmode="lin" valueType="num">
                                      <p:cBhvr additive="base">
                                        <p:cTn id="35"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b="1" dirty="0" smtClean="0">
                <a:solidFill>
                  <a:schemeClr val="bg1"/>
                </a:solidFill>
              </a:rPr>
              <a:t>Relational Integrity:</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Relational Model</a:t>
            </a:r>
            <a:endParaRPr lang="en-US" dirty="0">
              <a:solidFill>
                <a:schemeClr val="bg1"/>
              </a:solidFill>
            </a:endParaRPr>
          </a:p>
        </p:txBody>
      </p:sp>
      <p:sp>
        <p:nvSpPr>
          <p:cNvPr id="6146" name="Rectangle 2"/>
          <p:cNvSpPr>
            <a:spLocks noChangeArrowheads="1"/>
          </p:cNvSpPr>
          <p:nvPr/>
        </p:nvSpPr>
        <p:spPr bwMode="auto">
          <a:xfrm>
            <a:off x="415636" y="1610392"/>
            <a:ext cx="11333019" cy="480131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r>
              <a:rPr lang="en-US" sz="2400" b="1" dirty="0" smtClean="0"/>
              <a:t>Referential Integrity:</a:t>
            </a:r>
          </a:p>
          <a:p>
            <a:pPr algn="just">
              <a:buFont typeface="Wingdings" pitchFamily="2" charset="2"/>
              <a:buChar char="v"/>
            </a:pPr>
            <a:r>
              <a:rPr lang="en-IN" sz="2400" dirty="0" smtClean="0">
                <a:solidFill>
                  <a:srgbClr val="FF0000"/>
                </a:solidFill>
              </a:rPr>
              <a:t>In the relational data model, associations between tables are defined through the use of foreign keys. The referential integrity rule states that a database must not contain any unmatched foreign key values. </a:t>
            </a:r>
          </a:p>
          <a:p>
            <a:pPr algn="just">
              <a:buFont typeface="Wingdings" pitchFamily="2" charset="2"/>
              <a:buChar char="v"/>
            </a:pPr>
            <a:endParaRPr lang="en-IN" sz="2400" dirty="0" smtClean="0">
              <a:solidFill>
                <a:srgbClr val="FF0000"/>
              </a:solidFill>
            </a:endParaRPr>
          </a:p>
          <a:p>
            <a:pPr algn="just">
              <a:buFont typeface="Wingdings" pitchFamily="2" charset="2"/>
              <a:buChar char="v"/>
            </a:pPr>
            <a:r>
              <a:rPr lang="en-IN" sz="2400" dirty="0" smtClean="0">
                <a:solidFill>
                  <a:srgbClr val="FF0000"/>
                </a:solidFill>
              </a:rPr>
              <a:t>It is to be noted that referential integrity rule does not imply a foreign key cannot be null. </a:t>
            </a:r>
          </a:p>
          <a:p>
            <a:pPr algn="just">
              <a:buFont typeface="Wingdings" pitchFamily="2" charset="2"/>
              <a:buChar char="v"/>
            </a:pPr>
            <a:endParaRPr lang="en-IN" sz="2400" dirty="0" smtClean="0">
              <a:solidFill>
                <a:srgbClr val="FF0000"/>
              </a:solidFill>
            </a:endParaRPr>
          </a:p>
          <a:p>
            <a:pPr algn="just">
              <a:buFont typeface="Wingdings" pitchFamily="2" charset="2"/>
              <a:buChar char="v"/>
            </a:pPr>
            <a:r>
              <a:rPr lang="en-IN" sz="2400" dirty="0" smtClean="0">
                <a:solidFill>
                  <a:srgbClr val="FF0000"/>
                </a:solidFill>
              </a:rPr>
              <a:t>There can be situations where a relationship does not exist for a particular instance, in which case the foreign key is null. </a:t>
            </a:r>
          </a:p>
          <a:p>
            <a:pPr algn="just">
              <a:buFont typeface="Wingdings" pitchFamily="2" charset="2"/>
              <a:buChar char="v"/>
            </a:pPr>
            <a:endParaRPr lang="en-IN" sz="2400" dirty="0" smtClean="0">
              <a:solidFill>
                <a:srgbClr val="FF0000"/>
              </a:solidFill>
            </a:endParaRPr>
          </a:p>
          <a:p>
            <a:pPr algn="just">
              <a:buFont typeface="Wingdings" pitchFamily="2" charset="2"/>
              <a:buChar char="v"/>
            </a:pPr>
            <a:r>
              <a:rPr lang="en-IN" sz="2400" dirty="0" smtClean="0">
                <a:solidFill>
                  <a:srgbClr val="FF0000"/>
                </a:solidFill>
              </a:rPr>
              <a:t>A referential integrity is a rule that states that either each foreign key value must match a primary key value in another relation or the foreign key value must be null.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6">
                                            <p:txEl>
                                              <p:pRg st="3" end="3"/>
                                            </p:txEl>
                                          </p:spTgt>
                                        </p:tgtEl>
                                        <p:attrNameLst>
                                          <p:attrName>style.visibility</p:attrName>
                                        </p:attrNameLst>
                                      </p:cBhvr>
                                      <p:to>
                                        <p:strVal val="visible"/>
                                      </p:to>
                                    </p:set>
                                    <p:anim calcmode="lin" valueType="num">
                                      <p:cBhvr additive="base">
                                        <p:cTn id="1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14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146">
                                            <p:txEl>
                                              <p:pRg st="5" end="5"/>
                                            </p:txEl>
                                          </p:spTgt>
                                        </p:tgtEl>
                                        <p:attrNameLst>
                                          <p:attrName>style.visibility</p:attrName>
                                        </p:attrNameLst>
                                      </p:cBhvr>
                                      <p:to>
                                        <p:strVal val="visible"/>
                                      </p:to>
                                    </p:set>
                                    <p:anim calcmode="lin" valueType="num">
                                      <p:cBhvr additive="base">
                                        <p:cTn id="19"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46">
                                            <p:txEl>
                                              <p:pRg st="7" end="7"/>
                                            </p:txEl>
                                          </p:spTgt>
                                        </p:tgtEl>
                                        <p:attrNameLst>
                                          <p:attrName>style.visibility</p:attrName>
                                        </p:attrNameLst>
                                      </p:cBhvr>
                                      <p:to>
                                        <p:strVal val="visible"/>
                                      </p:to>
                                    </p:set>
                                    <p:anim calcmode="lin" valueType="num">
                                      <p:cBhvr additive="base">
                                        <p:cTn id="23"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IN" sz="2400" dirty="0" smtClean="0">
                <a:solidFill>
                  <a:schemeClr val="bg1"/>
                </a:solidFill>
              </a:rPr>
              <a:t>Database design process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6146" name="Rectangle 2"/>
          <p:cNvSpPr>
            <a:spLocks noChangeArrowheads="1"/>
          </p:cNvSpPr>
          <p:nvPr/>
        </p:nvSpPr>
        <p:spPr bwMode="auto">
          <a:xfrm>
            <a:off x="415636" y="1702712"/>
            <a:ext cx="7189849" cy="4616648"/>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Ø"/>
            </a:pPr>
            <a:r>
              <a:rPr lang="en-IN" sz="2000" dirty="0" smtClean="0">
                <a:solidFill>
                  <a:srgbClr val="C00000"/>
                </a:solidFill>
              </a:rPr>
              <a:t>Database design process integrates relevant data in such a manner that it can be processed through a mechanism for recording the facts.</a:t>
            </a:r>
          </a:p>
          <a:p>
            <a:pPr algn="just">
              <a:lnSpc>
                <a:spcPct val="150000"/>
              </a:lnSpc>
              <a:buFont typeface="Wingdings" pitchFamily="2" charset="2"/>
              <a:buChar char="Ø"/>
            </a:pPr>
            <a:r>
              <a:rPr lang="en-IN" sz="2000" dirty="0" smtClean="0">
                <a:solidFill>
                  <a:srgbClr val="C00000"/>
                </a:solidFill>
              </a:rPr>
              <a:t>The database design is a complex process and the complexity arises mainly because of the identification of </a:t>
            </a:r>
            <a:r>
              <a:rPr lang="en-IN" sz="2000" dirty="0" smtClean="0">
                <a:solidFill>
                  <a:srgbClr val="002060"/>
                </a:solidFill>
              </a:rPr>
              <a:t>relationship</a:t>
            </a:r>
            <a:r>
              <a:rPr lang="en-IN" sz="2000" dirty="0" smtClean="0">
                <a:solidFill>
                  <a:srgbClr val="C00000"/>
                </a:solidFill>
              </a:rPr>
              <a:t> among individual components and their representation for maintaining correct functionality are highly involved.</a:t>
            </a:r>
          </a:p>
          <a:p>
            <a:pPr algn="just">
              <a:lnSpc>
                <a:spcPct val="150000"/>
              </a:lnSpc>
              <a:buFont typeface="Wingdings" pitchFamily="2" charset="2"/>
              <a:buChar char="Ø"/>
            </a:pPr>
            <a:r>
              <a:rPr lang="en-IN" sz="2000" dirty="0" smtClean="0">
                <a:solidFill>
                  <a:srgbClr val="C00000"/>
                </a:solidFill>
              </a:rPr>
              <a:t>The degree of complexity increases if there are </a:t>
            </a:r>
            <a:r>
              <a:rPr lang="en-IN" sz="2000" dirty="0" smtClean="0">
                <a:solidFill>
                  <a:srgbClr val="002060"/>
                </a:solidFill>
              </a:rPr>
              <a:t>many-to-many</a:t>
            </a:r>
            <a:r>
              <a:rPr lang="en-IN" sz="2000" dirty="0" smtClean="0">
                <a:solidFill>
                  <a:srgbClr val="C00000"/>
                </a:solidFill>
              </a:rPr>
              <a:t> relationships among individual components. The process of database design usually requires a number of steps</a:t>
            </a:r>
            <a:endParaRPr lang="en-IN" sz="2400" dirty="0" smtClean="0">
              <a:solidFill>
                <a:srgbClr val="C00000"/>
              </a:solidFill>
            </a:endParaRPr>
          </a:p>
        </p:txBody>
      </p:sp>
      <p:pic>
        <p:nvPicPr>
          <p:cNvPr id="1026" name="Picture 2"/>
          <p:cNvPicPr>
            <a:picLocks noChangeAspect="1" noChangeArrowheads="1"/>
          </p:cNvPicPr>
          <p:nvPr/>
        </p:nvPicPr>
        <p:blipFill>
          <a:blip r:embed="rId2"/>
          <a:srcRect/>
          <a:stretch>
            <a:fillRect/>
          </a:stretch>
        </p:blipFill>
        <p:spPr bwMode="auto">
          <a:xfrm>
            <a:off x="7728394" y="1639437"/>
            <a:ext cx="4187825" cy="473248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p:cTn id="25" dur="500" fill="hold"/>
                                        <p:tgtEl>
                                          <p:spTgt spid="1026"/>
                                        </p:tgtEl>
                                        <p:attrNameLst>
                                          <p:attrName>ppt_w</p:attrName>
                                        </p:attrNameLst>
                                      </p:cBhvr>
                                      <p:tavLst>
                                        <p:tav tm="0">
                                          <p:val>
                                            <p:fltVal val="0"/>
                                          </p:val>
                                        </p:tav>
                                        <p:tav tm="100000">
                                          <p:val>
                                            <p:strVal val="#ppt_w"/>
                                          </p:val>
                                        </p:tav>
                                      </p:tavLst>
                                    </p:anim>
                                    <p:anim calcmode="lin" valueType="num">
                                      <p:cBhvr>
                                        <p:cTn id="26" dur="500" fill="hold"/>
                                        <p:tgtEl>
                                          <p:spTgt spid="1026"/>
                                        </p:tgtEl>
                                        <p:attrNameLst>
                                          <p:attrName>ppt_h</p:attrName>
                                        </p:attrNameLst>
                                      </p:cBhvr>
                                      <p:tavLst>
                                        <p:tav tm="0">
                                          <p:val>
                                            <p:fltVal val="0"/>
                                          </p:val>
                                        </p:tav>
                                        <p:tav tm="100000">
                                          <p:val>
                                            <p:strVal val="#ppt_h"/>
                                          </p:val>
                                        </p:tav>
                                      </p:tavLst>
                                    </p:anim>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6146" name="Rectangle 2"/>
          <p:cNvSpPr>
            <a:spLocks noChangeArrowheads="1"/>
          </p:cNvSpPr>
          <p:nvPr/>
        </p:nvSpPr>
        <p:spPr bwMode="auto">
          <a:xfrm>
            <a:off x="415636" y="1702714"/>
            <a:ext cx="11268364" cy="4616648"/>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pPr>
            <a:r>
              <a:rPr lang="en-US" sz="2000" u="sng" dirty="0" smtClean="0">
                <a:solidFill>
                  <a:srgbClr val="002060"/>
                </a:solidFill>
              </a:rPr>
              <a:t>Requirement Collection and Analysis:</a:t>
            </a:r>
          </a:p>
          <a:p>
            <a:pPr algn="just">
              <a:lnSpc>
                <a:spcPct val="150000"/>
              </a:lnSpc>
            </a:pPr>
            <a:r>
              <a:rPr lang="en-IN" sz="2000" dirty="0" smtClean="0">
                <a:solidFill>
                  <a:srgbClr val="C00000"/>
                </a:solidFill>
              </a:rPr>
              <a:t>In requirement collection, one has to decide what data are to be stored, and to some extent, how that data will be used.</a:t>
            </a:r>
          </a:p>
          <a:p>
            <a:pPr algn="just">
              <a:lnSpc>
                <a:spcPct val="150000"/>
              </a:lnSpc>
            </a:pPr>
            <a:r>
              <a:rPr lang="en-IN" sz="2000" u="sng" dirty="0" smtClean="0">
                <a:solidFill>
                  <a:srgbClr val="002060"/>
                </a:solidFill>
              </a:rPr>
              <a:t>Prototyping and Design</a:t>
            </a:r>
          </a:p>
          <a:p>
            <a:pPr algn="just">
              <a:lnSpc>
                <a:spcPct val="150000"/>
              </a:lnSpc>
            </a:pPr>
            <a:r>
              <a:rPr lang="en-IN" sz="2000" dirty="0" smtClean="0">
                <a:solidFill>
                  <a:srgbClr val="C00000"/>
                </a:solidFill>
              </a:rPr>
              <a:t>Design implies a procedure for analyzing and organizing data into a form suitable to support business requirements and makes use of strategic technology. The three phases in relational database design are </a:t>
            </a:r>
            <a:r>
              <a:rPr lang="en-IN" sz="2000" i="1" dirty="0" smtClean="0">
                <a:solidFill>
                  <a:srgbClr val="002060"/>
                </a:solidFill>
              </a:rPr>
              <a:t>conceptual design, logical design, </a:t>
            </a:r>
            <a:r>
              <a:rPr lang="en-IN" sz="2000" dirty="0" smtClean="0">
                <a:solidFill>
                  <a:srgbClr val="C00000"/>
                </a:solidFill>
              </a:rPr>
              <a:t>and</a:t>
            </a:r>
            <a:r>
              <a:rPr lang="en-IN" sz="2000" i="1" dirty="0" smtClean="0">
                <a:solidFill>
                  <a:srgbClr val="002060"/>
                </a:solidFill>
              </a:rPr>
              <a:t> physical design.</a:t>
            </a:r>
          </a:p>
          <a:p>
            <a:pPr algn="just">
              <a:lnSpc>
                <a:spcPct val="150000"/>
              </a:lnSpc>
            </a:pPr>
            <a:r>
              <a:rPr lang="en-IN" sz="2000" u="sng" dirty="0" smtClean="0">
                <a:solidFill>
                  <a:srgbClr val="002060"/>
                </a:solidFill>
              </a:rPr>
              <a:t>Implementation</a:t>
            </a:r>
          </a:p>
          <a:p>
            <a:pPr algn="just">
              <a:lnSpc>
                <a:spcPct val="150000"/>
              </a:lnSpc>
            </a:pPr>
            <a:r>
              <a:rPr lang="en-IN" sz="2000" dirty="0" smtClean="0">
                <a:solidFill>
                  <a:srgbClr val="C00000"/>
                </a:solidFill>
              </a:rPr>
              <a:t>Database implement involves development of code for database processing, and also the installation of new database contents, usually form existing data sources.</a:t>
            </a:r>
            <a:endParaRPr lang="en-US" sz="2000" dirty="0" smtClean="0">
              <a:solidFill>
                <a:srgbClr val="C00000"/>
              </a:solidFill>
            </a:endParaRPr>
          </a:p>
        </p:txBody>
      </p:sp>
      <p:sp>
        <p:nvSpPr>
          <p:cNvPr id="9" name="TextBox 8"/>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Steps in database design</a:t>
            </a: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b="1" dirty="0" smtClean="0">
                <a:solidFill>
                  <a:schemeClr val="bg1"/>
                </a:solidFill>
              </a:rPr>
              <a:t>Objectives of Database Design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6146" name="Rectangle 2"/>
          <p:cNvSpPr>
            <a:spLocks noChangeArrowheads="1"/>
          </p:cNvSpPr>
          <p:nvPr/>
        </p:nvSpPr>
        <p:spPr bwMode="auto">
          <a:xfrm>
            <a:off x="415636" y="1979713"/>
            <a:ext cx="11268364" cy="4062651"/>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pPr>
            <a:r>
              <a:rPr lang="en-IN" sz="2400" dirty="0" smtClean="0">
                <a:solidFill>
                  <a:srgbClr val="002060"/>
                </a:solidFill>
              </a:rPr>
              <a:t>Efficiency: </a:t>
            </a:r>
            <a:r>
              <a:rPr lang="en-IN" sz="2400" dirty="0" smtClean="0">
                <a:solidFill>
                  <a:srgbClr val="C00000"/>
                </a:solidFill>
              </a:rPr>
              <a:t>Efficiency is generally considered to be the most important. The design should make full and efficient use of the facilities provided. If the database is made online, then the users should interact with the database without any time delay. </a:t>
            </a:r>
          </a:p>
          <a:p>
            <a:pPr algn="just">
              <a:lnSpc>
                <a:spcPct val="150000"/>
              </a:lnSpc>
            </a:pPr>
            <a:endParaRPr lang="en-IN" sz="500" dirty="0" smtClean="0">
              <a:solidFill>
                <a:srgbClr val="C00000"/>
              </a:solidFill>
            </a:endParaRPr>
          </a:p>
          <a:p>
            <a:pPr algn="just">
              <a:lnSpc>
                <a:spcPct val="150000"/>
              </a:lnSpc>
            </a:pPr>
            <a:r>
              <a:rPr lang="en-IN" sz="2400" dirty="0" smtClean="0">
                <a:solidFill>
                  <a:srgbClr val="002060"/>
                </a:solidFill>
              </a:rPr>
              <a:t>Integrity: </a:t>
            </a:r>
            <a:r>
              <a:rPr lang="en-IN" sz="2400" dirty="0" smtClean="0">
                <a:solidFill>
                  <a:srgbClr val="C00000"/>
                </a:solidFill>
              </a:rPr>
              <a:t>The term integrity means that the database should be as accurate as possible.</a:t>
            </a:r>
          </a:p>
          <a:p>
            <a:pPr algn="just">
              <a:lnSpc>
                <a:spcPct val="150000"/>
              </a:lnSpc>
            </a:pPr>
            <a:r>
              <a:rPr lang="en-IN" sz="2400" dirty="0" smtClean="0">
                <a:solidFill>
                  <a:srgbClr val="002060"/>
                </a:solidFill>
              </a:rPr>
              <a:t>Privacy: </a:t>
            </a:r>
            <a:r>
              <a:rPr lang="en-IN" sz="2400" dirty="0" smtClean="0">
                <a:solidFill>
                  <a:srgbClr val="C00000"/>
                </a:solidFill>
              </a:rPr>
              <a:t>The database should not allow unauthorized access to files.</a:t>
            </a:r>
          </a:p>
          <a:p>
            <a:pPr algn="just">
              <a:lnSpc>
                <a:spcPct val="150000"/>
              </a:lnSpc>
            </a:pPr>
            <a:endParaRPr lang="en-IN" sz="300" dirty="0" smtClean="0">
              <a:solidFill>
                <a:srgbClr val="C00000"/>
              </a:solidFill>
            </a:endParaRPr>
          </a:p>
          <a:p>
            <a:pPr algn="just">
              <a:lnSpc>
                <a:spcPct val="150000"/>
              </a:lnSpc>
            </a:pPr>
            <a:r>
              <a:rPr lang="en-IN" sz="2400" dirty="0" smtClean="0">
                <a:solidFill>
                  <a:srgbClr val="002060"/>
                </a:solidFill>
              </a:rPr>
              <a:t>Security: </a:t>
            </a:r>
            <a:r>
              <a:rPr lang="en-IN" sz="2400" dirty="0" smtClean="0">
                <a:solidFill>
                  <a:srgbClr val="C00000"/>
                </a:solidFill>
              </a:rPr>
              <a:t>The database, once loaded, should be safe from physical corruption whether from hardware or software failure or from unauthorized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2" end="2"/>
                                            </p:txEl>
                                          </p:spTgt>
                                        </p:tgtEl>
                                        <p:attrNameLst>
                                          <p:attrName>style.visibility</p:attrName>
                                        </p:attrNameLst>
                                      </p:cBhvr>
                                      <p:to>
                                        <p:strVal val="visible"/>
                                      </p:to>
                                    </p:set>
                                    <p:anim calcmode="lin" valueType="num">
                                      <p:cBhvr additive="base">
                                        <p:cTn id="13"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5" end="5"/>
                                            </p:txEl>
                                          </p:spTgt>
                                        </p:tgtEl>
                                        <p:attrNameLst>
                                          <p:attrName>style.visibility</p:attrName>
                                        </p:attrNameLst>
                                      </p:cBhvr>
                                      <p:to>
                                        <p:strVal val="visible"/>
                                      </p:to>
                                    </p:set>
                                    <p:anim calcmode="lin" valueType="num">
                                      <p:cBhvr additive="base">
                                        <p:cTn id="25"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b="1" dirty="0" smtClean="0">
                <a:solidFill>
                  <a:schemeClr val="bg1"/>
                </a:solidFill>
              </a:rPr>
              <a:t>Objectives of Database Design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6146" name="Rectangle 2"/>
          <p:cNvSpPr>
            <a:spLocks noChangeArrowheads="1"/>
          </p:cNvSpPr>
          <p:nvPr/>
        </p:nvSpPr>
        <p:spPr bwMode="auto">
          <a:xfrm>
            <a:off x="415636" y="2349044"/>
            <a:ext cx="11268364" cy="332398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pPr>
            <a:r>
              <a:rPr lang="en-IN" sz="2400" dirty="0" smtClean="0">
                <a:solidFill>
                  <a:srgbClr val="002060"/>
                </a:solidFill>
              </a:rPr>
              <a:t>Implementation: </a:t>
            </a:r>
            <a:r>
              <a:rPr lang="en-IN" sz="2400" dirty="0" smtClean="0">
                <a:solidFill>
                  <a:srgbClr val="C00000"/>
                </a:solidFill>
              </a:rPr>
              <a:t>The conceptual model should be simple and effective so that mapping from conceptual model to logical model is easy.</a:t>
            </a:r>
          </a:p>
          <a:p>
            <a:pPr algn="just">
              <a:lnSpc>
                <a:spcPct val="150000"/>
              </a:lnSpc>
            </a:pPr>
            <a:endParaRPr lang="en-IN" sz="2400" dirty="0" smtClean="0">
              <a:solidFill>
                <a:srgbClr val="C00000"/>
              </a:solidFill>
            </a:endParaRPr>
          </a:p>
          <a:p>
            <a:pPr algn="just">
              <a:lnSpc>
                <a:spcPct val="150000"/>
              </a:lnSpc>
            </a:pPr>
            <a:r>
              <a:rPr lang="en-IN" sz="2400" dirty="0" smtClean="0">
                <a:solidFill>
                  <a:srgbClr val="002060"/>
                </a:solidFill>
              </a:rPr>
              <a:t>Flexibility: </a:t>
            </a:r>
            <a:r>
              <a:rPr lang="en-IN" sz="2400" dirty="0" smtClean="0">
                <a:solidFill>
                  <a:srgbClr val="C00000"/>
                </a:solidFill>
              </a:rPr>
              <a:t>The database should not be implemented in a rigid way that assumes the business will remain constant forever. Changes will occur and the database must be capable of responding readily to such change.</a:t>
            </a:r>
            <a:endParaRPr lang="en-US" sz="24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2" end="2"/>
                                            </p:txEl>
                                          </p:spTgt>
                                        </p:tgtEl>
                                        <p:attrNameLst>
                                          <p:attrName>style.visibility</p:attrName>
                                        </p:attrNameLst>
                                      </p:cBhvr>
                                      <p:to>
                                        <p:strVal val="visible"/>
                                      </p:to>
                                    </p:set>
                                    <p:anim calcmode="lin" valueType="num">
                                      <p:cBhvr additive="base">
                                        <p:cTn id="13"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799088" y="1954399"/>
            <a:ext cx="8680209" cy="461665"/>
          </a:xfrm>
          <a:prstGeom prst="rect">
            <a:avLst/>
          </a:prstGeom>
          <a:solidFill>
            <a:schemeClr val="accent2"/>
          </a:solidFill>
        </p:spPr>
        <p:txBody>
          <a:bodyPr wrap="square" rtlCol="0">
            <a:spAutoFit/>
          </a:bodyPr>
          <a:lstStyle/>
          <a:p>
            <a:pPr algn="ctr"/>
            <a:r>
              <a:rPr lang="en-US" sz="2400" dirty="0" smtClean="0">
                <a:solidFill>
                  <a:schemeClr val="bg1"/>
                </a:solidFill>
              </a:rPr>
              <a:t>INFORMAL DESIGN GUIDELINES FOR RELATIONAL SCHEMAS :</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6146" name="Rectangle 2"/>
          <p:cNvSpPr>
            <a:spLocks noChangeArrowheads="1"/>
          </p:cNvSpPr>
          <p:nvPr/>
        </p:nvSpPr>
        <p:spPr bwMode="auto">
          <a:xfrm>
            <a:off x="415636" y="806227"/>
            <a:ext cx="11268364" cy="923330"/>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r>
              <a:rPr lang="en-US" sz="2000" i="1" dirty="0" smtClean="0">
                <a:solidFill>
                  <a:srgbClr val="002060"/>
                </a:solidFill>
              </a:rPr>
              <a:t>From the ER model a good relational database can be designed. But in the ER model there may be some amount of inconsistency, ambiguity and redundancy. To reduce this type of problem the normalization process is required.</a:t>
            </a:r>
          </a:p>
        </p:txBody>
      </p:sp>
      <p:sp>
        <p:nvSpPr>
          <p:cNvPr id="8" name="TextBox 7"/>
          <p:cNvSpPr txBox="1"/>
          <p:nvPr/>
        </p:nvSpPr>
        <p:spPr>
          <a:xfrm>
            <a:off x="420914" y="2409380"/>
            <a:ext cx="11263085" cy="2446824"/>
          </a:xfrm>
          <a:prstGeom prst="rect">
            <a:avLst/>
          </a:prstGeom>
          <a:noFill/>
        </p:spPr>
        <p:txBody>
          <a:bodyPr wrap="square" rtlCol="0">
            <a:spAutoFit/>
          </a:bodyPr>
          <a:lstStyle/>
          <a:p>
            <a:pPr>
              <a:lnSpc>
                <a:spcPct val="150000"/>
              </a:lnSpc>
            </a:pPr>
            <a:r>
              <a:rPr lang="en-US" sz="2400" dirty="0" smtClean="0">
                <a:solidFill>
                  <a:srgbClr val="002060"/>
                </a:solidFill>
              </a:rPr>
              <a:t>Why normalization is required?</a:t>
            </a:r>
          </a:p>
          <a:p>
            <a:pPr>
              <a:lnSpc>
                <a:spcPct val="150000"/>
              </a:lnSpc>
            </a:pPr>
            <a:r>
              <a:rPr lang="en-US" dirty="0" smtClean="0">
                <a:solidFill>
                  <a:srgbClr val="C00000"/>
                </a:solidFill>
              </a:rPr>
              <a:t>The following are the some informal design guidelines for the relational schemas:-</a:t>
            </a:r>
          </a:p>
          <a:p>
            <a:pPr lvl="0">
              <a:lnSpc>
                <a:spcPct val="150000"/>
              </a:lnSpc>
            </a:pPr>
            <a:r>
              <a:rPr lang="en-US" sz="2000" b="1" dirty="0" smtClean="0">
                <a:solidFill>
                  <a:srgbClr val="002060"/>
                </a:solidFill>
              </a:rPr>
              <a:t>Semantics of relation attributes ( guideline -1 ):</a:t>
            </a:r>
          </a:p>
          <a:p>
            <a:pPr lvl="1">
              <a:lnSpc>
                <a:spcPct val="150000"/>
              </a:lnSpc>
            </a:pPr>
            <a:r>
              <a:rPr lang="en-US" sz="2000" dirty="0" smtClean="0">
                <a:solidFill>
                  <a:srgbClr val="C00000"/>
                </a:solidFill>
              </a:rPr>
              <a:t>Design a relation schema so that it is easy to explain its meaning. Do not combine attributes from multiple entity types and relation types into a single relation.</a:t>
            </a:r>
          </a:p>
        </p:txBody>
      </p:sp>
      <p:graphicFrame>
        <p:nvGraphicFramePr>
          <p:cNvPr id="9" name="Table 8"/>
          <p:cNvGraphicFramePr>
            <a:graphicFrameLocks noGrp="1"/>
          </p:cNvGraphicFramePr>
          <p:nvPr/>
        </p:nvGraphicFramePr>
        <p:xfrm>
          <a:off x="1523900" y="5610906"/>
          <a:ext cx="4546600" cy="7416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20000"/>
                    </a:ext>
                  </a:extLst>
                </a:gridCol>
                <a:gridCol w="675005">
                  <a:extLst>
                    <a:ext uri="{9D8B030D-6E8A-4147-A177-3AD203B41FA5}">
                      <a16:colId xmlns:a16="http://schemas.microsoft.com/office/drawing/2014/main" val="20001"/>
                    </a:ext>
                  </a:extLst>
                </a:gridCol>
                <a:gridCol w="675005">
                  <a:extLst>
                    <a:ext uri="{9D8B030D-6E8A-4147-A177-3AD203B41FA5}">
                      <a16:colId xmlns:a16="http://schemas.microsoft.com/office/drawing/2014/main" val="20002"/>
                    </a:ext>
                  </a:extLst>
                </a:gridCol>
                <a:gridCol w="1103630">
                  <a:extLst>
                    <a:ext uri="{9D8B030D-6E8A-4147-A177-3AD203B41FA5}">
                      <a16:colId xmlns:a16="http://schemas.microsoft.com/office/drawing/2014/main" val="20003"/>
                    </a:ext>
                  </a:extLst>
                </a:gridCol>
                <a:gridCol w="1179830">
                  <a:extLst>
                    <a:ext uri="{9D8B030D-6E8A-4147-A177-3AD203B41FA5}">
                      <a16:colId xmlns:a16="http://schemas.microsoft.com/office/drawing/2014/main" val="20004"/>
                    </a:ext>
                  </a:extLst>
                </a:gridCol>
              </a:tblGrid>
              <a:tr h="370840">
                <a:tc gridSpan="5">
                  <a:txBody>
                    <a:bodyPr/>
                    <a:lstStyle/>
                    <a:p>
                      <a:pPr algn="ctr"/>
                      <a:r>
                        <a:rPr lang="en-US" dirty="0" smtClean="0"/>
                        <a:t>EMPLOYEE</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smtClean="0"/>
                        <a:t>ENAME</a:t>
                      </a:r>
                      <a:endParaRPr lang="en-US" dirty="0"/>
                    </a:p>
                  </a:txBody>
                  <a:tcPr/>
                </a:tc>
                <a:tc>
                  <a:txBody>
                    <a:bodyPr/>
                    <a:lstStyle/>
                    <a:p>
                      <a:r>
                        <a:rPr lang="en-US" dirty="0" smtClean="0"/>
                        <a:t>ENO</a:t>
                      </a:r>
                      <a:endParaRPr lang="en-US" dirty="0"/>
                    </a:p>
                  </a:txBody>
                  <a:tcPr/>
                </a:tc>
                <a:tc>
                  <a:txBody>
                    <a:bodyPr/>
                    <a:lstStyle/>
                    <a:p>
                      <a:r>
                        <a:rPr lang="en-US" dirty="0" smtClean="0"/>
                        <a:t>DOB</a:t>
                      </a:r>
                      <a:endParaRPr lang="en-US" dirty="0"/>
                    </a:p>
                  </a:txBody>
                  <a:tcPr/>
                </a:tc>
                <a:tc>
                  <a:txBody>
                    <a:bodyPr/>
                    <a:lstStyle/>
                    <a:p>
                      <a:r>
                        <a:rPr lang="en-US" dirty="0" smtClean="0"/>
                        <a:t>ADDRESS</a:t>
                      </a:r>
                      <a:endParaRPr lang="en-US" dirty="0"/>
                    </a:p>
                  </a:txBody>
                  <a:tcPr/>
                </a:tc>
                <a:tc>
                  <a:txBody>
                    <a:bodyPr/>
                    <a:lstStyle/>
                    <a:p>
                      <a:r>
                        <a:rPr lang="en-US" dirty="0" smtClean="0"/>
                        <a:t>DNUMBER</a:t>
                      </a:r>
                      <a:endParaRPr lang="en-US" dirty="0"/>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nvGraphicFramePr>
        <p:xfrm>
          <a:off x="7888416" y="5574600"/>
          <a:ext cx="3372803" cy="7416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20000"/>
                    </a:ext>
                  </a:extLst>
                </a:gridCol>
                <a:gridCol w="1179830">
                  <a:extLst>
                    <a:ext uri="{9D8B030D-6E8A-4147-A177-3AD203B41FA5}">
                      <a16:colId xmlns:a16="http://schemas.microsoft.com/office/drawing/2014/main" val="20001"/>
                    </a:ext>
                  </a:extLst>
                </a:gridCol>
                <a:gridCol w="1279843">
                  <a:extLst>
                    <a:ext uri="{9D8B030D-6E8A-4147-A177-3AD203B41FA5}">
                      <a16:colId xmlns:a16="http://schemas.microsoft.com/office/drawing/2014/main" val="20002"/>
                    </a:ext>
                  </a:extLst>
                </a:gridCol>
              </a:tblGrid>
              <a:tr h="370840">
                <a:tc gridSpan="3">
                  <a:txBody>
                    <a:bodyPr/>
                    <a:lstStyle/>
                    <a:p>
                      <a:pPr algn="ctr"/>
                      <a:r>
                        <a:rPr lang="en-US" dirty="0" smtClean="0"/>
                        <a:t>DEPARTMENT</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smtClean="0"/>
                        <a:t>DNAME</a:t>
                      </a:r>
                      <a:endParaRPr lang="en-US" dirty="0"/>
                    </a:p>
                  </a:txBody>
                  <a:tcPr/>
                </a:tc>
                <a:tc>
                  <a:txBody>
                    <a:bodyPr/>
                    <a:lstStyle/>
                    <a:p>
                      <a:r>
                        <a:rPr lang="en-US" dirty="0" smtClean="0"/>
                        <a:t>DNUMBER</a:t>
                      </a:r>
                      <a:endParaRPr lang="en-US" dirty="0"/>
                    </a:p>
                  </a:txBody>
                  <a:tcPr/>
                </a:tc>
                <a:tc>
                  <a:txBody>
                    <a:bodyPr/>
                    <a:lstStyle/>
                    <a:p>
                      <a:r>
                        <a:rPr lang="en-US" dirty="0" smtClean="0"/>
                        <a:t>DMGRENO</a:t>
                      </a:r>
                      <a:endParaRPr lang="en-US" dirty="0"/>
                    </a:p>
                  </a:txBody>
                  <a:tcPr/>
                </a:tc>
                <a:extLst>
                  <a:ext uri="{0D108BD9-81ED-4DB2-BD59-A6C34878D82A}">
                    <a16:rowId xmlns:a16="http://schemas.microsoft.com/office/drawing/2014/main" val="10001"/>
                  </a:ext>
                </a:extLst>
              </a:tr>
            </a:tbl>
          </a:graphicData>
        </a:graphic>
      </p:graphicFrame>
      <p:sp>
        <p:nvSpPr>
          <p:cNvPr id="12" name="Oval Callout 11"/>
          <p:cNvSpPr/>
          <p:nvPr/>
        </p:nvSpPr>
        <p:spPr>
          <a:xfrm flipH="1">
            <a:off x="638627" y="4760686"/>
            <a:ext cx="2409371" cy="7257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Each employee </a:t>
            </a:r>
            <a:r>
              <a:rPr lang="en-US" sz="1200" dirty="0" err="1" smtClean="0"/>
              <a:t>tuple</a:t>
            </a:r>
            <a:r>
              <a:rPr lang="en-US" sz="1200" dirty="0" smtClean="0"/>
              <a:t> represents an employee entity only</a:t>
            </a:r>
            <a:endParaRPr lang="en-US" sz="1200" dirty="0"/>
          </a:p>
        </p:txBody>
      </p:sp>
      <p:sp>
        <p:nvSpPr>
          <p:cNvPr id="13" name="Oval Callout 12"/>
          <p:cNvSpPr/>
          <p:nvPr/>
        </p:nvSpPr>
        <p:spPr>
          <a:xfrm flipH="1">
            <a:off x="7119131" y="4680862"/>
            <a:ext cx="2409371" cy="7257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Each  Department </a:t>
            </a:r>
            <a:r>
              <a:rPr lang="en-US" sz="1200" dirty="0" err="1" smtClean="0"/>
              <a:t>tuple</a:t>
            </a:r>
            <a:r>
              <a:rPr lang="en-US" sz="1200" dirty="0" smtClean="0"/>
              <a:t> represents a Department entity only</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 calcmode="lin" valueType="num">
                                      <p:cBhvr additive="base">
                                        <p:cTn id="2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 calcmode="lin" valueType="num">
                                      <p:cBhvr additive="base">
                                        <p:cTn id="3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 calcmode="lin" valueType="num">
                                      <p:cBhvr additive="base">
                                        <p:cTn id="3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ppt_x"/>
                                          </p:val>
                                        </p:tav>
                                        <p:tav tm="100000">
                                          <p:val>
                                            <p:strVal val="#ppt_x"/>
                                          </p:val>
                                        </p:tav>
                                      </p:tavLst>
                                    </p:anim>
                                    <p:anim calcmode="lin" valueType="num">
                                      <p:cBhvr additive="base">
                                        <p:cTn id="6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146" grpId="0"/>
      <p:bldP spid="12" grpId="0" animBg="1"/>
      <p:bldP spid="13"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INFORMAL DESIGN GUIDELINES FOR RELATIONAL SCHEMAS :</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756250"/>
            <a:ext cx="11495313" cy="4708981"/>
          </a:xfrm>
          <a:prstGeom prst="rect">
            <a:avLst/>
          </a:prstGeom>
          <a:noFill/>
        </p:spPr>
        <p:txBody>
          <a:bodyPr wrap="square" rtlCol="0">
            <a:spAutoFit/>
          </a:bodyPr>
          <a:lstStyle/>
          <a:p>
            <a:pPr lvl="0">
              <a:lnSpc>
                <a:spcPct val="150000"/>
              </a:lnSpc>
            </a:pPr>
            <a:r>
              <a:rPr lang="en-US" sz="2000" dirty="0" smtClean="0">
                <a:solidFill>
                  <a:srgbClr val="002060"/>
                </a:solidFill>
              </a:rPr>
              <a:t>Redundant information in </a:t>
            </a:r>
            <a:r>
              <a:rPr lang="en-US" sz="2000" dirty="0" err="1" smtClean="0">
                <a:solidFill>
                  <a:srgbClr val="002060"/>
                </a:solidFill>
              </a:rPr>
              <a:t>tuples</a:t>
            </a:r>
            <a:r>
              <a:rPr lang="en-US" sz="2000" dirty="0" smtClean="0">
                <a:solidFill>
                  <a:srgbClr val="002060"/>
                </a:solidFill>
              </a:rPr>
              <a:t> and update anomalies (irregularities):-</a:t>
            </a:r>
          </a:p>
          <a:p>
            <a:pPr lvl="1">
              <a:lnSpc>
                <a:spcPct val="150000"/>
              </a:lnSpc>
              <a:buFont typeface="Wingdings" pitchFamily="2" charset="2"/>
              <a:buChar char="§"/>
            </a:pPr>
            <a:r>
              <a:rPr lang="en-US" sz="2000" dirty="0" smtClean="0">
                <a:solidFill>
                  <a:srgbClr val="C00000"/>
                </a:solidFill>
              </a:rPr>
              <a:t>Design the relation schema so that there should not be any redundant (duplicate) information.</a:t>
            </a:r>
          </a:p>
          <a:p>
            <a:pPr lvl="1">
              <a:lnSpc>
                <a:spcPct val="150000"/>
              </a:lnSpc>
              <a:buFont typeface="Wingdings" pitchFamily="2" charset="2"/>
              <a:buChar char="§"/>
            </a:pPr>
            <a:r>
              <a:rPr lang="en-US" sz="2000" dirty="0" smtClean="0">
                <a:solidFill>
                  <a:srgbClr val="C00000"/>
                </a:solidFill>
              </a:rPr>
              <a:t>Design the relation schema so that insertion of new data, deletion  / </a:t>
            </a:r>
            <a:r>
              <a:rPr lang="en-US" sz="2000" dirty="0" err="1" smtClean="0">
                <a:solidFill>
                  <a:srgbClr val="C00000"/>
                </a:solidFill>
              </a:rPr>
              <a:t>updation</a:t>
            </a:r>
            <a:r>
              <a:rPr lang="en-US" sz="2000" dirty="0" smtClean="0">
                <a:solidFill>
                  <a:srgbClr val="C00000"/>
                </a:solidFill>
              </a:rPr>
              <a:t> of  existing  data should not be difficult.</a:t>
            </a:r>
          </a:p>
          <a:p>
            <a:pPr marL="0" lvl="1" algn="just">
              <a:lnSpc>
                <a:spcPct val="150000"/>
              </a:lnSpc>
            </a:pPr>
            <a:r>
              <a:rPr lang="en-IN" sz="2000" dirty="0" smtClean="0">
                <a:solidFill>
                  <a:srgbClr val="002060"/>
                </a:solidFill>
              </a:rPr>
              <a:t>GUIDELINE-2:</a:t>
            </a:r>
            <a:r>
              <a:rPr lang="en-IN" sz="2000" dirty="0" smtClean="0">
                <a:solidFill>
                  <a:srgbClr val="C00000"/>
                </a:solidFill>
              </a:rPr>
              <a:t> Design the relation schema so that no insertion, deletion or modification anomalies (irregularities) are present in the relations. If any anomalies are present, note  them clearly, and make sure that the programs that update the database will operate correctly.</a:t>
            </a:r>
          </a:p>
          <a:p>
            <a:pPr marL="0" lvl="1" algn="just">
              <a:lnSpc>
                <a:spcPct val="150000"/>
              </a:lnSpc>
            </a:pPr>
            <a:r>
              <a:rPr lang="en-US" sz="2000" dirty="0" smtClean="0">
                <a:solidFill>
                  <a:srgbClr val="002060"/>
                </a:solidFill>
              </a:rPr>
              <a:t>Null value in </a:t>
            </a:r>
            <a:r>
              <a:rPr lang="en-US" sz="2000" dirty="0" err="1" smtClean="0">
                <a:solidFill>
                  <a:srgbClr val="002060"/>
                </a:solidFill>
              </a:rPr>
              <a:t>tuples</a:t>
            </a:r>
            <a:r>
              <a:rPr lang="en-US" sz="2000" dirty="0" smtClean="0">
                <a:solidFill>
                  <a:srgbClr val="002060"/>
                </a:solidFill>
              </a:rPr>
              <a:t> (guideline -3): </a:t>
            </a:r>
            <a:r>
              <a:rPr lang="en-US" sz="2000" dirty="0" smtClean="0">
                <a:solidFill>
                  <a:srgbClr val="C00000"/>
                </a:solidFill>
              </a:rPr>
              <a:t>As far as possible, avoid placing attributes in a relation whose values may frequently be null.  If nulls are unavoidable, make sure that they apply in exceptional cases and do not apply to    a majority of </a:t>
            </a:r>
            <a:r>
              <a:rPr lang="en-US" sz="2000" dirty="0" err="1" smtClean="0">
                <a:solidFill>
                  <a:srgbClr val="C00000"/>
                </a:solidFill>
              </a:rPr>
              <a:t>tuples</a:t>
            </a:r>
            <a:r>
              <a:rPr lang="en-US" sz="2000" dirty="0" smtClean="0">
                <a:solidFill>
                  <a:srgbClr val="C00000"/>
                </a:solidFill>
              </a:rPr>
              <a:t> in the relation.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4137" y="1945745"/>
            <a:ext cx="11299372" cy="1694823"/>
          </a:xfrm>
          <a:prstGeom prst="rect">
            <a:avLst/>
          </a:prstGeom>
        </p:spPr>
        <p:txBody>
          <a:bodyPr wrap="square">
            <a:spAutoFit/>
          </a:bodyPr>
          <a:lstStyle/>
          <a:p>
            <a:pPr algn="just">
              <a:lnSpc>
                <a:spcPct val="150000"/>
              </a:lnSpc>
            </a:pPr>
            <a:r>
              <a:rPr lang="en-US" sz="2400" dirty="0" smtClean="0">
                <a:solidFill>
                  <a:srgbClr val="0070C0"/>
                </a:solidFill>
              </a:rPr>
              <a:t>Concurrent Access Anomalies: </a:t>
            </a:r>
            <a:r>
              <a:rPr lang="en-IN" sz="2400" dirty="0" smtClean="0">
                <a:solidFill>
                  <a:srgbClr val="C00000"/>
                </a:solidFill>
              </a:rPr>
              <a:t>Many traditional systems allow multiple users to access and update the same piece of data simultaneously. But the interaction of concurrent updates may result in inconsistent data.</a:t>
            </a:r>
            <a:endParaRPr lang="en-US" sz="2400" dirty="0" smtClean="0">
              <a:solidFill>
                <a:srgbClr val="C00000"/>
              </a:solidFill>
            </a:endParaRP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2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40518" y="1018902"/>
            <a:ext cx="4924705" cy="461665"/>
          </a:xfrm>
          <a:prstGeom prst="rect">
            <a:avLst/>
          </a:prstGeom>
          <a:solidFill>
            <a:schemeClr val="accent2"/>
          </a:solidFill>
        </p:spPr>
        <p:txBody>
          <a:bodyPr wrap="square" rtlCol="0">
            <a:spAutoFit/>
          </a:bodyPr>
          <a:lstStyle/>
          <a:p>
            <a:r>
              <a:rPr lang="en-US" sz="2400" dirty="0" smtClean="0">
                <a:solidFill>
                  <a:schemeClr val="bg1"/>
                </a:solidFill>
              </a:rPr>
              <a:t>Traditional Approach: (Challenges)</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INFORMAL DESIGN GUIDELINES FOR RELATIONAL SCHEMAS :</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73960"/>
            <a:ext cx="11495313" cy="3416320"/>
          </a:xfrm>
          <a:prstGeom prst="rect">
            <a:avLst/>
          </a:prstGeom>
          <a:noFill/>
        </p:spPr>
        <p:txBody>
          <a:bodyPr wrap="square" rtlCol="0">
            <a:spAutoFit/>
          </a:bodyPr>
          <a:lstStyle/>
          <a:p>
            <a:pPr lvl="0">
              <a:lnSpc>
                <a:spcPct val="150000"/>
              </a:lnSpc>
            </a:pPr>
            <a:r>
              <a:rPr lang="en-US" sz="2400" dirty="0" smtClean="0">
                <a:solidFill>
                  <a:srgbClr val="002060"/>
                </a:solidFill>
              </a:rPr>
              <a:t>Generation of spurious </a:t>
            </a:r>
            <a:r>
              <a:rPr lang="en-US" sz="2400" dirty="0" err="1" smtClean="0">
                <a:solidFill>
                  <a:srgbClr val="002060"/>
                </a:solidFill>
              </a:rPr>
              <a:t>tuples</a:t>
            </a:r>
            <a:r>
              <a:rPr lang="en-US" sz="2400" dirty="0" smtClean="0">
                <a:solidFill>
                  <a:srgbClr val="002060"/>
                </a:solidFill>
              </a:rPr>
              <a:t>( guideline -4):</a:t>
            </a:r>
          </a:p>
          <a:p>
            <a:pPr lvl="1">
              <a:lnSpc>
                <a:spcPct val="150000"/>
              </a:lnSpc>
              <a:buFont typeface="Wingdings" pitchFamily="2" charset="2"/>
              <a:buChar char="§"/>
            </a:pPr>
            <a:r>
              <a:rPr lang="en-US" sz="2400" dirty="0" smtClean="0">
                <a:solidFill>
                  <a:srgbClr val="C00000"/>
                </a:solidFill>
              </a:rPr>
              <a:t>Design relation schemas so that they can be joined with equality conditions on  attributes that are either primary keys or foreign keys are generated.</a:t>
            </a:r>
          </a:p>
          <a:p>
            <a:pPr lvl="1">
              <a:lnSpc>
                <a:spcPct val="150000"/>
              </a:lnSpc>
              <a:buFont typeface="Wingdings" pitchFamily="2" charset="2"/>
              <a:buChar char="§"/>
            </a:pPr>
            <a:endParaRPr lang="en-US" sz="2400" dirty="0" smtClean="0">
              <a:solidFill>
                <a:srgbClr val="C00000"/>
              </a:solidFill>
            </a:endParaRPr>
          </a:p>
          <a:p>
            <a:pPr lvl="1">
              <a:lnSpc>
                <a:spcPct val="150000"/>
              </a:lnSpc>
              <a:buFont typeface="Wingdings" pitchFamily="2" charset="2"/>
              <a:buChar char="§"/>
            </a:pPr>
            <a:r>
              <a:rPr lang="en-US" sz="2400" dirty="0" smtClean="0">
                <a:solidFill>
                  <a:srgbClr val="C00000"/>
                </a:solidFill>
              </a:rPr>
              <a:t>Avoid relations that contain matching attributes that are not primary key or foreign key combinations, because joining on such attributes may produce spurious </a:t>
            </a:r>
            <a:r>
              <a:rPr lang="en-US" sz="2400" dirty="0" err="1" smtClean="0">
                <a:solidFill>
                  <a:srgbClr val="C00000"/>
                </a:solidFill>
              </a:rPr>
              <a:t>tuples</a:t>
            </a:r>
            <a:r>
              <a:rPr lang="en-US" sz="2400" dirty="0" smtClean="0">
                <a:solidFill>
                  <a:srgbClr val="C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FUNCTIONAL DEPENDENCIES</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73960"/>
            <a:ext cx="11495313" cy="4247317"/>
          </a:xfrm>
          <a:prstGeom prst="rect">
            <a:avLst/>
          </a:prstGeom>
          <a:noFill/>
        </p:spPr>
        <p:txBody>
          <a:bodyPr wrap="square" rtlCol="0">
            <a:spAutoFit/>
          </a:bodyPr>
          <a:lstStyle/>
          <a:p>
            <a:pPr lvl="0" algn="just">
              <a:lnSpc>
                <a:spcPct val="150000"/>
              </a:lnSpc>
              <a:buFont typeface="Wingdings" pitchFamily="2" charset="2"/>
              <a:buChar char="v"/>
            </a:pPr>
            <a:r>
              <a:rPr lang="en-IN" sz="2000" dirty="0" smtClean="0">
                <a:solidFill>
                  <a:srgbClr val="C00000"/>
                </a:solidFill>
              </a:rPr>
              <a:t>Functional dependencies are the relationships among the attributes within a relation. Functional dependencies provide a formal mechanism to express constraints between attributes.</a:t>
            </a:r>
          </a:p>
          <a:p>
            <a:pPr lvl="0" algn="just">
              <a:lnSpc>
                <a:spcPct val="150000"/>
              </a:lnSpc>
              <a:buFont typeface="Wingdings" pitchFamily="2" charset="2"/>
              <a:buChar char="v"/>
            </a:pPr>
            <a:endParaRPr lang="en-US" sz="2000" dirty="0" smtClean="0">
              <a:solidFill>
                <a:srgbClr val="C00000"/>
              </a:solidFill>
            </a:endParaRPr>
          </a:p>
          <a:p>
            <a:pPr lvl="0" algn="just">
              <a:lnSpc>
                <a:spcPct val="150000"/>
              </a:lnSpc>
              <a:buFont typeface="Wingdings" pitchFamily="2" charset="2"/>
              <a:buChar char="v"/>
            </a:pPr>
            <a:r>
              <a:rPr lang="en-IN" sz="2000" dirty="0" smtClean="0">
                <a:solidFill>
                  <a:srgbClr val="C00000"/>
                </a:solidFill>
              </a:rPr>
              <a:t>If attribute A functionally depends on attribute B, then for every instance of B you will know the respective value of A. </a:t>
            </a:r>
          </a:p>
          <a:p>
            <a:pPr lvl="0" algn="just">
              <a:lnSpc>
                <a:spcPct val="150000"/>
              </a:lnSpc>
              <a:buFont typeface="Wingdings" pitchFamily="2" charset="2"/>
              <a:buChar char="v"/>
            </a:pPr>
            <a:endParaRPr lang="en-IN" sz="2000" dirty="0" smtClean="0">
              <a:solidFill>
                <a:srgbClr val="C00000"/>
              </a:solidFill>
            </a:endParaRPr>
          </a:p>
          <a:p>
            <a:pPr lvl="0" algn="just">
              <a:lnSpc>
                <a:spcPct val="150000"/>
              </a:lnSpc>
              <a:buFont typeface="Wingdings" pitchFamily="2" charset="2"/>
              <a:buChar char="v"/>
            </a:pPr>
            <a:r>
              <a:rPr lang="en-IN" sz="2000" dirty="0" smtClean="0">
                <a:solidFill>
                  <a:srgbClr val="C00000"/>
                </a:solidFill>
              </a:rPr>
              <a:t>Attribute “B” is functionally dependent upon attribute “A” (or collection of attributes) if a value of “A” determines or single value of attributes “B” at only one time functional dependency helps to identify how attributes are related to each other.</a:t>
            </a:r>
            <a:endParaRPr lang="en-US" sz="20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FUNCTIONAL DEPENDENCIES</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640138"/>
            <a:ext cx="11495313" cy="4708981"/>
          </a:xfrm>
          <a:prstGeom prst="rect">
            <a:avLst/>
          </a:prstGeom>
          <a:noFill/>
        </p:spPr>
        <p:txBody>
          <a:bodyPr wrap="square" rtlCol="0">
            <a:spAutoFit/>
          </a:bodyPr>
          <a:lstStyle/>
          <a:p>
            <a:pPr>
              <a:lnSpc>
                <a:spcPct val="150000"/>
              </a:lnSpc>
            </a:pPr>
            <a:r>
              <a:rPr lang="en-US" sz="2000" dirty="0" smtClean="0">
                <a:solidFill>
                  <a:srgbClr val="C00000"/>
                </a:solidFill>
              </a:rPr>
              <a:t>Suppose a relation / table R contains two attributes X and Y , we can say that Y is functional depends upon attributes X if and only if X uniquely determines the value of Y.</a:t>
            </a:r>
          </a:p>
          <a:p>
            <a:pPr>
              <a:lnSpc>
                <a:spcPct val="150000"/>
              </a:lnSpc>
            </a:pPr>
            <a:r>
              <a:rPr lang="en-US" sz="2000" dirty="0" smtClean="0">
                <a:solidFill>
                  <a:srgbClr val="C00000"/>
                </a:solidFill>
              </a:rPr>
              <a:t> </a:t>
            </a:r>
          </a:p>
          <a:p>
            <a:pPr>
              <a:lnSpc>
                <a:spcPct val="150000"/>
              </a:lnSpc>
            </a:pPr>
            <a:r>
              <a:rPr lang="en-US" sz="2000" dirty="0" smtClean="0">
                <a:solidFill>
                  <a:srgbClr val="C00000"/>
                </a:solidFill>
              </a:rPr>
              <a:t>for the two </a:t>
            </a:r>
            <a:r>
              <a:rPr lang="en-US" sz="2000" dirty="0" err="1" smtClean="0">
                <a:solidFill>
                  <a:srgbClr val="C00000"/>
                </a:solidFill>
              </a:rPr>
              <a:t>tuple</a:t>
            </a:r>
            <a:r>
              <a:rPr lang="en-US" sz="2000" dirty="0" smtClean="0">
                <a:solidFill>
                  <a:srgbClr val="C00000"/>
                </a:solidFill>
              </a:rPr>
              <a:t> t1 and t2 in the relation R</a:t>
            </a:r>
          </a:p>
          <a:p>
            <a:pPr lvl="1">
              <a:lnSpc>
                <a:spcPct val="150000"/>
              </a:lnSpc>
            </a:pPr>
            <a:r>
              <a:rPr lang="en-US" sz="2000" dirty="0" smtClean="0">
                <a:solidFill>
                  <a:srgbClr val="C00000"/>
                </a:solidFill>
              </a:rPr>
              <a:t>	 if		</a:t>
            </a:r>
            <a:r>
              <a:rPr lang="en-US" sz="2000" dirty="0" smtClean="0">
                <a:solidFill>
                  <a:srgbClr val="002060"/>
                </a:solidFill>
              </a:rPr>
              <a:t>t1[X] =t 2[X]</a:t>
            </a:r>
          </a:p>
          <a:p>
            <a:pPr>
              <a:lnSpc>
                <a:spcPct val="150000"/>
              </a:lnSpc>
            </a:pPr>
            <a:r>
              <a:rPr lang="en-US" sz="2000" dirty="0" smtClean="0">
                <a:solidFill>
                  <a:srgbClr val="C00000"/>
                </a:solidFill>
              </a:rPr>
              <a:t>		then		</a:t>
            </a:r>
            <a:r>
              <a:rPr lang="en-US" sz="2000" dirty="0" smtClean="0">
                <a:solidFill>
                  <a:srgbClr val="002060"/>
                </a:solidFill>
              </a:rPr>
              <a:t>t1[Y] = t2[Y]</a:t>
            </a:r>
          </a:p>
          <a:p>
            <a:pPr>
              <a:lnSpc>
                <a:spcPct val="150000"/>
              </a:lnSpc>
              <a:buFont typeface="Wingdings" pitchFamily="2" charset="2"/>
              <a:buChar char="§"/>
            </a:pPr>
            <a:r>
              <a:rPr lang="en-US" sz="2000" dirty="0" smtClean="0">
                <a:solidFill>
                  <a:srgbClr val="C00000"/>
                </a:solidFill>
              </a:rPr>
              <a:t>So, this means the values of Y component of a </a:t>
            </a:r>
            <a:r>
              <a:rPr lang="en-US" sz="2000" dirty="0" err="1" smtClean="0">
                <a:solidFill>
                  <a:srgbClr val="C00000"/>
                </a:solidFill>
              </a:rPr>
              <a:t>tuple</a:t>
            </a:r>
            <a:r>
              <a:rPr lang="en-US" sz="2000" dirty="0" smtClean="0">
                <a:solidFill>
                  <a:srgbClr val="C00000"/>
                </a:solidFill>
              </a:rPr>
              <a:t> is determined by the values of X component of  a </a:t>
            </a:r>
            <a:r>
              <a:rPr lang="en-US" sz="2000" dirty="0" err="1" smtClean="0">
                <a:solidFill>
                  <a:srgbClr val="C00000"/>
                </a:solidFill>
              </a:rPr>
              <a:t>tuple</a:t>
            </a:r>
            <a:r>
              <a:rPr lang="en-US" sz="2000" dirty="0" smtClean="0">
                <a:solidFill>
                  <a:srgbClr val="C00000"/>
                </a:solidFill>
              </a:rPr>
              <a:t>.</a:t>
            </a:r>
          </a:p>
          <a:p>
            <a:pPr>
              <a:lnSpc>
                <a:spcPct val="150000"/>
              </a:lnSpc>
              <a:buFont typeface="Wingdings" pitchFamily="2" charset="2"/>
              <a:buChar char="§"/>
            </a:pPr>
            <a:r>
              <a:rPr lang="en-US" sz="2000" dirty="0" smtClean="0">
                <a:solidFill>
                  <a:srgbClr val="C00000"/>
                </a:solidFill>
              </a:rPr>
              <a:t>We can say that there is a functional dependency from X to Y is functionally dependent on X.</a:t>
            </a:r>
          </a:p>
          <a:p>
            <a:pPr>
              <a:lnSpc>
                <a:spcPct val="150000"/>
              </a:lnSpc>
              <a:buFont typeface="Wingdings" pitchFamily="2" charset="2"/>
              <a:buChar char="§"/>
            </a:pPr>
            <a:r>
              <a:rPr lang="en-US" sz="2000" dirty="0" smtClean="0">
                <a:solidFill>
                  <a:srgbClr val="C00000"/>
                </a:solidFill>
              </a:rPr>
              <a:t>The abbreviation for functional dependency is </a:t>
            </a:r>
            <a:r>
              <a:rPr lang="en-US" sz="2000" dirty="0" smtClean="0">
                <a:solidFill>
                  <a:srgbClr val="002060"/>
                </a:solidFill>
              </a:rPr>
              <a:t>FD</a:t>
            </a:r>
            <a:r>
              <a:rPr lang="en-US" sz="2000" dirty="0" smtClean="0">
                <a:solidFill>
                  <a:srgbClr val="C00000"/>
                </a:solidFill>
              </a:rPr>
              <a:t> or </a:t>
            </a:r>
            <a:r>
              <a:rPr lang="en-US" sz="2000" dirty="0" err="1" smtClean="0">
                <a:solidFill>
                  <a:srgbClr val="002060"/>
                </a:solidFill>
              </a:rPr>
              <a:t>f.d</a:t>
            </a:r>
            <a:r>
              <a:rPr lang="en-US" sz="2000" dirty="0" smtClean="0">
                <a:solidFill>
                  <a:srgbClr val="C00000"/>
                </a:solidFill>
              </a:rPr>
              <a:t> and it can be represented by </a:t>
            </a:r>
            <a:r>
              <a:rPr lang="en-US" sz="2000" dirty="0" smtClean="0">
                <a:solidFill>
                  <a:srgbClr val="002060"/>
                </a:solidFill>
              </a:rPr>
              <a:t>X→Y.</a:t>
            </a:r>
          </a:p>
          <a:p>
            <a:pPr>
              <a:lnSpc>
                <a:spcPct val="150000"/>
              </a:lnSpc>
              <a:buFont typeface="Wingdings" pitchFamily="2" charset="2"/>
              <a:buChar char="§"/>
            </a:pPr>
            <a:r>
              <a:rPr lang="en-US" sz="2000" dirty="0" smtClean="0">
                <a:solidFill>
                  <a:srgbClr val="C00000"/>
                </a:solidFill>
              </a:rPr>
              <a:t>The set of attributes X is called the left-hand side of the </a:t>
            </a:r>
            <a:r>
              <a:rPr lang="en-US" sz="2000" dirty="0" smtClean="0">
                <a:solidFill>
                  <a:srgbClr val="002060"/>
                </a:solidFill>
              </a:rPr>
              <a:t>FD</a:t>
            </a:r>
            <a:r>
              <a:rPr lang="en-US" sz="2000" dirty="0" smtClean="0">
                <a:solidFill>
                  <a:srgbClr val="C00000"/>
                </a:solidFill>
              </a:rPr>
              <a:t>, and Y is called the right –hand side.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 calcmode="lin" valueType="num">
                                      <p:cBhvr additive="base">
                                        <p:cTn id="2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 calcmode="lin" valueType="num">
                                      <p:cBhvr additive="base">
                                        <p:cTn id="2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anim calcmode="lin" valueType="num">
                                      <p:cBhvr additive="base">
                                        <p:cTn id="3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 calcmode="lin" valueType="num">
                                      <p:cBhvr additive="base">
                                        <p:cTn id="4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 calcmode="lin" valueType="num">
                                      <p:cBhvr additive="base">
                                        <p:cTn id="4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8">
                                            <p:txEl>
                                              <p:pRg st="8" end="8"/>
                                            </p:txEl>
                                          </p:spTgt>
                                        </p:tgtEl>
                                        <p:attrNameLst>
                                          <p:attrName>style.visibility</p:attrName>
                                        </p:attrNameLst>
                                      </p:cBhvr>
                                      <p:to>
                                        <p:strVal val="visible"/>
                                      </p:to>
                                    </p:set>
                                    <p:anim calcmode="lin" valueType="num">
                                      <p:cBhvr additive="base">
                                        <p:cTn id="5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FUNCTIONAL DEPENDENCIES</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640138"/>
            <a:ext cx="11495313" cy="4708981"/>
          </a:xfrm>
          <a:prstGeom prst="rect">
            <a:avLst/>
          </a:prstGeom>
          <a:noFill/>
        </p:spPr>
        <p:txBody>
          <a:bodyPr wrap="square" rtlCol="0">
            <a:spAutoFit/>
          </a:bodyPr>
          <a:lstStyle/>
          <a:p>
            <a:pPr>
              <a:lnSpc>
                <a:spcPct val="150000"/>
              </a:lnSpc>
            </a:pPr>
            <a:r>
              <a:rPr lang="en-US" sz="2000" dirty="0" smtClean="0">
                <a:solidFill>
                  <a:srgbClr val="002060"/>
                </a:solidFill>
              </a:rPr>
              <a:t>Example</a:t>
            </a:r>
          </a:p>
          <a:p>
            <a:pPr>
              <a:lnSpc>
                <a:spcPct val="150000"/>
              </a:lnSpc>
            </a:pPr>
            <a:r>
              <a:rPr lang="en-US" sz="2000" dirty="0" smtClean="0">
                <a:solidFill>
                  <a:srgbClr val="C00000"/>
                </a:solidFill>
              </a:rPr>
              <a:t> 	lets us consider the following example :-</a:t>
            </a:r>
          </a:p>
          <a:p>
            <a:pPr lvl="3">
              <a:lnSpc>
                <a:spcPct val="150000"/>
              </a:lnSpc>
            </a:pPr>
            <a:endParaRPr lang="en-US" sz="2000" dirty="0" smtClean="0">
              <a:solidFill>
                <a:srgbClr val="C00000"/>
              </a:solidFill>
            </a:endParaRPr>
          </a:p>
          <a:p>
            <a:pPr lvl="3">
              <a:lnSpc>
                <a:spcPct val="150000"/>
              </a:lnSpc>
            </a:pPr>
            <a:endParaRPr lang="en-US" sz="2000" dirty="0" smtClean="0">
              <a:solidFill>
                <a:srgbClr val="C00000"/>
              </a:solidFill>
            </a:endParaRPr>
          </a:p>
          <a:p>
            <a:pPr lvl="3">
              <a:lnSpc>
                <a:spcPct val="150000"/>
              </a:lnSpc>
            </a:pPr>
            <a:endParaRPr lang="en-US" sz="2000" dirty="0" smtClean="0">
              <a:solidFill>
                <a:srgbClr val="C00000"/>
              </a:solidFill>
            </a:endParaRPr>
          </a:p>
          <a:p>
            <a:pPr>
              <a:lnSpc>
                <a:spcPct val="150000"/>
              </a:lnSpc>
            </a:pPr>
            <a:r>
              <a:rPr lang="en-US" sz="2000" dirty="0" smtClean="0">
                <a:solidFill>
                  <a:srgbClr val="C00000"/>
                </a:solidFill>
              </a:rPr>
              <a:t>Here, by using the key attributes ENO we can derive the other attributes ENAME, ADDRESS and DOB and by using the ENO and DOB we can derive the attribute AGE.</a:t>
            </a:r>
          </a:p>
          <a:p>
            <a:pPr>
              <a:lnSpc>
                <a:spcPct val="150000"/>
              </a:lnSpc>
            </a:pPr>
            <a:r>
              <a:rPr lang="en-US" sz="2000" dirty="0" smtClean="0">
                <a:solidFill>
                  <a:srgbClr val="C00000"/>
                </a:solidFill>
              </a:rPr>
              <a:t>It can be represented by</a:t>
            </a:r>
          </a:p>
          <a:p>
            <a:pPr>
              <a:lnSpc>
                <a:spcPct val="150000"/>
              </a:lnSpc>
            </a:pPr>
            <a:r>
              <a:rPr lang="en-US" sz="2000" dirty="0" smtClean="0">
                <a:solidFill>
                  <a:srgbClr val="002060"/>
                </a:solidFill>
              </a:rPr>
              <a:t>FD1: ENO → {ENAME, ADDRESS, DOB} </a:t>
            </a:r>
          </a:p>
          <a:p>
            <a:pPr>
              <a:lnSpc>
                <a:spcPct val="150000"/>
              </a:lnSpc>
            </a:pPr>
            <a:r>
              <a:rPr lang="en-US" sz="2000" dirty="0" smtClean="0">
                <a:solidFill>
                  <a:srgbClr val="002060"/>
                </a:solidFill>
              </a:rPr>
              <a:t>FD2: {ENO, DOB} → AGE</a:t>
            </a:r>
            <a:endParaRPr lang="en-US" sz="1600" dirty="0"/>
          </a:p>
        </p:txBody>
      </p:sp>
      <p:graphicFrame>
        <p:nvGraphicFramePr>
          <p:cNvPr id="9" name="Table 8"/>
          <p:cNvGraphicFramePr>
            <a:graphicFrameLocks noGrp="1"/>
          </p:cNvGraphicFramePr>
          <p:nvPr/>
        </p:nvGraphicFramePr>
        <p:xfrm>
          <a:off x="1523900" y="2896733"/>
          <a:ext cx="4546600" cy="7416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20000"/>
                    </a:ext>
                  </a:extLst>
                </a:gridCol>
                <a:gridCol w="675005">
                  <a:extLst>
                    <a:ext uri="{9D8B030D-6E8A-4147-A177-3AD203B41FA5}">
                      <a16:colId xmlns:a16="http://schemas.microsoft.com/office/drawing/2014/main" val="20001"/>
                    </a:ext>
                  </a:extLst>
                </a:gridCol>
                <a:gridCol w="675005">
                  <a:extLst>
                    <a:ext uri="{9D8B030D-6E8A-4147-A177-3AD203B41FA5}">
                      <a16:colId xmlns:a16="http://schemas.microsoft.com/office/drawing/2014/main" val="20002"/>
                    </a:ext>
                  </a:extLst>
                </a:gridCol>
                <a:gridCol w="1103630">
                  <a:extLst>
                    <a:ext uri="{9D8B030D-6E8A-4147-A177-3AD203B41FA5}">
                      <a16:colId xmlns:a16="http://schemas.microsoft.com/office/drawing/2014/main" val="20003"/>
                    </a:ext>
                  </a:extLst>
                </a:gridCol>
                <a:gridCol w="1179830">
                  <a:extLst>
                    <a:ext uri="{9D8B030D-6E8A-4147-A177-3AD203B41FA5}">
                      <a16:colId xmlns:a16="http://schemas.microsoft.com/office/drawing/2014/main" val="20004"/>
                    </a:ext>
                  </a:extLst>
                </a:gridCol>
              </a:tblGrid>
              <a:tr h="370840">
                <a:tc gridSpan="5">
                  <a:txBody>
                    <a:bodyPr/>
                    <a:lstStyle/>
                    <a:p>
                      <a:pPr algn="ctr"/>
                      <a:r>
                        <a:rPr lang="en-US" dirty="0" smtClean="0"/>
                        <a:t>EMPLOYEE</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smtClean="0"/>
                        <a:t>ENAME</a:t>
                      </a:r>
                      <a:endParaRPr lang="en-US" dirty="0"/>
                    </a:p>
                  </a:txBody>
                  <a:tcPr/>
                </a:tc>
                <a:tc>
                  <a:txBody>
                    <a:bodyPr/>
                    <a:lstStyle/>
                    <a:p>
                      <a:r>
                        <a:rPr lang="en-US" dirty="0" smtClean="0"/>
                        <a:t>ENO</a:t>
                      </a:r>
                      <a:endParaRPr lang="en-US" dirty="0"/>
                    </a:p>
                  </a:txBody>
                  <a:tcPr/>
                </a:tc>
                <a:tc>
                  <a:txBody>
                    <a:bodyPr/>
                    <a:lstStyle/>
                    <a:p>
                      <a:r>
                        <a:rPr lang="en-US" dirty="0" smtClean="0"/>
                        <a:t>DOB</a:t>
                      </a:r>
                      <a:endParaRPr lang="en-US" dirty="0"/>
                    </a:p>
                  </a:txBody>
                  <a:tcPr/>
                </a:tc>
                <a:tc>
                  <a:txBody>
                    <a:bodyPr/>
                    <a:lstStyle/>
                    <a:p>
                      <a:r>
                        <a:rPr lang="en-US" dirty="0" smtClean="0"/>
                        <a:t>ADDRESS</a:t>
                      </a:r>
                      <a:endParaRPr lang="en-US" dirty="0"/>
                    </a:p>
                  </a:txBody>
                  <a:tcPr/>
                </a:tc>
                <a:tc>
                  <a:txBody>
                    <a:bodyPr/>
                    <a:lstStyle/>
                    <a:p>
                      <a:r>
                        <a:rPr lang="en-US" dirty="0" smtClean="0"/>
                        <a:t>DNUMBER</a:t>
                      </a:r>
                      <a:endParaRPr lang="en-US" dirty="0"/>
                    </a:p>
                  </a:txBody>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 calcmode="lin" valueType="num">
                                      <p:cBhvr additive="base">
                                        <p:cTn id="24"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 calcmode="lin" valueType="num">
                                      <p:cBhvr additive="base">
                                        <p:cTn id="30"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 calcmode="lin" valueType="num">
                                      <p:cBhvr additive="base">
                                        <p:cTn id="36"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 calcmode="lin" valueType="num">
                                      <p:cBhvr additive="base">
                                        <p:cTn id="42"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FUNCTIONAL DEPENDENCIES</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640138"/>
            <a:ext cx="11495313" cy="6155531"/>
          </a:xfrm>
          <a:prstGeom prst="rect">
            <a:avLst/>
          </a:prstGeom>
          <a:noFill/>
        </p:spPr>
        <p:txBody>
          <a:bodyPr wrap="square" rtlCol="0">
            <a:spAutoFit/>
          </a:bodyPr>
          <a:lstStyle/>
          <a:p>
            <a:r>
              <a:rPr lang="en-US" sz="2000" dirty="0" smtClean="0">
                <a:solidFill>
                  <a:srgbClr val="C00000"/>
                </a:solidFill>
              </a:rPr>
              <a:t>The functional dependencies FD1 and FD2 can be represented graphically as :-</a:t>
            </a:r>
          </a:p>
          <a:p>
            <a:endParaRPr lang="en-US" sz="2000" dirty="0" smtClean="0">
              <a:solidFill>
                <a:srgbClr val="C00000"/>
              </a:solidFill>
            </a:endParaRPr>
          </a:p>
          <a:p>
            <a:endParaRPr lang="en-US" sz="2000" dirty="0" smtClean="0">
              <a:solidFill>
                <a:srgbClr val="C00000"/>
              </a:solidFill>
            </a:endParaRPr>
          </a:p>
          <a:p>
            <a:endParaRPr lang="en-US" sz="2000" dirty="0" smtClean="0">
              <a:solidFill>
                <a:srgbClr val="C00000"/>
              </a:solidFill>
            </a:endParaRPr>
          </a:p>
          <a:p>
            <a:endParaRPr lang="en-US" sz="2000" dirty="0" smtClean="0">
              <a:solidFill>
                <a:srgbClr val="C00000"/>
              </a:solidFill>
            </a:endParaRPr>
          </a:p>
          <a:p>
            <a:r>
              <a:rPr lang="en-US" sz="2000" dirty="0" smtClean="0"/>
              <a:t>		FD1</a:t>
            </a:r>
          </a:p>
          <a:p>
            <a:r>
              <a:rPr lang="en-US" sz="2000" dirty="0" smtClean="0"/>
              <a:t>		</a:t>
            </a:r>
          </a:p>
          <a:p>
            <a:r>
              <a:rPr lang="en-US" sz="2000" dirty="0" smtClean="0"/>
              <a:t>		FD2</a:t>
            </a:r>
          </a:p>
          <a:p>
            <a:endParaRPr lang="en-US" sz="2000" dirty="0" smtClean="0"/>
          </a:p>
          <a:p>
            <a:pPr marL="58738" lvl="3" algn="just">
              <a:buFont typeface="Wingdings" pitchFamily="2" charset="2"/>
              <a:buChar char="§"/>
            </a:pPr>
            <a:r>
              <a:rPr lang="en-US" sz="2000" dirty="0" smtClean="0">
                <a:solidFill>
                  <a:srgbClr val="C00000"/>
                </a:solidFill>
              </a:rPr>
              <a:t>Each FD is displayed as  a horizontal line. The left hand side attributes of the FD are connected  by vertical lines to the lines represented the FD, while the right-hand side attributes are connected by arrows pointing towards the attributes.</a:t>
            </a:r>
          </a:p>
          <a:p>
            <a:pPr marL="58738" lvl="3" algn="just">
              <a:buFont typeface="Wingdings" pitchFamily="2" charset="2"/>
              <a:buChar char="§"/>
            </a:pPr>
            <a:r>
              <a:rPr lang="en-US" sz="2000" dirty="0" smtClean="0">
                <a:solidFill>
                  <a:srgbClr val="002060"/>
                </a:solidFill>
              </a:rPr>
              <a:t>Definition :- </a:t>
            </a:r>
            <a:r>
              <a:rPr lang="en-US" sz="2000" dirty="0" smtClean="0">
                <a:solidFill>
                  <a:srgbClr val="C00000"/>
                </a:solidFill>
              </a:rPr>
              <a:t>A functional dependency, denoted by </a:t>
            </a:r>
            <a:r>
              <a:rPr lang="en-US" sz="2000" dirty="0" smtClean="0">
                <a:solidFill>
                  <a:srgbClr val="002060"/>
                </a:solidFill>
              </a:rPr>
              <a:t>X→Y,</a:t>
            </a:r>
            <a:r>
              <a:rPr lang="en-US" sz="2000" dirty="0" smtClean="0">
                <a:solidFill>
                  <a:srgbClr val="C00000"/>
                </a:solidFill>
              </a:rPr>
              <a:t> between two sets of attributes X and Y that are subset of R, specifies a constraint and that is for any two </a:t>
            </a:r>
            <a:r>
              <a:rPr lang="en-US" sz="2000" dirty="0" err="1" smtClean="0">
                <a:solidFill>
                  <a:srgbClr val="C00000"/>
                </a:solidFill>
              </a:rPr>
              <a:t>tuples</a:t>
            </a:r>
            <a:r>
              <a:rPr lang="en-US" sz="2000" dirty="0" smtClean="0">
                <a:solidFill>
                  <a:srgbClr val="C00000"/>
                </a:solidFill>
              </a:rPr>
              <a:t> t1 and t2 that have  </a:t>
            </a:r>
            <a:r>
              <a:rPr lang="en-US" sz="2000" dirty="0" smtClean="0">
                <a:solidFill>
                  <a:srgbClr val="002060"/>
                </a:solidFill>
              </a:rPr>
              <a:t>t1[X] =t 2[X] </a:t>
            </a:r>
            <a:r>
              <a:rPr lang="en-US" sz="2000" dirty="0" smtClean="0">
                <a:solidFill>
                  <a:srgbClr val="C00000"/>
                </a:solidFill>
              </a:rPr>
              <a:t>then they must also have </a:t>
            </a:r>
            <a:r>
              <a:rPr lang="en-US" sz="2000" dirty="0" smtClean="0">
                <a:solidFill>
                  <a:srgbClr val="002060"/>
                </a:solidFill>
              </a:rPr>
              <a:t>t1[Y] = t2[Y].</a:t>
            </a:r>
          </a:p>
          <a:p>
            <a:endParaRPr lang="en-US" sz="2000" dirty="0" smtClean="0"/>
          </a:p>
          <a:p>
            <a:endParaRPr lang="en-US" sz="2000" dirty="0" smtClean="0">
              <a:solidFill>
                <a:srgbClr val="C00000"/>
              </a:solidFill>
            </a:endParaRPr>
          </a:p>
          <a:p>
            <a:r>
              <a:rPr lang="en-US" sz="2000" dirty="0" smtClean="0">
                <a:solidFill>
                  <a:srgbClr val="C00000"/>
                </a:solidFill>
              </a:rPr>
              <a:t> </a:t>
            </a:r>
          </a:p>
          <a:p>
            <a:endParaRPr lang="en-US" sz="2000" dirty="0" smtClean="0">
              <a:solidFill>
                <a:srgbClr val="002060"/>
              </a:solidFill>
            </a:endParaRPr>
          </a:p>
          <a:p>
            <a:pPr lvl="3"/>
            <a:endParaRPr lang="en-US" sz="1600" dirty="0"/>
          </a:p>
        </p:txBody>
      </p:sp>
      <p:graphicFrame>
        <p:nvGraphicFramePr>
          <p:cNvPr id="9" name="Table 8"/>
          <p:cNvGraphicFramePr>
            <a:graphicFrameLocks noGrp="1"/>
          </p:cNvGraphicFramePr>
          <p:nvPr/>
        </p:nvGraphicFramePr>
        <p:xfrm>
          <a:off x="1523900" y="2229089"/>
          <a:ext cx="4546600" cy="7416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20000"/>
                    </a:ext>
                  </a:extLst>
                </a:gridCol>
                <a:gridCol w="675005">
                  <a:extLst>
                    <a:ext uri="{9D8B030D-6E8A-4147-A177-3AD203B41FA5}">
                      <a16:colId xmlns:a16="http://schemas.microsoft.com/office/drawing/2014/main" val="20001"/>
                    </a:ext>
                  </a:extLst>
                </a:gridCol>
                <a:gridCol w="1103630">
                  <a:extLst>
                    <a:ext uri="{9D8B030D-6E8A-4147-A177-3AD203B41FA5}">
                      <a16:colId xmlns:a16="http://schemas.microsoft.com/office/drawing/2014/main" val="20002"/>
                    </a:ext>
                  </a:extLst>
                </a:gridCol>
                <a:gridCol w="675005">
                  <a:extLst>
                    <a:ext uri="{9D8B030D-6E8A-4147-A177-3AD203B41FA5}">
                      <a16:colId xmlns:a16="http://schemas.microsoft.com/office/drawing/2014/main" val="20003"/>
                    </a:ext>
                  </a:extLst>
                </a:gridCol>
                <a:gridCol w="1179830">
                  <a:extLst>
                    <a:ext uri="{9D8B030D-6E8A-4147-A177-3AD203B41FA5}">
                      <a16:colId xmlns:a16="http://schemas.microsoft.com/office/drawing/2014/main" val="20004"/>
                    </a:ext>
                  </a:extLst>
                </a:gridCol>
              </a:tblGrid>
              <a:tr h="370840">
                <a:tc gridSpan="5">
                  <a:txBody>
                    <a:bodyPr/>
                    <a:lstStyle/>
                    <a:p>
                      <a:pPr algn="ctr"/>
                      <a:r>
                        <a:rPr lang="en-US" dirty="0" smtClean="0"/>
                        <a:t>EMPLOYEE</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smtClean="0"/>
                        <a:t>ENAME</a:t>
                      </a:r>
                      <a:endParaRPr lang="en-US" dirty="0"/>
                    </a:p>
                  </a:txBody>
                  <a:tcPr/>
                </a:tc>
                <a:tc>
                  <a:txBody>
                    <a:bodyPr/>
                    <a:lstStyle/>
                    <a:p>
                      <a:r>
                        <a:rPr lang="en-US" dirty="0" smtClean="0"/>
                        <a:t>ENO</a:t>
                      </a:r>
                      <a:endParaRPr lang="en-US" dirty="0"/>
                    </a:p>
                  </a:txBody>
                  <a:tcPr/>
                </a:tc>
                <a:tc>
                  <a:txBody>
                    <a:bodyPr/>
                    <a:lstStyle/>
                    <a:p>
                      <a:r>
                        <a:rPr lang="en-US" dirty="0" smtClean="0"/>
                        <a:t>ADDRESS</a:t>
                      </a:r>
                      <a:endParaRPr lang="en-US" dirty="0"/>
                    </a:p>
                  </a:txBody>
                  <a:tcPr/>
                </a:tc>
                <a:tc>
                  <a:txBody>
                    <a:bodyPr/>
                    <a:lstStyle/>
                    <a:p>
                      <a:r>
                        <a:rPr lang="en-US" sz="1800" dirty="0" smtClean="0"/>
                        <a:t>DOB</a:t>
                      </a:r>
                      <a:endParaRPr lang="en-US" dirty="0"/>
                    </a:p>
                  </a:txBody>
                  <a:tcPr/>
                </a:tc>
                <a:tc>
                  <a:txBody>
                    <a:bodyPr/>
                    <a:lstStyle/>
                    <a:p>
                      <a:r>
                        <a:rPr lang="en-US" dirty="0" smtClean="0"/>
                        <a:t>AGE</a:t>
                      </a:r>
                      <a:endParaRPr lang="en-US" dirty="0"/>
                    </a:p>
                  </a:txBody>
                  <a:tcPr/>
                </a:tc>
                <a:extLst>
                  <a:ext uri="{0D108BD9-81ED-4DB2-BD59-A6C34878D82A}">
                    <a16:rowId xmlns:a16="http://schemas.microsoft.com/office/drawing/2014/main" val="10001"/>
                  </a:ext>
                </a:extLst>
              </a:tr>
            </a:tbl>
          </a:graphicData>
        </a:graphic>
      </p:graphicFrame>
      <p:grpSp>
        <p:nvGrpSpPr>
          <p:cNvPr id="2" name="Group 20"/>
          <p:cNvGrpSpPr/>
          <p:nvPr/>
        </p:nvGrpSpPr>
        <p:grpSpPr>
          <a:xfrm>
            <a:off x="1901371" y="3207558"/>
            <a:ext cx="2686965" cy="232331"/>
            <a:chOff x="1901371" y="3164016"/>
            <a:chExt cx="2686965" cy="232331"/>
          </a:xfrm>
        </p:grpSpPr>
        <p:pic>
          <p:nvPicPr>
            <p:cNvPr id="2052" name="Picture 4"/>
            <p:cNvPicPr>
              <a:picLocks noChangeAspect="1" noChangeArrowheads="1"/>
            </p:cNvPicPr>
            <p:nvPr/>
          </p:nvPicPr>
          <p:blipFill>
            <a:blip r:embed="rId2"/>
            <a:srcRect/>
            <a:stretch>
              <a:fillRect/>
            </a:stretch>
          </p:blipFill>
          <p:spPr bwMode="auto">
            <a:xfrm>
              <a:off x="2706886" y="3169626"/>
              <a:ext cx="74951" cy="189534"/>
            </a:xfrm>
            <a:prstGeom prst="rect">
              <a:avLst/>
            </a:prstGeom>
            <a:noFill/>
          </p:spPr>
        </p:pic>
        <p:pic>
          <p:nvPicPr>
            <p:cNvPr id="2053" name="Picture 5"/>
            <p:cNvPicPr>
              <a:picLocks noChangeAspect="1" noChangeArrowheads="1"/>
            </p:cNvPicPr>
            <p:nvPr/>
          </p:nvPicPr>
          <p:blipFill>
            <a:blip r:embed="rId3"/>
            <a:srcRect/>
            <a:stretch>
              <a:fillRect/>
            </a:stretch>
          </p:blipFill>
          <p:spPr bwMode="auto">
            <a:xfrm>
              <a:off x="3642337" y="3178530"/>
              <a:ext cx="74951" cy="189534"/>
            </a:xfrm>
            <a:prstGeom prst="rect">
              <a:avLst/>
            </a:prstGeom>
            <a:noFill/>
          </p:spPr>
        </p:pic>
        <p:pic>
          <p:nvPicPr>
            <p:cNvPr id="2054" name="Picture 6"/>
            <p:cNvPicPr>
              <a:picLocks noChangeAspect="1" noChangeArrowheads="1"/>
            </p:cNvPicPr>
            <p:nvPr/>
          </p:nvPicPr>
          <p:blipFill>
            <a:blip r:embed="rId4"/>
            <a:srcRect/>
            <a:stretch>
              <a:fillRect/>
            </a:stretch>
          </p:blipFill>
          <p:spPr bwMode="auto">
            <a:xfrm>
              <a:off x="4513385" y="3164016"/>
              <a:ext cx="74951" cy="189534"/>
            </a:xfrm>
            <a:prstGeom prst="rect">
              <a:avLst/>
            </a:prstGeom>
            <a:noFill/>
          </p:spPr>
        </p:pic>
        <p:cxnSp>
          <p:nvCxnSpPr>
            <p:cNvPr id="15" name="Straight Connector 14"/>
            <p:cNvCxnSpPr/>
            <p:nvPr/>
          </p:nvCxnSpPr>
          <p:spPr>
            <a:xfrm flipV="1">
              <a:off x="1901371" y="3381833"/>
              <a:ext cx="2685143" cy="14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901371" y="3236686"/>
              <a:ext cx="0" cy="1306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 name="Group 32"/>
          <p:cNvGrpSpPr/>
          <p:nvPr/>
        </p:nvGrpSpPr>
        <p:grpSpPr>
          <a:xfrm>
            <a:off x="1901372" y="3512452"/>
            <a:ext cx="3396343" cy="522515"/>
            <a:chOff x="1944914" y="3294742"/>
            <a:chExt cx="3396343" cy="522515"/>
          </a:xfrm>
        </p:grpSpPr>
        <p:cxnSp>
          <p:nvCxnSpPr>
            <p:cNvPr id="23" name="Straight Connector 22"/>
            <p:cNvCxnSpPr/>
            <p:nvPr/>
          </p:nvCxnSpPr>
          <p:spPr>
            <a:xfrm flipV="1">
              <a:off x="1944914" y="3773714"/>
              <a:ext cx="3396343" cy="43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341257" y="3294742"/>
              <a:ext cx="0" cy="4644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944914" y="3599543"/>
              <a:ext cx="0" cy="217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586514" y="3599543"/>
              <a:ext cx="0" cy="159657"/>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 calcmode="lin" valueType="num">
                                      <p:cBhvr additive="base">
                                        <p:cTn id="4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 calcmode="lin" valueType="num">
                                      <p:cBhvr additive="base">
                                        <p:cTn id="4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FULL FUNCTIONAL DEPENDENCY:-</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741736"/>
            <a:ext cx="11495313" cy="2954655"/>
          </a:xfrm>
          <a:prstGeom prst="rect">
            <a:avLst/>
          </a:prstGeom>
          <a:noFill/>
        </p:spPr>
        <p:txBody>
          <a:bodyPr wrap="square" rtlCol="0">
            <a:spAutoFit/>
          </a:bodyPr>
          <a:lstStyle/>
          <a:p>
            <a:pPr marL="508000" lvl="5" algn="just">
              <a:lnSpc>
                <a:spcPct val="150000"/>
              </a:lnSpc>
              <a:buFont typeface="Wingdings" pitchFamily="2" charset="2"/>
              <a:buChar char="§"/>
            </a:pPr>
            <a:r>
              <a:rPr lang="en-US" sz="2000" dirty="0" smtClean="0">
                <a:solidFill>
                  <a:srgbClr val="C00000"/>
                </a:solidFill>
              </a:rPr>
              <a:t>A functional dependency (FD) </a:t>
            </a:r>
            <a:r>
              <a:rPr lang="en-US" sz="2000" dirty="0" smtClean="0">
                <a:solidFill>
                  <a:srgbClr val="002060"/>
                </a:solidFill>
              </a:rPr>
              <a:t>X→Y </a:t>
            </a:r>
            <a:r>
              <a:rPr lang="en-US" sz="2000" dirty="0" smtClean="0">
                <a:solidFill>
                  <a:srgbClr val="C00000"/>
                </a:solidFill>
              </a:rPr>
              <a:t>is a full functional dependency (FFD) if removal of any attributes A from X means that the dependency does not hold any more.</a:t>
            </a:r>
          </a:p>
          <a:p>
            <a:pPr lvl="5" algn="just">
              <a:lnSpc>
                <a:spcPct val="150000"/>
              </a:lnSpc>
            </a:pPr>
            <a:r>
              <a:rPr lang="en-US" sz="2000" dirty="0" smtClean="0">
                <a:solidFill>
                  <a:srgbClr val="002060"/>
                </a:solidFill>
              </a:rPr>
              <a:t>{ENO, DOB} → AGE</a:t>
            </a:r>
          </a:p>
          <a:p>
            <a:pPr lvl="1" algn="just">
              <a:lnSpc>
                <a:spcPct val="150000"/>
              </a:lnSpc>
              <a:buFont typeface="Wingdings" pitchFamily="2" charset="2"/>
              <a:buChar char="§"/>
            </a:pPr>
            <a:r>
              <a:rPr lang="en-US" sz="2000" dirty="0" smtClean="0">
                <a:solidFill>
                  <a:srgbClr val="C00000"/>
                </a:solidFill>
              </a:rPr>
              <a:t>Here, the combination of ENO and DOB uniquely identifies the AGE of the employee. Here age cannot be determined by the use of DOB or ENO only.</a:t>
            </a:r>
            <a:endParaRPr lang="en-US" dirty="0" smtClean="0">
              <a:solidFill>
                <a:srgbClr val="C00000"/>
              </a:solidFill>
            </a:endParaRPr>
          </a:p>
          <a:p>
            <a:endParaRPr lang="en-US" sz="2000" dirty="0" smtClean="0">
              <a:solidFill>
                <a:srgbClr val="002060"/>
              </a:solidFill>
            </a:endParaRPr>
          </a:p>
          <a:p>
            <a:pPr lvl="3"/>
            <a:endParaRPr lang="en-US" sz="1600" dirty="0"/>
          </a:p>
        </p:txBody>
      </p:sp>
      <p:sp>
        <p:nvSpPr>
          <p:cNvPr id="21" name="TextBox 20"/>
          <p:cNvSpPr txBox="1"/>
          <p:nvPr/>
        </p:nvSpPr>
        <p:spPr>
          <a:xfrm>
            <a:off x="935505" y="4109788"/>
            <a:ext cx="8680209" cy="461665"/>
          </a:xfrm>
          <a:prstGeom prst="rect">
            <a:avLst/>
          </a:prstGeom>
          <a:solidFill>
            <a:schemeClr val="accent2"/>
          </a:solidFill>
        </p:spPr>
        <p:txBody>
          <a:bodyPr wrap="square" rtlCol="0">
            <a:spAutoFit/>
          </a:bodyPr>
          <a:lstStyle/>
          <a:p>
            <a:r>
              <a:rPr lang="en-US" sz="2400" b="1" dirty="0" smtClean="0">
                <a:solidFill>
                  <a:schemeClr val="bg1"/>
                </a:solidFill>
              </a:rPr>
              <a:t>PARTIAL FUNCTIONAL DEPENDENCY:-</a:t>
            </a:r>
            <a:endParaRPr lang="en-US" sz="2400" b="1" dirty="0">
              <a:solidFill>
                <a:schemeClr val="bg1"/>
              </a:solidFill>
            </a:endParaRPr>
          </a:p>
        </p:txBody>
      </p:sp>
      <p:sp>
        <p:nvSpPr>
          <p:cNvPr id="22" name="TextBox 21"/>
          <p:cNvSpPr txBox="1"/>
          <p:nvPr/>
        </p:nvSpPr>
        <p:spPr>
          <a:xfrm>
            <a:off x="391886" y="4833257"/>
            <a:ext cx="11306628" cy="1631216"/>
          </a:xfrm>
          <a:prstGeom prst="rect">
            <a:avLst/>
          </a:prstGeom>
          <a:noFill/>
        </p:spPr>
        <p:txBody>
          <a:bodyPr wrap="square" rtlCol="0">
            <a:spAutoFit/>
          </a:bodyPr>
          <a:lstStyle/>
          <a:p>
            <a:pPr marL="406400" lvl="5" algn="just">
              <a:buFont typeface="Wingdings" pitchFamily="2" charset="2"/>
              <a:buChar char="§"/>
            </a:pPr>
            <a:r>
              <a:rPr lang="en-US" sz="2000" dirty="0" smtClean="0">
                <a:solidFill>
                  <a:srgbClr val="C00000"/>
                </a:solidFill>
              </a:rPr>
              <a:t>A Functional dependency (FD) X→Y is partial functional dependency if some attributes A ∈ X can be removed from X and the dependency still holds.</a:t>
            </a:r>
          </a:p>
          <a:p>
            <a:pPr marL="406400" lvl="5" algn="just"/>
            <a:endParaRPr lang="en-US" sz="2000" dirty="0" smtClean="0">
              <a:solidFill>
                <a:srgbClr val="C00000"/>
              </a:solidFill>
            </a:endParaRPr>
          </a:p>
          <a:p>
            <a:pPr algn="just"/>
            <a:r>
              <a:rPr lang="en-US" sz="2000" dirty="0" smtClean="0">
                <a:solidFill>
                  <a:srgbClr val="C00000"/>
                </a:solidFill>
              </a:rPr>
              <a:t>·		For example</a:t>
            </a:r>
            <a:r>
              <a:rPr lang="en-US" sz="2000" dirty="0" smtClean="0">
                <a:solidFill>
                  <a:srgbClr val="002060"/>
                </a:solidFill>
              </a:rPr>
              <a:t>, {ENAME, ENO} → ADDRESS</a:t>
            </a:r>
          </a:p>
          <a:p>
            <a:pPr algn="just"/>
            <a:r>
              <a:rPr lang="en-US" sz="2000" dirty="0" smtClean="0">
                <a:solidFill>
                  <a:srgbClr val="C00000"/>
                </a:solidFill>
              </a:rPr>
              <a:t>		Here, if we remove </a:t>
            </a:r>
            <a:r>
              <a:rPr lang="en-US" sz="2000" dirty="0" smtClean="0">
                <a:solidFill>
                  <a:srgbClr val="002060"/>
                </a:solidFill>
              </a:rPr>
              <a:t>ENAME then ENO→ADDRESS still holds.</a:t>
            </a:r>
            <a:endParaRPr lang="en-US" sz="20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
                                            <p:txEl>
                                              <p:pRg st="2" end="2"/>
                                            </p:txEl>
                                          </p:spTgt>
                                        </p:tgtEl>
                                        <p:attrNameLst>
                                          <p:attrName>style.visibility</p:attrName>
                                        </p:attrNameLst>
                                      </p:cBhvr>
                                      <p:to>
                                        <p:strVal val="visible"/>
                                      </p:to>
                                    </p:set>
                                    <p:anim calcmode="lin" valueType="num">
                                      <p:cBhvr additive="base">
                                        <p:cTn id="43"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2">
                                            <p:txEl>
                                              <p:pRg st="3" end="3"/>
                                            </p:txEl>
                                          </p:spTgt>
                                        </p:tgtEl>
                                        <p:attrNameLst>
                                          <p:attrName>style.visibility</p:attrName>
                                        </p:attrNameLst>
                                      </p:cBhvr>
                                      <p:to>
                                        <p:strVal val="visible"/>
                                      </p:to>
                                    </p:set>
                                    <p:anim calcmode="lin" valueType="num">
                                      <p:cBhvr additive="base">
                                        <p:cTn id="49" dur="500" fill="hold"/>
                                        <p:tgtEl>
                                          <p:spTgt spid="22">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pic>
        <p:nvPicPr>
          <p:cNvPr id="65538" name="Picture 2"/>
          <p:cNvPicPr>
            <a:picLocks noChangeAspect="1" noChangeArrowheads="1"/>
          </p:cNvPicPr>
          <p:nvPr/>
        </p:nvPicPr>
        <p:blipFill>
          <a:blip r:embed="rId2"/>
          <a:srcRect/>
          <a:stretch>
            <a:fillRect/>
          </a:stretch>
        </p:blipFill>
        <p:spPr bwMode="auto">
          <a:xfrm>
            <a:off x="1833550" y="807584"/>
            <a:ext cx="8413522" cy="54933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pic>
        <p:nvPicPr>
          <p:cNvPr id="66562" name="Picture 2"/>
          <p:cNvPicPr>
            <a:picLocks noChangeAspect="1" noChangeArrowheads="1"/>
          </p:cNvPicPr>
          <p:nvPr/>
        </p:nvPicPr>
        <p:blipFill>
          <a:blip r:embed="rId2"/>
          <a:srcRect/>
          <a:stretch>
            <a:fillRect/>
          </a:stretch>
        </p:blipFill>
        <p:spPr bwMode="auto">
          <a:xfrm>
            <a:off x="1385659" y="591691"/>
            <a:ext cx="8832398" cy="58439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1117600" y="1640105"/>
            <a:ext cx="9956800" cy="4708981"/>
          </a:xfrm>
          <a:prstGeom prst="rect">
            <a:avLst/>
          </a:prstGeom>
          <a:noFill/>
        </p:spPr>
        <p:txBody>
          <a:bodyPr wrap="square" rtlCol="0">
            <a:spAutoFit/>
          </a:bodyPr>
          <a:lstStyle/>
          <a:p>
            <a:r>
              <a:rPr lang="en-US" sz="2000" dirty="0" smtClean="0">
                <a:solidFill>
                  <a:srgbClr val="002060"/>
                </a:solidFill>
              </a:rPr>
              <a:t>Query:</a:t>
            </a:r>
            <a:r>
              <a:rPr lang="en-US" sz="2000" dirty="0" smtClean="0">
                <a:solidFill>
                  <a:srgbClr val="C00000"/>
                </a:solidFill>
              </a:rPr>
              <a:t> Find movies made after 1997</a:t>
            </a:r>
          </a:p>
          <a:p>
            <a:endParaRPr lang="en-US" sz="2000" dirty="0" smtClean="0">
              <a:solidFill>
                <a:srgbClr val="C00000"/>
              </a:solidFill>
            </a:endParaRPr>
          </a:p>
          <a:p>
            <a:r>
              <a:rPr lang="en-US" sz="2000" dirty="0" smtClean="0">
                <a:solidFill>
                  <a:srgbClr val="002060"/>
                </a:solidFill>
              </a:rPr>
              <a:t>	</a:t>
            </a:r>
            <a:r>
              <a:rPr lang="el-GR" sz="2000" dirty="0" smtClean="0">
                <a:solidFill>
                  <a:srgbClr val="002060"/>
                </a:solidFill>
              </a:rPr>
              <a:t>σ</a:t>
            </a:r>
            <a:r>
              <a:rPr lang="en-US" sz="2000" dirty="0" smtClean="0">
                <a:solidFill>
                  <a:srgbClr val="002060"/>
                </a:solidFill>
              </a:rPr>
              <a:t> </a:t>
            </a:r>
            <a:r>
              <a:rPr lang="en-US" sz="2000" dirty="0" err="1" smtClean="0">
                <a:solidFill>
                  <a:srgbClr val="002060"/>
                </a:solidFill>
              </a:rPr>
              <a:t>myear</a:t>
            </a:r>
            <a:r>
              <a:rPr lang="en-US" sz="2000" dirty="0" smtClean="0">
                <a:solidFill>
                  <a:srgbClr val="002060"/>
                </a:solidFill>
              </a:rPr>
              <a:t> &gt; 1997 (Movies)</a:t>
            </a:r>
          </a:p>
          <a:p>
            <a:endParaRPr lang="en-US" sz="2000" dirty="0" smtClean="0">
              <a:solidFill>
                <a:srgbClr val="C00000"/>
              </a:solidFill>
            </a:endParaRPr>
          </a:p>
          <a:p>
            <a:r>
              <a:rPr lang="en-US" sz="2000" dirty="0" smtClean="0">
                <a:solidFill>
                  <a:srgbClr val="002060"/>
                </a:solidFill>
              </a:rPr>
              <a:t>Query: </a:t>
            </a:r>
            <a:r>
              <a:rPr lang="en-IN" sz="2000" dirty="0" smtClean="0">
                <a:solidFill>
                  <a:srgbClr val="C00000"/>
                </a:solidFill>
              </a:rPr>
              <a:t>Find movies made by Hanson after 1997</a:t>
            </a:r>
          </a:p>
          <a:p>
            <a:endParaRPr lang="en-IN" sz="2000" dirty="0" smtClean="0">
              <a:solidFill>
                <a:srgbClr val="C00000"/>
              </a:solidFill>
            </a:endParaRPr>
          </a:p>
          <a:p>
            <a:r>
              <a:rPr lang="en-US" sz="2000" dirty="0" smtClean="0">
                <a:solidFill>
                  <a:srgbClr val="002060"/>
                </a:solidFill>
              </a:rPr>
              <a:t>	</a:t>
            </a:r>
            <a:r>
              <a:rPr lang="el-GR" sz="2000" dirty="0" smtClean="0">
                <a:solidFill>
                  <a:srgbClr val="002060"/>
                </a:solidFill>
              </a:rPr>
              <a:t>σ</a:t>
            </a:r>
            <a:r>
              <a:rPr lang="en-US" sz="2000" dirty="0" smtClean="0">
                <a:solidFill>
                  <a:srgbClr val="002060"/>
                </a:solidFill>
              </a:rPr>
              <a:t> </a:t>
            </a:r>
            <a:r>
              <a:rPr lang="en-US" sz="2000" dirty="0" err="1" smtClean="0">
                <a:solidFill>
                  <a:srgbClr val="002060"/>
                </a:solidFill>
              </a:rPr>
              <a:t>myear</a:t>
            </a:r>
            <a:r>
              <a:rPr lang="en-US" sz="2000" dirty="0" smtClean="0">
                <a:solidFill>
                  <a:srgbClr val="002060"/>
                </a:solidFill>
              </a:rPr>
              <a:t> &gt;1997 ∧ director=‘Hanson’(Movies)</a:t>
            </a:r>
          </a:p>
          <a:p>
            <a:endParaRPr lang="en-US" sz="2000" dirty="0" smtClean="0">
              <a:solidFill>
                <a:srgbClr val="C00000"/>
              </a:solidFill>
            </a:endParaRPr>
          </a:p>
          <a:p>
            <a:r>
              <a:rPr lang="en-US" sz="2000" dirty="0" smtClean="0">
                <a:solidFill>
                  <a:srgbClr val="002060"/>
                </a:solidFill>
              </a:rPr>
              <a:t>Query:</a:t>
            </a:r>
            <a:r>
              <a:rPr lang="en-US" sz="2000" dirty="0" smtClean="0">
                <a:solidFill>
                  <a:srgbClr val="C00000"/>
                </a:solidFill>
              </a:rPr>
              <a:t> </a:t>
            </a:r>
            <a:r>
              <a:rPr lang="en-IN" sz="2000" dirty="0" smtClean="0">
                <a:solidFill>
                  <a:srgbClr val="C00000"/>
                </a:solidFill>
              </a:rPr>
              <a:t>Find all movies and their ratings</a:t>
            </a:r>
          </a:p>
          <a:p>
            <a:endParaRPr lang="en-IN" sz="2000" dirty="0" smtClean="0">
              <a:solidFill>
                <a:srgbClr val="C00000"/>
              </a:solidFill>
            </a:endParaRPr>
          </a:p>
          <a:p>
            <a:pPr lvl="1"/>
            <a:r>
              <a:rPr lang="el-GR" sz="2000" dirty="0" smtClean="0">
                <a:solidFill>
                  <a:srgbClr val="002060"/>
                </a:solidFill>
              </a:rPr>
              <a:t>π</a:t>
            </a:r>
            <a:r>
              <a:rPr lang="en-US" sz="2000" dirty="0" smtClean="0">
                <a:solidFill>
                  <a:srgbClr val="002060"/>
                </a:solidFill>
              </a:rPr>
              <a:t>  title, rating(Movies)</a:t>
            </a:r>
          </a:p>
          <a:p>
            <a:endParaRPr lang="en-US" sz="2000" dirty="0" smtClean="0">
              <a:solidFill>
                <a:srgbClr val="C00000"/>
              </a:solidFill>
            </a:endParaRPr>
          </a:p>
          <a:p>
            <a:r>
              <a:rPr lang="en-US" sz="2000" dirty="0" smtClean="0">
                <a:solidFill>
                  <a:srgbClr val="002060"/>
                </a:solidFill>
              </a:rPr>
              <a:t>Query: </a:t>
            </a:r>
            <a:r>
              <a:rPr lang="en-US" sz="2000" dirty="0" smtClean="0">
                <a:solidFill>
                  <a:srgbClr val="C00000"/>
                </a:solidFill>
              </a:rPr>
              <a:t>Find all actors &amp; directors</a:t>
            </a:r>
          </a:p>
          <a:p>
            <a:endParaRPr lang="en-US" sz="2000" dirty="0" smtClean="0">
              <a:solidFill>
                <a:srgbClr val="C00000"/>
              </a:solidFill>
            </a:endParaRPr>
          </a:p>
          <a:p>
            <a:pPr lvl="1"/>
            <a:r>
              <a:rPr lang="el-GR" sz="2000" dirty="0" smtClean="0">
                <a:solidFill>
                  <a:srgbClr val="002060"/>
                </a:solidFill>
              </a:rPr>
              <a:t>π</a:t>
            </a:r>
            <a:r>
              <a:rPr lang="en-US" sz="2000" dirty="0" smtClean="0">
                <a:solidFill>
                  <a:srgbClr val="002060"/>
                </a:solidFill>
              </a:rPr>
              <a:t> actor(Actors) ∪ </a:t>
            </a:r>
            <a:r>
              <a:rPr lang="el-GR" sz="2000" dirty="0" smtClean="0">
                <a:solidFill>
                  <a:srgbClr val="002060"/>
                </a:solidFill>
              </a:rPr>
              <a:t>π</a:t>
            </a:r>
            <a:r>
              <a:rPr lang="en-US" sz="2000" dirty="0" smtClean="0">
                <a:solidFill>
                  <a:srgbClr val="002060"/>
                </a:solidFill>
              </a:rPr>
              <a:t>director(Directors)</a:t>
            </a:r>
          </a:p>
        </p:txBody>
      </p:sp>
      <p:sp>
        <p:nvSpPr>
          <p:cNvPr id="9" name="TextBox 8"/>
          <p:cNvSpPr txBox="1"/>
          <p:nvPr/>
        </p:nvSpPr>
        <p:spPr>
          <a:xfrm>
            <a:off x="862934" y="989217"/>
            <a:ext cx="5407237" cy="461665"/>
          </a:xfrm>
          <a:prstGeom prst="rect">
            <a:avLst/>
          </a:prstGeom>
          <a:solidFill>
            <a:schemeClr val="accent2"/>
          </a:solidFill>
        </p:spPr>
        <p:txBody>
          <a:bodyPr wrap="square" rtlCol="0">
            <a:spAutoFit/>
          </a:bodyPr>
          <a:lstStyle/>
          <a:p>
            <a:r>
              <a:rPr lang="en-US" sz="2400" b="1" dirty="0" smtClean="0">
                <a:solidFill>
                  <a:schemeClr val="bg1"/>
                </a:solidFill>
              </a:rPr>
              <a:t>Solutions Using Relational Algebra</a:t>
            </a:r>
            <a:endParaRPr lang="en-US"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 calcmode="lin" valueType="num">
                                      <p:cBhvr additive="base">
                                        <p:cTn id="3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12" end="12"/>
                                            </p:txEl>
                                          </p:spTgt>
                                        </p:tgtEl>
                                        <p:attrNameLst>
                                          <p:attrName>style.visibility</p:attrName>
                                        </p:attrNameLst>
                                      </p:cBhvr>
                                      <p:to>
                                        <p:strVal val="visible"/>
                                      </p:to>
                                    </p:set>
                                    <p:anim calcmode="lin" valueType="num">
                                      <p:cBhvr additive="base">
                                        <p:cTn id="4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14" end="14"/>
                                            </p:txEl>
                                          </p:spTgt>
                                        </p:tgtEl>
                                        <p:attrNameLst>
                                          <p:attrName>style.visibility</p:attrName>
                                        </p:attrNameLst>
                                      </p:cBhvr>
                                      <p:to>
                                        <p:strVal val="visible"/>
                                      </p:to>
                                    </p:set>
                                    <p:anim calcmode="lin" valueType="num">
                                      <p:cBhvr additive="base">
                                        <p:cTn id="49"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1117600" y="2002955"/>
            <a:ext cx="9956800" cy="4401205"/>
          </a:xfrm>
          <a:prstGeom prst="rect">
            <a:avLst/>
          </a:prstGeom>
          <a:noFill/>
        </p:spPr>
        <p:txBody>
          <a:bodyPr wrap="square" rtlCol="0">
            <a:spAutoFit/>
          </a:bodyPr>
          <a:lstStyle/>
          <a:p>
            <a:r>
              <a:rPr lang="en-US" sz="2000" dirty="0" smtClean="0">
                <a:solidFill>
                  <a:srgbClr val="002060"/>
                </a:solidFill>
              </a:rPr>
              <a:t>Query: </a:t>
            </a:r>
            <a:r>
              <a:rPr lang="en-IN" sz="2000" dirty="0" smtClean="0">
                <a:solidFill>
                  <a:srgbClr val="C00000"/>
                </a:solidFill>
              </a:rPr>
              <a:t>Find </a:t>
            </a:r>
            <a:r>
              <a:rPr lang="en-IN" sz="2000" dirty="0" err="1" smtClean="0">
                <a:solidFill>
                  <a:srgbClr val="C00000"/>
                </a:solidFill>
              </a:rPr>
              <a:t>Coen’s</a:t>
            </a:r>
            <a:r>
              <a:rPr lang="en-IN" sz="2000" dirty="0" smtClean="0">
                <a:solidFill>
                  <a:srgbClr val="C00000"/>
                </a:solidFill>
              </a:rPr>
              <a:t> movies with </a:t>
            </a:r>
            <a:r>
              <a:rPr lang="en-IN" sz="2000" dirty="0" err="1" smtClean="0">
                <a:solidFill>
                  <a:srgbClr val="C00000"/>
                </a:solidFill>
              </a:rPr>
              <a:t>McDormand</a:t>
            </a:r>
            <a:endParaRPr lang="en-US" sz="2000" dirty="0" smtClean="0">
              <a:solidFill>
                <a:srgbClr val="C00000"/>
              </a:solidFill>
            </a:endParaRPr>
          </a:p>
          <a:p>
            <a:endParaRPr lang="en-US" sz="2000" dirty="0" smtClean="0">
              <a:solidFill>
                <a:srgbClr val="C00000"/>
              </a:solidFill>
            </a:endParaRPr>
          </a:p>
          <a:p>
            <a:pPr lvl="1"/>
            <a:r>
              <a:rPr lang="en-US" sz="2000" dirty="0" smtClean="0">
                <a:solidFill>
                  <a:srgbClr val="002060"/>
                </a:solidFill>
              </a:rPr>
              <a:t>e1 = </a:t>
            </a:r>
            <a:r>
              <a:rPr lang="el-GR" sz="2000" dirty="0" smtClean="0">
                <a:solidFill>
                  <a:srgbClr val="002060"/>
                </a:solidFill>
              </a:rPr>
              <a:t>π</a:t>
            </a:r>
            <a:r>
              <a:rPr lang="en-US" sz="2000" dirty="0" smtClean="0">
                <a:solidFill>
                  <a:srgbClr val="002060"/>
                </a:solidFill>
              </a:rPr>
              <a:t> title(</a:t>
            </a:r>
            <a:r>
              <a:rPr lang="el-GR" sz="2000" dirty="0" smtClean="0">
                <a:solidFill>
                  <a:srgbClr val="002060"/>
                </a:solidFill>
              </a:rPr>
              <a:t>σ</a:t>
            </a:r>
            <a:r>
              <a:rPr lang="en-US" sz="2000" dirty="0" smtClean="0">
                <a:solidFill>
                  <a:srgbClr val="002060"/>
                </a:solidFill>
              </a:rPr>
              <a:t>actor=‘</a:t>
            </a:r>
            <a:r>
              <a:rPr lang="en-US" sz="2000" dirty="0" err="1" smtClean="0">
                <a:solidFill>
                  <a:srgbClr val="002060"/>
                </a:solidFill>
              </a:rPr>
              <a:t>McDormand</a:t>
            </a:r>
            <a:r>
              <a:rPr lang="en-US" sz="2000" dirty="0" smtClean="0">
                <a:solidFill>
                  <a:srgbClr val="002060"/>
                </a:solidFill>
              </a:rPr>
              <a:t>’ (Acts))</a:t>
            </a:r>
          </a:p>
          <a:p>
            <a:pPr lvl="1"/>
            <a:r>
              <a:rPr lang="en-US" sz="2000" dirty="0" smtClean="0">
                <a:solidFill>
                  <a:srgbClr val="002060"/>
                </a:solidFill>
              </a:rPr>
              <a:t>e2 = </a:t>
            </a:r>
            <a:r>
              <a:rPr lang="el-GR" sz="2000" dirty="0" smtClean="0">
                <a:solidFill>
                  <a:srgbClr val="002060"/>
                </a:solidFill>
              </a:rPr>
              <a:t>π</a:t>
            </a:r>
            <a:r>
              <a:rPr lang="en-US" sz="2000" dirty="0" smtClean="0">
                <a:solidFill>
                  <a:srgbClr val="002060"/>
                </a:solidFill>
              </a:rPr>
              <a:t> title(</a:t>
            </a:r>
            <a:r>
              <a:rPr lang="el-GR" sz="2000" dirty="0" smtClean="0">
                <a:solidFill>
                  <a:srgbClr val="002060"/>
                </a:solidFill>
              </a:rPr>
              <a:t>σ</a:t>
            </a:r>
            <a:r>
              <a:rPr lang="en-US" sz="2000" dirty="0" smtClean="0">
                <a:solidFill>
                  <a:srgbClr val="002060"/>
                </a:solidFill>
              </a:rPr>
              <a:t>director=‘</a:t>
            </a:r>
            <a:r>
              <a:rPr lang="en-US" sz="2000" dirty="0" err="1" smtClean="0">
                <a:solidFill>
                  <a:srgbClr val="002060"/>
                </a:solidFill>
              </a:rPr>
              <a:t>Coen</a:t>
            </a:r>
            <a:r>
              <a:rPr lang="en-US" sz="2000" dirty="0" smtClean="0">
                <a:solidFill>
                  <a:srgbClr val="002060"/>
                </a:solidFill>
              </a:rPr>
              <a:t>’ (Movies))</a:t>
            </a:r>
          </a:p>
          <a:p>
            <a:pPr lvl="1"/>
            <a:r>
              <a:rPr lang="en-US" sz="2000" dirty="0" smtClean="0">
                <a:solidFill>
                  <a:srgbClr val="002060"/>
                </a:solidFill>
              </a:rPr>
              <a:t>result = e1 ∩ e2</a:t>
            </a:r>
          </a:p>
          <a:p>
            <a:endParaRPr lang="en-US" sz="2000" dirty="0" smtClean="0">
              <a:solidFill>
                <a:srgbClr val="C00000"/>
              </a:solidFill>
            </a:endParaRPr>
          </a:p>
          <a:p>
            <a:r>
              <a:rPr lang="en-US" sz="2000" dirty="0" smtClean="0">
                <a:solidFill>
                  <a:srgbClr val="002060"/>
                </a:solidFill>
              </a:rPr>
              <a:t>Query: </a:t>
            </a:r>
            <a:r>
              <a:rPr lang="en-IN" sz="2000" dirty="0" smtClean="0">
                <a:solidFill>
                  <a:srgbClr val="C00000"/>
                </a:solidFill>
              </a:rPr>
              <a:t>Find movies with Maguire but not ‘</a:t>
            </a:r>
            <a:r>
              <a:rPr lang="en-IN" sz="2000" dirty="0" err="1" smtClean="0">
                <a:solidFill>
                  <a:srgbClr val="C00000"/>
                </a:solidFill>
              </a:rPr>
              <a:t>McDormand</a:t>
            </a:r>
            <a:r>
              <a:rPr lang="en-IN" sz="2000" dirty="0" smtClean="0">
                <a:solidFill>
                  <a:srgbClr val="C00000"/>
                </a:solidFill>
              </a:rPr>
              <a:t>’</a:t>
            </a:r>
          </a:p>
          <a:p>
            <a:endParaRPr lang="en-IN" sz="2000" dirty="0" smtClean="0">
              <a:solidFill>
                <a:srgbClr val="C00000"/>
              </a:solidFill>
            </a:endParaRPr>
          </a:p>
          <a:p>
            <a:pPr lvl="1"/>
            <a:r>
              <a:rPr lang="el-GR" sz="2000" dirty="0" smtClean="0">
                <a:solidFill>
                  <a:srgbClr val="002060"/>
                </a:solidFill>
              </a:rPr>
              <a:t>σ</a:t>
            </a:r>
            <a:r>
              <a:rPr lang="en-US" sz="2000" dirty="0" smtClean="0">
                <a:solidFill>
                  <a:srgbClr val="002060"/>
                </a:solidFill>
              </a:rPr>
              <a:t>actor=‘Maguire(Acts) – </a:t>
            </a:r>
            <a:r>
              <a:rPr lang="el-GR" sz="2000" dirty="0" smtClean="0">
                <a:solidFill>
                  <a:srgbClr val="002060"/>
                </a:solidFill>
              </a:rPr>
              <a:t>σ</a:t>
            </a:r>
            <a:r>
              <a:rPr lang="en-US" sz="2000" dirty="0" smtClean="0">
                <a:solidFill>
                  <a:srgbClr val="002060"/>
                </a:solidFill>
              </a:rPr>
              <a:t> actor=‘</a:t>
            </a:r>
            <a:r>
              <a:rPr lang="en-US" sz="2000" dirty="0" err="1" smtClean="0">
                <a:solidFill>
                  <a:srgbClr val="002060"/>
                </a:solidFill>
              </a:rPr>
              <a:t>McDormand</a:t>
            </a:r>
            <a:r>
              <a:rPr lang="en-US" sz="2000" dirty="0" smtClean="0">
                <a:solidFill>
                  <a:srgbClr val="002060"/>
                </a:solidFill>
              </a:rPr>
              <a:t>’(Acts)</a:t>
            </a:r>
          </a:p>
          <a:p>
            <a:endParaRPr lang="en-US" sz="2000" dirty="0" smtClean="0">
              <a:solidFill>
                <a:srgbClr val="002060"/>
              </a:solidFill>
            </a:endParaRPr>
          </a:p>
          <a:p>
            <a:r>
              <a:rPr lang="en-US" sz="2000" dirty="0" smtClean="0">
                <a:solidFill>
                  <a:srgbClr val="002060"/>
                </a:solidFill>
              </a:rPr>
              <a:t>Query: </a:t>
            </a:r>
            <a:r>
              <a:rPr lang="en-IN" sz="2000" dirty="0" smtClean="0">
                <a:solidFill>
                  <a:srgbClr val="C00000"/>
                </a:solidFill>
              </a:rPr>
              <a:t>Find actors who have acted in some </a:t>
            </a:r>
            <a:r>
              <a:rPr lang="en-IN" sz="2000" dirty="0" err="1" smtClean="0">
                <a:solidFill>
                  <a:srgbClr val="C00000"/>
                </a:solidFill>
              </a:rPr>
              <a:t>Coen’s</a:t>
            </a:r>
            <a:r>
              <a:rPr lang="en-IN" sz="2000" dirty="0" smtClean="0">
                <a:solidFill>
                  <a:srgbClr val="C00000"/>
                </a:solidFill>
              </a:rPr>
              <a:t> movies</a:t>
            </a:r>
          </a:p>
          <a:p>
            <a:endParaRPr lang="en-IN" sz="2000" dirty="0" smtClean="0">
              <a:solidFill>
                <a:srgbClr val="C00000"/>
              </a:solidFill>
            </a:endParaRPr>
          </a:p>
          <a:p>
            <a:pPr lvl="1"/>
            <a:r>
              <a:rPr lang="en-US" sz="2000" dirty="0" smtClean="0">
                <a:solidFill>
                  <a:srgbClr val="002060"/>
                </a:solidFill>
              </a:rPr>
              <a:t>e1 = </a:t>
            </a:r>
            <a:r>
              <a:rPr lang="el-GR" sz="2000" dirty="0" smtClean="0">
                <a:solidFill>
                  <a:srgbClr val="002060"/>
                </a:solidFill>
              </a:rPr>
              <a:t>ρ</a:t>
            </a:r>
            <a:r>
              <a:rPr lang="en-US" sz="2000" dirty="0" smtClean="0">
                <a:solidFill>
                  <a:srgbClr val="002060"/>
                </a:solidFill>
              </a:rPr>
              <a:t>T(title2)(</a:t>
            </a:r>
            <a:r>
              <a:rPr lang="el-GR" sz="2000" dirty="0" smtClean="0">
                <a:solidFill>
                  <a:srgbClr val="002060"/>
                </a:solidFill>
              </a:rPr>
              <a:t>π</a:t>
            </a:r>
            <a:r>
              <a:rPr lang="en-US" sz="2000" dirty="0" smtClean="0">
                <a:solidFill>
                  <a:srgbClr val="002060"/>
                </a:solidFill>
              </a:rPr>
              <a:t>title(</a:t>
            </a:r>
            <a:r>
              <a:rPr lang="el-GR" sz="2000" dirty="0" smtClean="0">
                <a:solidFill>
                  <a:srgbClr val="002060"/>
                </a:solidFill>
              </a:rPr>
              <a:t>σ</a:t>
            </a:r>
            <a:r>
              <a:rPr lang="en-US" sz="2000" dirty="0" smtClean="0">
                <a:solidFill>
                  <a:srgbClr val="002060"/>
                </a:solidFill>
              </a:rPr>
              <a:t>director=‘</a:t>
            </a:r>
            <a:r>
              <a:rPr lang="en-US" sz="2000" dirty="0" err="1" smtClean="0">
                <a:solidFill>
                  <a:srgbClr val="002060"/>
                </a:solidFill>
              </a:rPr>
              <a:t>Coen</a:t>
            </a:r>
            <a:r>
              <a:rPr lang="en-US" sz="2000" dirty="0" smtClean="0">
                <a:solidFill>
                  <a:srgbClr val="002060"/>
                </a:solidFill>
              </a:rPr>
              <a:t>(Movies)))</a:t>
            </a:r>
          </a:p>
          <a:p>
            <a:endParaRPr lang="en-US" sz="2000" dirty="0" smtClean="0">
              <a:solidFill>
                <a:srgbClr val="002060"/>
              </a:solidFill>
            </a:endParaRPr>
          </a:p>
        </p:txBody>
      </p:sp>
      <p:sp>
        <p:nvSpPr>
          <p:cNvPr id="9" name="TextBox 8"/>
          <p:cNvSpPr txBox="1"/>
          <p:nvPr/>
        </p:nvSpPr>
        <p:spPr>
          <a:xfrm>
            <a:off x="862934" y="989217"/>
            <a:ext cx="5407237" cy="461665"/>
          </a:xfrm>
          <a:prstGeom prst="rect">
            <a:avLst/>
          </a:prstGeom>
          <a:solidFill>
            <a:schemeClr val="accent2"/>
          </a:solidFill>
        </p:spPr>
        <p:txBody>
          <a:bodyPr wrap="square" rtlCol="0">
            <a:spAutoFit/>
          </a:bodyPr>
          <a:lstStyle/>
          <a:p>
            <a:r>
              <a:rPr lang="en-US" sz="2400" b="1" dirty="0" smtClean="0">
                <a:solidFill>
                  <a:schemeClr val="bg1"/>
                </a:solidFill>
              </a:rPr>
              <a:t>Solutions Using Relational Algebra</a:t>
            </a:r>
            <a:endParaRPr lang="en-US"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 calcmode="lin" valueType="num">
                                      <p:cBhvr additive="base">
                                        <p:cTn id="1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 calcmode="lin" valueType="num">
                                      <p:cBhvr additive="base">
                                        <p:cTn id="2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 calcmode="lin" valueType="num">
                                      <p:cBhvr additive="base">
                                        <p:cTn id="2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 calcmode="lin" valueType="num">
                                      <p:cBhvr additive="base">
                                        <p:cTn id="3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anim calcmode="lin" valueType="num">
                                      <p:cBhvr additive="base">
                                        <p:cTn id="3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xEl>
                                              <p:pRg st="12" end="12"/>
                                            </p:txEl>
                                          </p:spTgt>
                                        </p:tgtEl>
                                        <p:attrNameLst>
                                          <p:attrName>style.visibility</p:attrName>
                                        </p:attrNameLst>
                                      </p:cBhvr>
                                      <p:to>
                                        <p:strVal val="visible"/>
                                      </p:to>
                                    </p:set>
                                    <p:anim calcmode="lin" valueType="num">
                                      <p:cBhvr additive="base">
                                        <p:cTn id="45"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2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66643" y="992776"/>
            <a:ext cx="4924705" cy="461665"/>
          </a:xfrm>
          <a:prstGeom prst="rect">
            <a:avLst/>
          </a:prstGeom>
          <a:solidFill>
            <a:schemeClr val="accent2"/>
          </a:solidFill>
        </p:spPr>
        <p:txBody>
          <a:bodyPr wrap="square" rtlCol="0">
            <a:spAutoFit/>
          </a:bodyPr>
          <a:lstStyle/>
          <a:p>
            <a:r>
              <a:rPr lang="en-US" sz="2400" dirty="0" smtClean="0">
                <a:solidFill>
                  <a:schemeClr val="bg1"/>
                </a:solidFill>
              </a:rPr>
              <a:t>Database approach:</a:t>
            </a:r>
            <a:endParaRPr lang="en-US" sz="2400" dirty="0">
              <a:solidFill>
                <a:schemeClr val="bg1"/>
              </a:solidFill>
            </a:endParaRPr>
          </a:p>
        </p:txBody>
      </p:sp>
      <p:sp>
        <p:nvSpPr>
          <p:cNvPr id="10" name="TextBox 9"/>
          <p:cNvSpPr txBox="1"/>
          <p:nvPr/>
        </p:nvSpPr>
        <p:spPr>
          <a:xfrm>
            <a:off x="418011" y="1606730"/>
            <a:ext cx="11430000" cy="4524315"/>
          </a:xfrm>
          <a:prstGeom prst="rect">
            <a:avLst/>
          </a:prstGeom>
          <a:noFill/>
        </p:spPr>
        <p:txBody>
          <a:bodyPr wrap="square" rtlCol="0">
            <a:spAutoFit/>
          </a:bodyPr>
          <a:lstStyle/>
          <a:p>
            <a:pPr algn="just"/>
            <a:r>
              <a:rPr lang="en-US" sz="2400" dirty="0" smtClean="0">
                <a:solidFill>
                  <a:srgbClr val="C00000"/>
                </a:solidFill>
              </a:rPr>
              <a:t>In the database approach a single repository of data is maintained that is defined once and is accessed by various users in many ways.</a:t>
            </a:r>
          </a:p>
          <a:p>
            <a:pPr algn="just"/>
            <a:r>
              <a:rPr lang="en-US" sz="2400" i="1" dirty="0" smtClean="0">
                <a:solidFill>
                  <a:srgbClr val="002060"/>
                </a:solidFill>
              </a:rPr>
              <a:t>Characteristics: </a:t>
            </a:r>
            <a:r>
              <a:rPr lang="en-US" sz="2400" dirty="0" smtClean="0">
                <a:solidFill>
                  <a:srgbClr val="C00000"/>
                </a:solidFill>
              </a:rPr>
              <a:t>The following are the main characteristics of the database approach.</a:t>
            </a:r>
          </a:p>
          <a:p>
            <a:pPr algn="just"/>
            <a:endParaRPr lang="en-US" sz="2400" dirty="0" smtClean="0">
              <a:solidFill>
                <a:srgbClr val="C00000"/>
              </a:solidFill>
            </a:endParaRPr>
          </a:p>
          <a:p>
            <a:pPr lvl="0" algn="just"/>
            <a:r>
              <a:rPr lang="en-US" sz="2400" i="1" dirty="0" smtClean="0">
                <a:solidFill>
                  <a:srgbClr val="002060"/>
                </a:solidFill>
              </a:rPr>
              <a:t>Self describing nature of a database system: </a:t>
            </a:r>
            <a:r>
              <a:rPr lang="en-US" sz="2000" dirty="0" smtClean="0">
                <a:solidFill>
                  <a:srgbClr val="C00000"/>
                </a:solidFill>
              </a:rPr>
              <a:t>The database system contains not only the database itself but also a complete definition / description of the database structure and constraints. The descriptions include the structure of each file, its type and storage format of each data item and  various constraints imposed on them. This information is called as </a:t>
            </a:r>
            <a:r>
              <a:rPr lang="en-US" sz="2000" i="1" dirty="0" smtClean="0">
                <a:solidFill>
                  <a:srgbClr val="002060"/>
                </a:solidFill>
              </a:rPr>
              <a:t>metadata</a:t>
            </a:r>
            <a:r>
              <a:rPr lang="en-US" sz="2000" dirty="0" smtClean="0">
                <a:solidFill>
                  <a:srgbClr val="C00000"/>
                </a:solidFill>
              </a:rPr>
              <a:t> and it is stored in the DBMS catalog.</a:t>
            </a:r>
          </a:p>
          <a:p>
            <a:pPr lvl="0" algn="just"/>
            <a:endParaRPr lang="en-US" sz="2400" dirty="0" smtClean="0">
              <a:solidFill>
                <a:srgbClr val="C00000"/>
              </a:solidFill>
            </a:endParaRPr>
          </a:p>
          <a:p>
            <a:pPr algn="just"/>
            <a:r>
              <a:rPr lang="en-US" sz="2400" i="1" dirty="0" smtClean="0">
                <a:solidFill>
                  <a:srgbClr val="002060"/>
                </a:solidFill>
              </a:rPr>
              <a:t>Insulation between program and data, and data abstraction: </a:t>
            </a:r>
            <a:r>
              <a:rPr lang="en-US" sz="2000" dirty="0" smtClean="0">
                <a:solidFill>
                  <a:srgbClr val="C00000"/>
                </a:solidFill>
              </a:rPr>
              <a:t>in the DBMS approach if we change the structure of a file then it will not require to change all programs that  access  the file  as the structure of the data files are stored in the DBMS catalog separately from the access programs. This property is called as program–data independence.</a:t>
            </a:r>
            <a:endParaRPr 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1117600" y="2002955"/>
            <a:ext cx="9956800" cy="2308324"/>
          </a:xfrm>
          <a:prstGeom prst="rect">
            <a:avLst/>
          </a:prstGeom>
          <a:noFill/>
        </p:spPr>
        <p:txBody>
          <a:bodyPr wrap="square" rtlCol="0">
            <a:spAutoFit/>
          </a:bodyPr>
          <a:lstStyle/>
          <a:p>
            <a:r>
              <a:rPr lang="en-US" sz="2000" dirty="0" smtClean="0">
                <a:solidFill>
                  <a:srgbClr val="002060"/>
                </a:solidFill>
              </a:rPr>
              <a:t>Query: </a:t>
            </a:r>
            <a:r>
              <a:rPr lang="en-IN" sz="2000" dirty="0" smtClean="0">
                <a:solidFill>
                  <a:srgbClr val="C00000"/>
                </a:solidFill>
              </a:rPr>
              <a:t>Find (director, actor) pairs where the director is </a:t>
            </a:r>
            <a:r>
              <a:rPr lang="en-US" sz="2000" dirty="0" smtClean="0">
                <a:solidFill>
                  <a:srgbClr val="C00000"/>
                </a:solidFill>
              </a:rPr>
              <a:t>younger than the actor</a:t>
            </a:r>
          </a:p>
          <a:p>
            <a:endParaRPr lang="en-US" sz="2000" dirty="0" smtClean="0">
              <a:solidFill>
                <a:srgbClr val="C00000"/>
              </a:solidFill>
            </a:endParaRPr>
          </a:p>
          <a:p>
            <a:pPr lvl="1"/>
            <a:r>
              <a:rPr lang="el-GR" sz="2000" dirty="0" smtClean="0">
                <a:solidFill>
                  <a:srgbClr val="002060"/>
                </a:solidFill>
              </a:rPr>
              <a:t>π</a:t>
            </a:r>
            <a:r>
              <a:rPr lang="en-US" sz="2000" dirty="0" smtClean="0">
                <a:solidFill>
                  <a:srgbClr val="002060"/>
                </a:solidFill>
              </a:rPr>
              <a:t> director, actor( </a:t>
            </a:r>
            <a:r>
              <a:rPr lang="en-US" sz="2400" dirty="0" smtClean="0">
                <a:solidFill>
                  <a:srgbClr val="002060"/>
                </a:solidFill>
              </a:rPr>
              <a:t>Directors</a:t>
            </a:r>
            <a:r>
              <a:rPr lang="en-US" sz="2000" dirty="0" smtClean="0">
                <a:solidFill>
                  <a:srgbClr val="002060"/>
                </a:solidFill>
              </a:rPr>
              <a:t>     </a:t>
            </a:r>
            <a:r>
              <a:rPr lang="en-US" sz="2000" dirty="0" err="1" smtClean="0">
                <a:solidFill>
                  <a:srgbClr val="002060"/>
                </a:solidFill>
              </a:rPr>
              <a:t>dyear</a:t>
            </a:r>
            <a:r>
              <a:rPr lang="en-US" sz="2000" dirty="0" smtClean="0">
                <a:solidFill>
                  <a:srgbClr val="002060"/>
                </a:solidFill>
              </a:rPr>
              <a:t> &gt; </a:t>
            </a:r>
            <a:r>
              <a:rPr lang="en-US" sz="2000" dirty="0" err="1" smtClean="0">
                <a:solidFill>
                  <a:srgbClr val="002060"/>
                </a:solidFill>
              </a:rPr>
              <a:t>ayear</a:t>
            </a:r>
            <a:r>
              <a:rPr lang="en-US" sz="2000" dirty="0" smtClean="0">
                <a:solidFill>
                  <a:srgbClr val="002060"/>
                </a:solidFill>
              </a:rPr>
              <a:t> </a:t>
            </a:r>
            <a:r>
              <a:rPr lang="en-US" sz="2400" dirty="0" smtClean="0">
                <a:solidFill>
                  <a:srgbClr val="002060"/>
                </a:solidFill>
              </a:rPr>
              <a:t>Actors</a:t>
            </a:r>
            <a:r>
              <a:rPr lang="en-US" sz="2000" dirty="0" smtClean="0">
                <a:solidFill>
                  <a:srgbClr val="002060"/>
                </a:solidFill>
              </a:rPr>
              <a:t>)</a:t>
            </a:r>
          </a:p>
          <a:p>
            <a:pPr lvl="1"/>
            <a:endParaRPr lang="en-US" sz="2000" dirty="0" smtClean="0">
              <a:solidFill>
                <a:srgbClr val="C00000"/>
              </a:solidFill>
            </a:endParaRPr>
          </a:p>
          <a:p>
            <a:r>
              <a:rPr lang="en-US" sz="2000" dirty="0" smtClean="0">
                <a:solidFill>
                  <a:srgbClr val="002060"/>
                </a:solidFill>
              </a:rPr>
              <a:t>Query: </a:t>
            </a:r>
            <a:r>
              <a:rPr lang="en-IN" sz="2000" dirty="0" smtClean="0"/>
              <a:t>Find actors who have acted in all </a:t>
            </a:r>
            <a:r>
              <a:rPr lang="en-IN" sz="2000" dirty="0" err="1" smtClean="0"/>
              <a:t>Coen’s</a:t>
            </a:r>
            <a:r>
              <a:rPr lang="en-IN" sz="2000" dirty="0" smtClean="0"/>
              <a:t> movies</a:t>
            </a:r>
            <a:endParaRPr lang="en-IN" sz="2000" dirty="0" smtClean="0">
              <a:solidFill>
                <a:srgbClr val="C00000"/>
              </a:solidFill>
            </a:endParaRPr>
          </a:p>
          <a:p>
            <a:endParaRPr lang="en-IN" sz="2000" dirty="0" smtClean="0">
              <a:solidFill>
                <a:srgbClr val="C00000"/>
              </a:solidFill>
            </a:endParaRPr>
          </a:p>
          <a:p>
            <a:pPr lvl="1"/>
            <a:r>
              <a:rPr lang="el-GR" sz="2000" dirty="0" smtClean="0">
                <a:solidFill>
                  <a:srgbClr val="002060"/>
                </a:solidFill>
              </a:rPr>
              <a:t>π</a:t>
            </a:r>
            <a:r>
              <a:rPr lang="en-US" sz="2000" dirty="0" smtClean="0">
                <a:solidFill>
                  <a:srgbClr val="002060"/>
                </a:solidFill>
              </a:rPr>
              <a:t> title(</a:t>
            </a:r>
            <a:r>
              <a:rPr lang="el-GR" sz="2000" dirty="0" smtClean="0">
                <a:solidFill>
                  <a:srgbClr val="002060"/>
                </a:solidFill>
              </a:rPr>
              <a:t>σ</a:t>
            </a:r>
            <a:r>
              <a:rPr lang="en-US" sz="2000" dirty="0" smtClean="0">
                <a:solidFill>
                  <a:srgbClr val="002060"/>
                </a:solidFill>
              </a:rPr>
              <a:t>director=‘</a:t>
            </a:r>
            <a:r>
              <a:rPr lang="en-US" sz="2000" dirty="0" err="1" smtClean="0">
                <a:solidFill>
                  <a:srgbClr val="002060"/>
                </a:solidFill>
              </a:rPr>
              <a:t>Coen</a:t>
            </a:r>
            <a:r>
              <a:rPr lang="en-US" sz="2000" dirty="0" smtClean="0">
                <a:solidFill>
                  <a:srgbClr val="002060"/>
                </a:solidFill>
              </a:rPr>
              <a:t>(Movies))</a:t>
            </a:r>
          </a:p>
        </p:txBody>
      </p:sp>
      <p:pic>
        <p:nvPicPr>
          <p:cNvPr id="67586" name="Picture 2"/>
          <p:cNvPicPr>
            <a:picLocks noChangeAspect="1" noChangeArrowheads="1"/>
          </p:cNvPicPr>
          <p:nvPr/>
        </p:nvPicPr>
        <p:blipFill>
          <a:blip r:embed="rId2"/>
          <a:srcRect/>
          <a:stretch>
            <a:fillRect/>
          </a:stretch>
        </p:blipFill>
        <p:spPr bwMode="auto">
          <a:xfrm>
            <a:off x="4549577" y="2791517"/>
            <a:ext cx="219075" cy="142875"/>
          </a:xfrm>
          <a:prstGeom prst="rect">
            <a:avLst/>
          </a:prstGeom>
          <a:noFill/>
          <a:ln w="9525">
            <a:noFill/>
            <a:miter lim="800000"/>
            <a:headEnd/>
            <a:tailEnd/>
          </a:ln>
        </p:spPr>
      </p:pic>
      <p:sp>
        <p:nvSpPr>
          <p:cNvPr id="9" name="TextBox 8"/>
          <p:cNvSpPr txBox="1"/>
          <p:nvPr/>
        </p:nvSpPr>
        <p:spPr>
          <a:xfrm>
            <a:off x="862934" y="989217"/>
            <a:ext cx="5407237" cy="461665"/>
          </a:xfrm>
          <a:prstGeom prst="rect">
            <a:avLst/>
          </a:prstGeom>
          <a:solidFill>
            <a:schemeClr val="accent2"/>
          </a:solidFill>
        </p:spPr>
        <p:txBody>
          <a:bodyPr wrap="square" rtlCol="0">
            <a:spAutoFit/>
          </a:bodyPr>
          <a:lstStyle/>
          <a:p>
            <a:r>
              <a:rPr lang="en-US" sz="2400" b="1" dirty="0" smtClean="0">
                <a:solidFill>
                  <a:schemeClr val="bg1"/>
                </a:solidFill>
              </a:rPr>
              <a:t>Solutions Using Relational Algebra</a:t>
            </a:r>
            <a:endParaRPr lang="en-US"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INFERENCE RULES FOR FUNCTIONAL DEPENDENCY: - </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64457" y="1712692"/>
            <a:ext cx="11277600" cy="4247317"/>
          </a:xfrm>
          <a:prstGeom prst="rect">
            <a:avLst/>
          </a:prstGeom>
          <a:noFill/>
        </p:spPr>
        <p:txBody>
          <a:bodyPr wrap="square" rtlCol="0">
            <a:spAutoFit/>
          </a:bodyPr>
          <a:lstStyle/>
          <a:p>
            <a:pPr algn="just">
              <a:lnSpc>
                <a:spcPct val="150000"/>
              </a:lnSpc>
              <a:buFont typeface="Wingdings" pitchFamily="2" charset="2"/>
              <a:buChar char="§"/>
            </a:pPr>
            <a:r>
              <a:rPr lang="en-IN" sz="2000" dirty="0" smtClean="0">
                <a:solidFill>
                  <a:srgbClr val="C00000"/>
                </a:solidFill>
              </a:rPr>
              <a:t>Suppose, F is set of functional dependencies that are specified on relation schema R. It is not possible to specify all possible functional dependencies for a given situation .</a:t>
            </a:r>
          </a:p>
          <a:p>
            <a:pPr algn="just">
              <a:lnSpc>
                <a:spcPct val="150000"/>
              </a:lnSpc>
            </a:pPr>
            <a:r>
              <a:rPr lang="en-IN" sz="2000" dirty="0" smtClean="0">
                <a:solidFill>
                  <a:srgbClr val="C00000"/>
                </a:solidFill>
              </a:rPr>
              <a:t>	For example if each department has one manager so that </a:t>
            </a:r>
            <a:r>
              <a:rPr lang="en-IN" sz="2000" dirty="0" smtClean="0">
                <a:solidFill>
                  <a:srgbClr val="002060"/>
                </a:solidFill>
              </a:rPr>
              <a:t>DEPT_NO</a:t>
            </a:r>
            <a:r>
              <a:rPr lang="en-IN" sz="2000" dirty="0" smtClean="0">
                <a:solidFill>
                  <a:srgbClr val="C00000"/>
                </a:solidFill>
              </a:rPr>
              <a:t> uniquely determines 	</a:t>
            </a:r>
            <a:r>
              <a:rPr lang="en-IN" sz="2000" dirty="0" smtClean="0">
                <a:solidFill>
                  <a:srgbClr val="002060"/>
                </a:solidFill>
              </a:rPr>
              <a:t>MANAGER_ENO (DEPT_NO →MGR_ENO), </a:t>
            </a:r>
            <a:r>
              <a:rPr lang="en-IN" sz="2000" dirty="0" smtClean="0">
                <a:solidFill>
                  <a:srgbClr val="C00000"/>
                </a:solidFill>
              </a:rPr>
              <a:t>and a manager has a unique phone number called 	</a:t>
            </a:r>
            <a:r>
              <a:rPr lang="en-IN" sz="2000" dirty="0" smtClean="0">
                <a:solidFill>
                  <a:srgbClr val="002060"/>
                </a:solidFill>
              </a:rPr>
              <a:t>MGR_PHONE (MGR_ENO→MGR_PHONE), </a:t>
            </a:r>
            <a:r>
              <a:rPr lang="en-IN" sz="2000" dirty="0" smtClean="0">
                <a:solidFill>
                  <a:srgbClr val="C00000"/>
                </a:solidFill>
              </a:rPr>
              <a:t>then these two dependencies together imply that </a:t>
            </a:r>
          </a:p>
          <a:p>
            <a:pPr algn="just">
              <a:lnSpc>
                <a:spcPct val="150000"/>
              </a:lnSpc>
            </a:pPr>
            <a:r>
              <a:rPr lang="en-IN" sz="2000" dirty="0" smtClean="0">
                <a:solidFill>
                  <a:srgbClr val="C00000"/>
                </a:solidFill>
              </a:rPr>
              <a:t>	</a:t>
            </a:r>
            <a:r>
              <a:rPr lang="en-IN" sz="2000" dirty="0" smtClean="0">
                <a:solidFill>
                  <a:srgbClr val="002060"/>
                </a:solidFill>
              </a:rPr>
              <a:t>DEPT_NO →MGR_PHONE. </a:t>
            </a:r>
          </a:p>
          <a:p>
            <a:pPr algn="just">
              <a:lnSpc>
                <a:spcPct val="150000"/>
              </a:lnSpc>
              <a:buFont typeface="Wingdings" pitchFamily="2" charset="2"/>
              <a:buChar char="§"/>
            </a:pPr>
            <a:r>
              <a:rPr lang="en-IN" sz="2000" dirty="0" smtClean="0">
                <a:solidFill>
                  <a:srgbClr val="C00000"/>
                </a:solidFill>
              </a:rPr>
              <a:t>This is an </a:t>
            </a:r>
            <a:r>
              <a:rPr lang="en-IN" sz="2000" i="1" dirty="0" smtClean="0">
                <a:solidFill>
                  <a:srgbClr val="002060"/>
                </a:solidFill>
              </a:rPr>
              <a:t>inferred FD </a:t>
            </a:r>
            <a:r>
              <a:rPr lang="en-IN" sz="2000" dirty="0" smtClean="0">
                <a:solidFill>
                  <a:srgbClr val="C00000"/>
                </a:solidFill>
              </a:rPr>
              <a:t>and need not be explicitly stated in addition to the two given FDs.</a:t>
            </a:r>
          </a:p>
          <a:p>
            <a:pPr algn="just">
              <a:lnSpc>
                <a:spcPct val="150000"/>
              </a:lnSpc>
              <a:buFont typeface="Wingdings" pitchFamily="2" charset="2"/>
              <a:buChar char="§"/>
            </a:pPr>
            <a:r>
              <a:rPr lang="en-IN" sz="2000" dirty="0" smtClean="0">
                <a:solidFill>
                  <a:srgbClr val="C00000"/>
                </a:solidFill>
              </a:rPr>
              <a:t>Therefore formally it is useful to define a concept called </a:t>
            </a:r>
            <a:r>
              <a:rPr lang="en-IN" sz="2000" i="1" dirty="0" smtClean="0">
                <a:solidFill>
                  <a:srgbClr val="002060"/>
                </a:solidFill>
              </a:rPr>
              <a:t>closure</a:t>
            </a:r>
            <a:r>
              <a:rPr lang="en-IN" sz="2000" dirty="0" smtClean="0">
                <a:solidFill>
                  <a:srgbClr val="C00000"/>
                </a:solidFill>
              </a:rPr>
              <a:t> that includes all possible dependencies that can be inferred from the given set F.</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 calcmode="lin" valueType="num">
                                      <p:cBhvr additive="base">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INFERENCE RULES FOR FUNCTIONAL DEPENDENCY: - </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64457" y="1712692"/>
            <a:ext cx="11277600" cy="4708981"/>
          </a:xfrm>
          <a:prstGeom prst="rect">
            <a:avLst/>
          </a:prstGeom>
          <a:noFill/>
        </p:spPr>
        <p:txBody>
          <a:bodyPr wrap="square" rtlCol="0">
            <a:spAutoFit/>
          </a:bodyPr>
          <a:lstStyle/>
          <a:p>
            <a:pPr>
              <a:lnSpc>
                <a:spcPct val="150000"/>
              </a:lnSpc>
            </a:pPr>
            <a:r>
              <a:rPr lang="en-US" sz="2000" dirty="0" smtClean="0">
                <a:solidFill>
                  <a:srgbClr val="002060"/>
                </a:solidFill>
              </a:rPr>
              <a:t>DEFINATION</a:t>
            </a:r>
          </a:p>
          <a:p>
            <a:pPr>
              <a:lnSpc>
                <a:spcPct val="150000"/>
              </a:lnSpc>
              <a:buFont typeface="Wingdings" pitchFamily="2" charset="2"/>
              <a:buChar char="§"/>
            </a:pPr>
            <a:r>
              <a:rPr lang="en-US" sz="2000" dirty="0" smtClean="0">
                <a:solidFill>
                  <a:srgbClr val="C00000"/>
                </a:solidFill>
              </a:rPr>
              <a:t>The set of all dependencies that includes F as well as all dependencies that can be inferred from F is called the closure of F, it is denoted by F</a:t>
            </a:r>
            <a:r>
              <a:rPr lang="en-US" sz="2000" baseline="30000" dirty="0" smtClean="0">
                <a:solidFill>
                  <a:srgbClr val="C00000"/>
                </a:solidFill>
              </a:rPr>
              <a:t>+</a:t>
            </a:r>
            <a:r>
              <a:rPr lang="en-US" sz="2000" dirty="0" smtClean="0">
                <a:solidFill>
                  <a:srgbClr val="C00000"/>
                </a:solidFill>
              </a:rPr>
              <a:t>.</a:t>
            </a:r>
          </a:p>
          <a:p>
            <a:pPr>
              <a:lnSpc>
                <a:spcPct val="150000"/>
              </a:lnSpc>
            </a:pPr>
            <a:r>
              <a:rPr lang="en-US" sz="2000" b="1" dirty="0" smtClean="0"/>
              <a:t>	Example:</a:t>
            </a:r>
          </a:p>
          <a:p>
            <a:pPr>
              <a:lnSpc>
                <a:spcPct val="150000"/>
              </a:lnSpc>
            </a:pPr>
            <a:r>
              <a:rPr lang="en-US" sz="2000" b="1" dirty="0" smtClean="0"/>
              <a:t> </a:t>
            </a:r>
            <a:endParaRPr lang="en-US" sz="2000" dirty="0" smtClean="0"/>
          </a:p>
          <a:p>
            <a:pPr lvl="2">
              <a:lnSpc>
                <a:spcPct val="150000"/>
              </a:lnSpc>
            </a:pPr>
            <a:r>
              <a:rPr lang="en-US" sz="2000" dirty="0" smtClean="0">
                <a:solidFill>
                  <a:srgbClr val="002060"/>
                </a:solidFill>
              </a:rPr>
              <a:t>F = ENO → {ENAME, DOB, ADDRESS, DNUM} 	DNUM	→ {DNAME, ADDRESS}</a:t>
            </a:r>
          </a:p>
          <a:p>
            <a:pPr lvl="2">
              <a:lnSpc>
                <a:spcPct val="150000"/>
              </a:lnSpc>
            </a:pPr>
            <a:r>
              <a:rPr lang="en-US" sz="2000" dirty="0" smtClean="0">
                <a:solidFill>
                  <a:srgbClr val="002060"/>
                </a:solidFill>
              </a:rPr>
              <a:t>F</a:t>
            </a:r>
            <a:r>
              <a:rPr lang="en-US" sz="2000" baseline="30000" dirty="0" smtClean="0">
                <a:solidFill>
                  <a:srgbClr val="002060"/>
                </a:solidFill>
              </a:rPr>
              <a:t>+</a:t>
            </a:r>
            <a:r>
              <a:rPr lang="en-US" sz="2000" dirty="0" smtClean="0">
                <a:solidFill>
                  <a:srgbClr val="002060"/>
                </a:solidFill>
              </a:rPr>
              <a:t>= ENO → {DNAME, DMGRNO}</a:t>
            </a:r>
          </a:p>
          <a:p>
            <a:pPr lvl="2">
              <a:lnSpc>
                <a:spcPct val="150000"/>
              </a:lnSpc>
            </a:pPr>
            <a:endParaRPr lang="en-US" sz="2000" dirty="0" smtClean="0">
              <a:solidFill>
                <a:srgbClr val="002060"/>
              </a:solidFill>
            </a:endParaRPr>
          </a:p>
          <a:p>
            <a:pPr marL="0" lvl="2">
              <a:lnSpc>
                <a:spcPct val="150000"/>
              </a:lnSpc>
              <a:buFont typeface="Wingdings" pitchFamily="2" charset="2"/>
              <a:buChar char="§"/>
            </a:pPr>
            <a:r>
              <a:rPr lang="en-US" sz="2000" dirty="0" smtClean="0">
                <a:solidFill>
                  <a:srgbClr val="C00000"/>
                </a:solidFill>
              </a:rPr>
              <a:t>To determine a systematic way to infer dependencies we must discover a set of inference rules that can be used to infer new dependencies from a given set of dependences F.</a:t>
            </a:r>
            <a:endParaRPr lang="en-US"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 calcmode="lin" valueType="num">
                                      <p:cBhvr additive="base">
                                        <p:cTn id="2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 calcmode="lin" valueType="num">
                                      <p:cBhvr additive="base">
                                        <p:cTn id="35"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ARMSTRONG’S AXIOMS OR INFERENCE RULES: -</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93485" y="2046513"/>
            <a:ext cx="11277600" cy="3970318"/>
          </a:xfrm>
          <a:prstGeom prst="rect">
            <a:avLst/>
          </a:prstGeom>
          <a:noFill/>
        </p:spPr>
        <p:txBody>
          <a:bodyPr wrap="square" rtlCol="0">
            <a:spAutoFit/>
          </a:bodyPr>
          <a:lstStyle/>
          <a:p>
            <a:pPr lvl="0">
              <a:lnSpc>
                <a:spcPct val="150000"/>
              </a:lnSpc>
            </a:pPr>
            <a:r>
              <a:rPr lang="en-US" sz="2400" b="1" dirty="0" smtClean="0">
                <a:solidFill>
                  <a:srgbClr val="002060"/>
                </a:solidFill>
              </a:rPr>
              <a:t>IR1(REFLEXIVE RULE): -</a:t>
            </a:r>
            <a:endParaRPr lang="en-US" sz="2400" dirty="0" smtClean="0">
              <a:solidFill>
                <a:srgbClr val="002060"/>
              </a:solidFill>
            </a:endParaRPr>
          </a:p>
          <a:p>
            <a:pPr>
              <a:lnSpc>
                <a:spcPct val="150000"/>
              </a:lnSpc>
            </a:pPr>
            <a:r>
              <a:rPr lang="en-US" sz="2400" dirty="0" smtClean="0">
                <a:solidFill>
                  <a:srgbClr val="C00000"/>
                </a:solidFill>
              </a:rPr>
              <a:t>For a relation R having attributes X and Y.</a:t>
            </a:r>
          </a:p>
          <a:p>
            <a:pPr>
              <a:lnSpc>
                <a:spcPct val="150000"/>
              </a:lnSpc>
            </a:pPr>
            <a:r>
              <a:rPr lang="en-US" sz="2400" dirty="0" smtClean="0">
                <a:solidFill>
                  <a:srgbClr val="C00000"/>
                </a:solidFill>
              </a:rPr>
              <a:t>	If </a:t>
            </a:r>
            <a:r>
              <a:rPr lang="en-US" sz="2400" dirty="0" smtClean="0">
                <a:solidFill>
                  <a:srgbClr val="002060"/>
                </a:solidFill>
              </a:rPr>
              <a:t>X ⊇ Y</a:t>
            </a:r>
            <a:r>
              <a:rPr lang="en-US" sz="2400" dirty="0" smtClean="0">
                <a:solidFill>
                  <a:srgbClr val="C00000"/>
                </a:solidFill>
              </a:rPr>
              <a:t>, then </a:t>
            </a:r>
            <a:r>
              <a:rPr lang="en-US" sz="2400" dirty="0" smtClean="0">
                <a:solidFill>
                  <a:srgbClr val="002060"/>
                </a:solidFill>
              </a:rPr>
              <a:t>X →Y</a:t>
            </a:r>
          </a:p>
          <a:p>
            <a:pPr>
              <a:lnSpc>
                <a:spcPct val="150000"/>
              </a:lnSpc>
            </a:pPr>
            <a:r>
              <a:rPr lang="en-US" sz="2400" dirty="0" smtClean="0">
                <a:solidFill>
                  <a:srgbClr val="C00000"/>
                </a:solidFill>
              </a:rPr>
              <a:t>Proof: - Suppose </a:t>
            </a:r>
            <a:r>
              <a:rPr lang="en-US" sz="2400" dirty="0" smtClean="0">
                <a:solidFill>
                  <a:srgbClr val="002060"/>
                </a:solidFill>
              </a:rPr>
              <a:t>X ⊇ Y </a:t>
            </a:r>
            <a:r>
              <a:rPr lang="en-US" sz="2400" dirty="0" smtClean="0">
                <a:solidFill>
                  <a:srgbClr val="C00000"/>
                </a:solidFill>
              </a:rPr>
              <a:t>and two </a:t>
            </a:r>
            <a:r>
              <a:rPr lang="en-US" sz="2400" dirty="0" err="1" smtClean="0">
                <a:solidFill>
                  <a:srgbClr val="C00000"/>
                </a:solidFill>
              </a:rPr>
              <a:t>tuples</a:t>
            </a:r>
            <a:r>
              <a:rPr lang="en-US" sz="2400" dirty="0" smtClean="0">
                <a:solidFill>
                  <a:srgbClr val="C00000"/>
                </a:solidFill>
              </a:rPr>
              <a:t> t1 and t2 exist in some relation,</a:t>
            </a:r>
          </a:p>
          <a:p>
            <a:pPr>
              <a:lnSpc>
                <a:spcPct val="150000"/>
              </a:lnSpc>
            </a:pPr>
            <a:r>
              <a:rPr lang="en-US" sz="2400" dirty="0" smtClean="0">
                <a:solidFill>
                  <a:srgbClr val="C00000"/>
                </a:solidFill>
              </a:rPr>
              <a:t>	such that, </a:t>
            </a:r>
            <a:r>
              <a:rPr lang="en-US" sz="2400" dirty="0" smtClean="0">
                <a:solidFill>
                  <a:srgbClr val="002060"/>
                </a:solidFill>
              </a:rPr>
              <a:t>t1[X]=t2[X] </a:t>
            </a:r>
            <a:r>
              <a:rPr lang="en-US" sz="2400" dirty="0" smtClean="0">
                <a:solidFill>
                  <a:srgbClr val="C00000"/>
                </a:solidFill>
              </a:rPr>
              <a:t>then, </a:t>
            </a:r>
            <a:r>
              <a:rPr lang="en-US" sz="2400" dirty="0" smtClean="0">
                <a:solidFill>
                  <a:srgbClr val="002060"/>
                </a:solidFill>
              </a:rPr>
              <a:t>t1[Y]=t2[Y], </a:t>
            </a:r>
          </a:p>
          <a:p>
            <a:pPr>
              <a:lnSpc>
                <a:spcPct val="150000"/>
              </a:lnSpc>
            </a:pPr>
            <a:r>
              <a:rPr lang="en-US" sz="2400" dirty="0" smtClean="0">
                <a:solidFill>
                  <a:srgbClr val="C00000"/>
                </a:solidFill>
              </a:rPr>
              <a:t>	because </a:t>
            </a:r>
            <a:r>
              <a:rPr lang="en-US" sz="2400" dirty="0" smtClean="0">
                <a:solidFill>
                  <a:srgbClr val="002060"/>
                </a:solidFill>
              </a:rPr>
              <a:t>X ⊇ Y</a:t>
            </a:r>
          </a:p>
          <a:p>
            <a:pPr>
              <a:lnSpc>
                <a:spcPct val="150000"/>
              </a:lnSpc>
            </a:pPr>
            <a:r>
              <a:rPr lang="en-US" sz="2400" dirty="0" smtClean="0">
                <a:solidFill>
                  <a:srgbClr val="C00000"/>
                </a:solidFill>
              </a:rPr>
              <a:t>Hence, </a:t>
            </a:r>
            <a:r>
              <a:rPr lang="en-US" sz="2400" dirty="0" smtClean="0">
                <a:solidFill>
                  <a:srgbClr val="002060"/>
                </a:solidFill>
              </a:rPr>
              <a:t>X →Y</a:t>
            </a:r>
            <a:r>
              <a:rPr lang="en-US" sz="2400" dirty="0" smtClean="0">
                <a:solidFill>
                  <a:srgbClr val="C00000"/>
                </a:solidFill>
              </a:rPr>
              <a:t> must hold in this relation.</a:t>
            </a:r>
            <a:endParaRPr lang="en-US" sz="20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 calcmode="lin" valueType="num">
                                      <p:cBhvr additive="base">
                                        <p:cTn id="33"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 calcmode="lin" valueType="num">
                                      <p:cBhvr additive="base">
                                        <p:cTn id="3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ARMSTRONG’S AXIOMS OR INFERENCE RULES: -</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78971" y="1828804"/>
            <a:ext cx="11277600" cy="4247317"/>
          </a:xfrm>
          <a:prstGeom prst="rect">
            <a:avLst/>
          </a:prstGeom>
          <a:noFill/>
        </p:spPr>
        <p:txBody>
          <a:bodyPr wrap="square" rtlCol="0">
            <a:spAutoFit/>
          </a:bodyPr>
          <a:lstStyle/>
          <a:p>
            <a:pPr lvl="0">
              <a:lnSpc>
                <a:spcPct val="150000"/>
              </a:lnSpc>
            </a:pPr>
            <a:r>
              <a:rPr lang="en-US" sz="2000" b="1" dirty="0" smtClean="0">
                <a:solidFill>
                  <a:srgbClr val="002060"/>
                </a:solidFill>
              </a:rPr>
              <a:t>IR2(AUGMENTATION RULE): -</a:t>
            </a:r>
          </a:p>
          <a:p>
            <a:pPr>
              <a:lnSpc>
                <a:spcPct val="150000"/>
              </a:lnSpc>
            </a:pPr>
            <a:r>
              <a:rPr lang="en-US" sz="2000" dirty="0" smtClean="0">
                <a:solidFill>
                  <a:srgbClr val="C00000"/>
                </a:solidFill>
              </a:rPr>
              <a:t>For a relation R having attributes X and Y </a:t>
            </a:r>
          </a:p>
          <a:p>
            <a:pPr>
              <a:lnSpc>
                <a:spcPct val="150000"/>
              </a:lnSpc>
            </a:pPr>
            <a:r>
              <a:rPr lang="en-US" sz="2000" dirty="0" smtClean="0">
                <a:solidFill>
                  <a:srgbClr val="C00000"/>
                </a:solidFill>
              </a:rPr>
              <a:t>	If {X→Y} then XZ → YZ</a:t>
            </a:r>
          </a:p>
          <a:p>
            <a:pPr>
              <a:lnSpc>
                <a:spcPct val="150000"/>
              </a:lnSpc>
            </a:pPr>
            <a:r>
              <a:rPr lang="en-US" sz="2000" dirty="0" smtClean="0">
                <a:solidFill>
                  <a:srgbClr val="002060"/>
                </a:solidFill>
              </a:rPr>
              <a:t>Proof</a:t>
            </a:r>
            <a:r>
              <a:rPr lang="en-US" sz="2000" dirty="0" smtClean="0">
                <a:solidFill>
                  <a:srgbClr val="C00000"/>
                </a:solidFill>
              </a:rPr>
              <a:t>: - Let </a:t>
            </a:r>
            <a:r>
              <a:rPr lang="en-US" sz="2000" dirty="0" smtClean="0">
                <a:solidFill>
                  <a:srgbClr val="002060"/>
                </a:solidFill>
              </a:rPr>
              <a:t>t1[X]=t2[X]</a:t>
            </a:r>
            <a:r>
              <a:rPr lang="en-US" sz="2000" dirty="0" smtClean="0">
                <a:solidFill>
                  <a:srgbClr val="C00000"/>
                </a:solidFill>
              </a:rPr>
              <a:t>	(1)</a:t>
            </a:r>
          </a:p>
          <a:p>
            <a:pPr>
              <a:lnSpc>
                <a:spcPct val="150000"/>
              </a:lnSpc>
            </a:pPr>
            <a:r>
              <a:rPr lang="en-US" sz="2000" dirty="0" smtClean="0">
                <a:solidFill>
                  <a:srgbClr val="C00000"/>
                </a:solidFill>
              </a:rPr>
              <a:t>	  Then, </a:t>
            </a:r>
            <a:r>
              <a:rPr lang="en-US" sz="2000" dirty="0" smtClean="0">
                <a:solidFill>
                  <a:srgbClr val="002060"/>
                </a:solidFill>
              </a:rPr>
              <a:t>t1[Y]=t2[Y]</a:t>
            </a:r>
            <a:r>
              <a:rPr lang="en-US" sz="2000" dirty="0" smtClean="0">
                <a:solidFill>
                  <a:srgbClr val="C00000"/>
                </a:solidFill>
              </a:rPr>
              <a:t>	(2)</a:t>
            </a:r>
          </a:p>
          <a:p>
            <a:pPr>
              <a:lnSpc>
                <a:spcPct val="150000"/>
              </a:lnSpc>
            </a:pPr>
            <a:r>
              <a:rPr lang="en-US" sz="2000" dirty="0" smtClean="0">
                <a:solidFill>
                  <a:srgbClr val="C00000"/>
                </a:solidFill>
              </a:rPr>
              <a:t>And we can say that </a:t>
            </a:r>
            <a:r>
              <a:rPr lang="en-US" sz="2000" dirty="0" smtClean="0">
                <a:solidFill>
                  <a:srgbClr val="002060"/>
                </a:solidFill>
              </a:rPr>
              <a:t>t1[XZ]=t2[XZ]</a:t>
            </a:r>
            <a:r>
              <a:rPr lang="en-US" sz="2000" dirty="0" smtClean="0">
                <a:solidFill>
                  <a:srgbClr val="C00000"/>
                </a:solidFill>
              </a:rPr>
              <a:t>	(3)</a:t>
            </a:r>
          </a:p>
          <a:p>
            <a:pPr>
              <a:lnSpc>
                <a:spcPct val="150000"/>
              </a:lnSpc>
            </a:pPr>
            <a:r>
              <a:rPr lang="en-US" sz="2000" dirty="0" smtClean="0">
                <a:solidFill>
                  <a:srgbClr val="C00000"/>
                </a:solidFill>
              </a:rPr>
              <a:t>From equation 1 and 2, we can say that, </a:t>
            </a:r>
            <a:r>
              <a:rPr lang="en-US" sz="2000" dirty="0" smtClean="0">
                <a:solidFill>
                  <a:srgbClr val="002060"/>
                </a:solidFill>
              </a:rPr>
              <a:t>t1[Z]=t2[Z]</a:t>
            </a:r>
            <a:r>
              <a:rPr lang="en-US" sz="2000" dirty="0" smtClean="0">
                <a:solidFill>
                  <a:srgbClr val="C00000"/>
                </a:solidFill>
              </a:rPr>
              <a:t>	(4)</a:t>
            </a:r>
          </a:p>
          <a:p>
            <a:pPr>
              <a:lnSpc>
                <a:spcPct val="150000"/>
              </a:lnSpc>
            </a:pPr>
            <a:r>
              <a:rPr lang="en-US" sz="2000" dirty="0" smtClean="0">
                <a:solidFill>
                  <a:srgbClr val="C00000"/>
                </a:solidFill>
              </a:rPr>
              <a:t>From equation 2 and 4 we can say that</a:t>
            </a:r>
            <a:r>
              <a:rPr lang="en-US" sz="2000" dirty="0" smtClean="0">
                <a:solidFill>
                  <a:srgbClr val="002060"/>
                </a:solidFill>
              </a:rPr>
              <a:t>, t1[YZ]=t2[YZ]</a:t>
            </a:r>
          </a:p>
          <a:p>
            <a:pPr>
              <a:lnSpc>
                <a:spcPct val="150000"/>
              </a:lnSpc>
            </a:pPr>
            <a:r>
              <a:rPr lang="en-US" sz="2000" dirty="0" smtClean="0">
                <a:solidFill>
                  <a:srgbClr val="C00000"/>
                </a:solidFill>
              </a:rPr>
              <a:t>So from the above equation we can say that {X→Y}, then </a:t>
            </a:r>
            <a:r>
              <a:rPr lang="en-US" sz="2000" dirty="0" smtClean="0">
                <a:solidFill>
                  <a:srgbClr val="002060"/>
                </a:solidFill>
              </a:rPr>
              <a:t>XZ → YZ</a:t>
            </a:r>
            <a:r>
              <a:rPr lang="en-US" sz="2000" dirty="0" smtClean="0">
                <a:solidFill>
                  <a:srgbClr val="C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 calcmode="lin" valueType="num">
                                      <p:cBhvr additive="base">
                                        <p:cTn id="33"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anim calcmode="lin" valueType="num">
                                      <p:cBhvr additive="base">
                                        <p:cTn id="3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9">
                                            <p:txEl>
                                              <p:pRg st="7" end="7"/>
                                            </p:txEl>
                                          </p:spTgt>
                                        </p:tgtEl>
                                        <p:attrNameLst>
                                          <p:attrName>style.visibility</p:attrName>
                                        </p:attrNameLst>
                                      </p:cBhvr>
                                      <p:to>
                                        <p:strVal val="visible"/>
                                      </p:to>
                                    </p:set>
                                    <p:anim calcmode="lin" valueType="num">
                                      <p:cBhvr additive="base">
                                        <p:cTn id="45"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xEl>
                                              <p:pRg st="8" end="8"/>
                                            </p:txEl>
                                          </p:spTgt>
                                        </p:tgtEl>
                                        <p:attrNameLst>
                                          <p:attrName>style.visibility</p:attrName>
                                        </p:attrNameLst>
                                      </p:cBhvr>
                                      <p:to>
                                        <p:strVal val="visible"/>
                                      </p:to>
                                    </p:set>
                                    <p:anim calcmode="lin" valueType="num">
                                      <p:cBhvr additive="base">
                                        <p:cTn id="5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ARMSTRONG’S AXIOMS OR INFERENCE RULES: -</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78968" y="1799775"/>
            <a:ext cx="11277600" cy="4524315"/>
          </a:xfrm>
          <a:prstGeom prst="rect">
            <a:avLst/>
          </a:prstGeom>
          <a:noFill/>
        </p:spPr>
        <p:txBody>
          <a:bodyPr wrap="square" rtlCol="0">
            <a:spAutoFit/>
          </a:bodyPr>
          <a:lstStyle/>
          <a:p>
            <a:pPr lvl="0">
              <a:lnSpc>
                <a:spcPct val="150000"/>
              </a:lnSpc>
            </a:pPr>
            <a:r>
              <a:rPr lang="en-US" sz="2400" b="1" dirty="0" smtClean="0">
                <a:solidFill>
                  <a:srgbClr val="002060"/>
                </a:solidFill>
              </a:rPr>
              <a:t>IR3(TRANSITIVE RULE): -</a:t>
            </a:r>
          </a:p>
          <a:p>
            <a:pPr>
              <a:lnSpc>
                <a:spcPct val="150000"/>
              </a:lnSpc>
            </a:pPr>
            <a:r>
              <a:rPr lang="en-US" sz="2000" b="1" dirty="0" smtClean="0"/>
              <a:t> </a:t>
            </a:r>
            <a:r>
              <a:rPr lang="en-US" sz="2400" dirty="0" smtClean="0">
                <a:solidFill>
                  <a:srgbClr val="C00000"/>
                </a:solidFill>
              </a:rPr>
              <a:t>For a relation R having attributes X and Y ,</a:t>
            </a:r>
          </a:p>
          <a:p>
            <a:pPr>
              <a:lnSpc>
                <a:spcPct val="150000"/>
              </a:lnSpc>
            </a:pPr>
            <a:r>
              <a:rPr lang="en-US" sz="2400" dirty="0" smtClean="0">
                <a:solidFill>
                  <a:srgbClr val="C00000"/>
                </a:solidFill>
              </a:rPr>
              <a:t>	If </a:t>
            </a:r>
            <a:r>
              <a:rPr lang="en-US" sz="2400" dirty="0" smtClean="0">
                <a:solidFill>
                  <a:srgbClr val="002060"/>
                </a:solidFill>
              </a:rPr>
              <a:t>{X →Y, Y→Z} </a:t>
            </a:r>
            <a:r>
              <a:rPr lang="en-US" sz="2400" dirty="0" smtClean="0">
                <a:solidFill>
                  <a:srgbClr val="C00000"/>
                </a:solidFill>
              </a:rPr>
              <a:t>then, </a:t>
            </a:r>
            <a:r>
              <a:rPr lang="en-US" sz="2400" dirty="0" smtClean="0">
                <a:solidFill>
                  <a:srgbClr val="002060"/>
                </a:solidFill>
              </a:rPr>
              <a:t>X→Z</a:t>
            </a:r>
          </a:p>
          <a:p>
            <a:pPr>
              <a:lnSpc>
                <a:spcPct val="150000"/>
              </a:lnSpc>
            </a:pPr>
            <a:r>
              <a:rPr lang="en-US" sz="2400" dirty="0" smtClean="0">
                <a:solidFill>
                  <a:srgbClr val="C00000"/>
                </a:solidFill>
              </a:rPr>
              <a:t>Proof: -</a:t>
            </a:r>
          </a:p>
          <a:p>
            <a:pPr>
              <a:lnSpc>
                <a:spcPct val="150000"/>
              </a:lnSpc>
            </a:pPr>
            <a:r>
              <a:rPr lang="en-US" sz="2400" dirty="0" smtClean="0">
                <a:solidFill>
                  <a:srgbClr val="C00000"/>
                </a:solidFill>
              </a:rPr>
              <a:t>Assume that </a:t>
            </a:r>
            <a:r>
              <a:rPr lang="en-US" sz="2400" dirty="0" smtClean="0">
                <a:solidFill>
                  <a:srgbClr val="002060"/>
                </a:solidFill>
              </a:rPr>
              <a:t>X →Y</a:t>
            </a:r>
            <a:r>
              <a:rPr lang="en-US" sz="2400" dirty="0" smtClean="0">
                <a:solidFill>
                  <a:srgbClr val="C00000"/>
                </a:solidFill>
              </a:rPr>
              <a:t> and </a:t>
            </a:r>
            <a:r>
              <a:rPr lang="en-US" sz="2400" dirty="0" smtClean="0">
                <a:solidFill>
                  <a:srgbClr val="002060"/>
                </a:solidFill>
              </a:rPr>
              <a:t>Y→Z</a:t>
            </a:r>
            <a:r>
              <a:rPr lang="en-US" sz="2400" dirty="0" smtClean="0">
                <a:solidFill>
                  <a:srgbClr val="C00000"/>
                </a:solidFill>
              </a:rPr>
              <a:t> both hold in relation R then </a:t>
            </a:r>
          </a:p>
          <a:p>
            <a:pPr>
              <a:lnSpc>
                <a:spcPct val="150000"/>
              </a:lnSpc>
            </a:pPr>
            <a:r>
              <a:rPr lang="en-US" sz="2400" dirty="0" smtClean="0">
                <a:solidFill>
                  <a:srgbClr val="C00000"/>
                </a:solidFill>
              </a:rPr>
              <a:t>	we can say that, </a:t>
            </a:r>
            <a:r>
              <a:rPr lang="en-US" sz="2400" dirty="0" smtClean="0">
                <a:solidFill>
                  <a:srgbClr val="002060"/>
                </a:solidFill>
              </a:rPr>
              <a:t>t1[X]=t2[X] </a:t>
            </a:r>
            <a:r>
              <a:rPr lang="en-US" sz="2400" dirty="0" smtClean="0">
                <a:solidFill>
                  <a:srgbClr val="C00000"/>
                </a:solidFill>
              </a:rPr>
              <a:t>and </a:t>
            </a:r>
            <a:r>
              <a:rPr lang="en-US" sz="2400" dirty="0" smtClean="0">
                <a:solidFill>
                  <a:srgbClr val="002060"/>
                </a:solidFill>
              </a:rPr>
              <a:t>t1[Y]=t2[Y]</a:t>
            </a:r>
          </a:p>
          <a:p>
            <a:pPr>
              <a:lnSpc>
                <a:spcPct val="150000"/>
              </a:lnSpc>
            </a:pPr>
            <a:r>
              <a:rPr lang="en-US" sz="2400" dirty="0" smtClean="0">
                <a:solidFill>
                  <a:srgbClr val="C00000"/>
                </a:solidFill>
              </a:rPr>
              <a:t>and we can say that </a:t>
            </a:r>
            <a:r>
              <a:rPr lang="en-US" sz="2400" dirty="0" smtClean="0">
                <a:solidFill>
                  <a:srgbClr val="002060"/>
                </a:solidFill>
              </a:rPr>
              <a:t>t1[Z]=t2[Z] </a:t>
            </a:r>
          </a:p>
          <a:p>
            <a:pPr>
              <a:lnSpc>
                <a:spcPct val="150000"/>
              </a:lnSpc>
            </a:pPr>
            <a:r>
              <a:rPr lang="en-US" sz="2400" dirty="0" smtClean="0">
                <a:solidFill>
                  <a:srgbClr val="C00000"/>
                </a:solidFill>
              </a:rPr>
              <a:t>	hence, </a:t>
            </a:r>
            <a:r>
              <a:rPr lang="en-US" sz="2400" dirty="0" smtClean="0">
                <a:solidFill>
                  <a:srgbClr val="002060"/>
                </a:solidFill>
              </a:rPr>
              <a:t>X→Z</a:t>
            </a:r>
            <a:r>
              <a:rPr lang="en-US" sz="2400" dirty="0" smtClean="0">
                <a:solidFill>
                  <a:srgbClr val="C00000"/>
                </a:solidFill>
              </a:rPr>
              <a:t> must hold in relation 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 calcmode="lin" valueType="num">
                                      <p:cBhvr additive="base">
                                        <p:cTn id="33"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anim calcmode="lin" valueType="num">
                                      <p:cBhvr additive="base">
                                        <p:cTn id="3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anim calcmode="lin" valueType="num">
                                      <p:cBhvr additive="base">
                                        <p:cTn id="43"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ARMSTRONG’S AXIOMS OR INFERENCE RULES: -</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49940" y="1799775"/>
            <a:ext cx="11277600" cy="3910814"/>
          </a:xfrm>
          <a:prstGeom prst="rect">
            <a:avLst/>
          </a:prstGeom>
          <a:noFill/>
        </p:spPr>
        <p:txBody>
          <a:bodyPr wrap="square" rtlCol="0">
            <a:spAutoFit/>
          </a:bodyPr>
          <a:lstStyle/>
          <a:p>
            <a:pPr lvl="0">
              <a:lnSpc>
                <a:spcPct val="150000"/>
              </a:lnSpc>
            </a:pPr>
            <a:r>
              <a:rPr lang="en-US" sz="2400" b="1" dirty="0" smtClean="0">
                <a:solidFill>
                  <a:srgbClr val="002060"/>
                </a:solidFill>
              </a:rPr>
              <a:t>IR4(DECOMPOSITION /PROJECTIVE : - </a:t>
            </a:r>
          </a:p>
          <a:p>
            <a:pPr lvl="0">
              <a:lnSpc>
                <a:spcPct val="150000"/>
              </a:lnSpc>
            </a:pPr>
            <a:r>
              <a:rPr lang="en-US" sz="2400" dirty="0" smtClean="0">
                <a:solidFill>
                  <a:srgbClr val="C00000"/>
                </a:solidFill>
              </a:rPr>
              <a:t> For a relation R having attributes X and Y, If </a:t>
            </a:r>
            <a:r>
              <a:rPr lang="en-US" sz="2400" dirty="0" smtClean="0">
                <a:solidFill>
                  <a:srgbClr val="002060"/>
                </a:solidFill>
              </a:rPr>
              <a:t>{X→YZ} </a:t>
            </a:r>
            <a:r>
              <a:rPr lang="en-US" sz="2400" dirty="0" smtClean="0">
                <a:solidFill>
                  <a:srgbClr val="C00000"/>
                </a:solidFill>
              </a:rPr>
              <a:t>then, </a:t>
            </a:r>
            <a:r>
              <a:rPr lang="en-US" sz="2400" dirty="0" smtClean="0">
                <a:solidFill>
                  <a:srgbClr val="002060"/>
                </a:solidFill>
              </a:rPr>
              <a:t>X→Y</a:t>
            </a:r>
          </a:p>
          <a:p>
            <a:pPr>
              <a:lnSpc>
                <a:spcPct val="150000"/>
              </a:lnSpc>
            </a:pPr>
            <a:r>
              <a:rPr lang="en-US" sz="2400" dirty="0" smtClean="0">
                <a:solidFill>
                  <a:srgbClr val="C00000"/>
                </a:solidFill>
              </a:rPr>
              <a:t>Proof: -</a:t>
            </a:r>
          </a:p>
          <a:p>
            <a:pPr>
              <a:lnSpc>
                <a:spcPct val="150000"/>
              </a:lnSpc>
            </a:pPr>
            <a:r>
              <a:rPr lang="en-US" sz="2400" dirty="0" smtClean="0">
                <a:solidFill>
                  <a:srgbClr val="C00000"/>
                </a:solidFill>
              </a:rPr>
              <a:t>	</a:t>
            </a:r>
            <a:r>
              <a:rPr lang="en-US" sz="2400" dirty="0" smtClean="0">
                <a:solidFill>
                  <a:srgbClr val="002060"/>
                </a:solidFill>
              </a:rPr>
              <a:t>Given, X→YZ		1</a:t>
            </a:r>
          </a:p>
          <a:p>
            <a:pPr>
              <a:lnSpc>
                <a:spcPct val="150000"/>
              </a:lnSpc>
            </a:pPr>
            <a:r>
              <a:rPr lang="en-US" sz="2400" dirty="0" smtClean="0">
                <a:solidFill>
                  <a:srgbClr val="002060"/>
                </a:solidFill>
              </a:rPr>
              <a:t>	YZ→Y from IR1	2</a:t>
            </a:r>
          </a:p>
          <a:p>
            <a:pPr>
              <a:lnSpc>
                <a:spcPct val="150000"/>
              </a:lnSpc>
            </a:pPr>
            <a:r>
              <a:rPr lang="en-US" sz="2400" dirty="0" smtClean="0">
                <a:solidFill>
                  <a:srgbClr val="C00000"/>
                </a:solidFill>
              </a:rPr>
              <a:t>Thus from </a:t>
            </a:r>
            <a:r>
              <a:rPr lang="en-US" sz="2400" dirty="0" smtClean="0">
                <a:solidFill>
                  <a:srgbClr val="002060"/>
                </a:solidFill>
              </a:rPr>
              <a:t>1 &amp;2</a:t>
            </a:r>
            <a:r>
              <a:rPr lang="en-US" sz="2400" dirty="0" smtClean="0">
                <a:solidFill>
                  <a:srgbClr val="C00000"/>
                </a:solidFill>
              </a:rPr>
              <a:t> , we can say that </a:t>
            </a:r>
            <a:r>
              <a:rPr lang="en-US" sz="2400" dirty="0" smtClean="0">
                <a:solidFill>
                  <a:srgbClr val="002060"/>
                </a:solidFill>
              </a:rPr>
              <a:t>X→Y</a:t>
            </a:r>
          </a:p>
          <a:p>
            <a:pPr>
              <a:lnSpc>
                <a:spcPct val="150000"/>
              </a:lnSpc>
            </a:pPr>
            <a:endParaRPr lang="en-US" sz="24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ARMSTRONG’S AXIOMS OR INFERENCE RULES: -</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49940" y="1799775"/>
            <a:ext cx="11277600" cy="4524315"/>
          </a:xfrm>
          <a:prstGeom prst="rect">
            <a:avLst/>
          </a:prstGeom>
          <a:noFill/>
        </p:spPr>
        <p:txBody>
          <a:bodyPr wrap="square" rtlCol="0">
            <a:spAutoFit/>
          </a:bodyPr>
          <a:lstStyle/>
          <a:p>
            <a:pPr lvl="0">
              <a:lnSpc>
                <a:spcPct val="150000"/>
              </a:lnSpc>
            </a:pPr>
            <a:r>
              <a:rPr lang="en-US" sz="2400" b="1" dirty="0" smtClean="0">
                <a:solidFill>
                  <a:srgbClr val="002060"/>
                </a:solidFill>
              </a:rPr>
              <a:t>IR5(UNION / ADDITIVE RULE): -</a:t>
            </a:r>
          </a:p>
          <a:p>
            <a:pPr>
              <a:lnSpc>
                <a:spcPct val="150000"/>
              </a:lnSpc>
            </a:pPr>
            <a:r>
              <a:rPr lang="en-US" sz="2400" dirty="0" smtClean="0">
                <a:solidFill>
                  <a:srgbClr val="C00000"/>
                </a:solidFill>
              </a:rPr>
              <a:t>For a relation R having attributes X and Y, If </a:t>
            </a:r>
            <a:r>
              <a:rPr lang="en-US" sz="2400" dirty="0" smtClean="0">
                <a:solidFill>
                  <a:srgbClr val="002060"/>
                </a:solidFill>
              </a:rPr>
              <a:t>{X→Y, X→Z } </a:t>
            </a:r>
            <a:r>
              <a:rPr lang="en-US" sz="2400" dirty="0" smtClean="0">
                <a:solidFill>
                  <a:srgbClr val="C00000"/>
                </a:solidFill>
              </a:rPr>
              <a:t>then, </a:t>
            </a:r>
            <a:r>
              <a:rPr lang="en-US" sz="2400" dirty="0" smtClean="0">
                <a:solidFill>
                  <a:srgbClr val="002060"/>
                </a:solidFill>
              </a:rPr>
              <a:t>X→YZ</a:t>
            </a:r>
          </a:p>
          <a:p>
            <a:pPr>
              <a:lnSpc>
                <a:spcPct val="150000"/>
              </a:lnSpc>
            </a:pPr>
            <a:r>
              <a:rPr lang="en-US" sz="2400" dirty="0" smtClean="0">
                <a:solidFill>
                  <a:srgbClr val="C00000"/>
                </a:solidFill>
              </a:rPr>
              <a:t/>
            </a:r>
            <a:br>
              <a:rPr lang="en-US" sz="2400" dirty="0" smtClean="0">
                <a:solidFill>
                  <a:srgbClr val="C00000"/>
                </a:solidFill>
              </a:rPr>
            </a:br>
            <a:r>
              <a:rPr lang="en-US" sz="2400" dirty="0" smtClean="0">
                <a:solidFill>
                  <a:srgbClr val="C00000"/>
                </a:solidFill>
              </a:rPr>
              <a:t> </a:t>
            </a:r>
            <a:r>
              <a:rPr lang="en-US" sz="2400" dirty="0" smtClean="0">
                <a:solidFill>
                  <a:srgbClr val="002060"/>
                </a:solidFill>
              </a:rPr>
              <a:t>Proof</a:t>
            </a:r>
          </a:p>
          <a:p>
            <a:pPr>
              <a:lnSpc>
                <a:spcPct val="150000"/>
              </a:lnSpc>
            </a:pPr>
            <a:r>
              <a:rPr lang="en-US" sz="2400" dirty="0" smtClean="0">
                <a:solidFill>
                  <a:srgbClr val="C00000"/>
                </a:solidFill>
              </a:rPr>
              <a:t>	Given </a:t>
            </a:r>
            <a:r>
              <a:rPr lang="en-US" sz="2400" dirty="0" smtClean="0">
                <a:solidFill>
                  <a:srgbClr val="002060"/>
                </a:solidFill>
              </a:rPr>
              <a:t>X→Y</a:t>
            </a:r>
            <a:r>
              <a:rPr lang="en-US" sz="2400" dirty="0" smtClean="0">
                <a:solidFill>
                  <a:srgbClr val="C00000"/>
                </a:solidFill>
              </a:rPr>
              <a:t> and </a:t>
            </a:r>
            <a:r>
              <a:rPr lang="en-US" sz="2400" dirty="0" smtClean="0">
                <a:solidFill>
                  <a:srgbClr val="002060"/>
                </a:solidFill>
              </a:rPr>
              <a:t>X→Z</a:t>
            </a:r>
            <a:r>
              <a:rPr lang="en-US" sz="2400" dirty="0" smtClean="0">
                <a:solidFill>
                  <a:srgbClr val="C00000"/>
                </a:solidFill>
              </a:rPr>
              <a:t>			1</a:t>
            </a:r>
          </a:p>
          <a:p>
            <a:pPr>
              <a:lnSpc>
                <a:spcPct val="150000"/>
              </a:lnSpc>
            </a:pPr>
            <a:r>
              <a:rPr lang="en-US" sz="2400" dirty="0" smtClean="0">
                <a:solidFill>
                  <a:srgbClr val="C00000"/>
                </a:solidFill>
              </a:rPr>
              <a:t>	</a:t>
            </a:r>
            <a:r>
              <a:rPr lang="en-US" sz="2400" dirty="0" smtClean="0">
                <a:solidFill>
                  <a:srgbClr val="002060"/>
                </a:solidFill>
              </a:rPr>
              <a:t>X→XY 		</a:t>
            </a:r>
            <a:r>
              <a:rPr lang="en-US" sz="2400" dirty="0" smtClean="0">
                <a:solidFill>
                  <a:srgbClr val="C00000"/>
                </a:solidFill>
              </a:rPr>
              <a:t>from IR2			2</a:t>
            </a:r>
          </a:p>
          <a:p>
            <a:pPr>
              <a:lnSpc>
                <a:spcPct val="150000"/>
              </a:lnSpc>
            </a:pPr>
            <a:r>
              <a:rPr lang="en-US" sz="2400" dirty="0" smtClean="0">
                <a:solidFill>
                  <a:srgbClr val="C00000"/>
                </a:solidFill>
              </a:rPr>
              <a:t>	</a:t>
            </a:r>
            <a:r>
              <a:rPr lang="en-US" sz="2400" dirty="0" smtClean="0">
                <a:solidFill>
                  <a:srgbClr val="002060"/>
                </a:solidFill>
              </a:rPr>
              <a:t>XY→YZ 	</a:t>
            </a:r>
            <a:r>
              <a:rPr lang="en-US" sz="2400" dirty="0" smtClean="0">
                <a:solidFill>
                  <a:srgbClr val="C00000"/>
                </a:solidFill>
              </a:rPr>
              <a:t>from IR3			3</a:t>
            </a:r>
          </a:p>
          <a:p>
            <a:pPr>
              <a:lnSpc>
                <a:spcPct val="150000"/>
              </a:lnSpc>
            </a:pPr>
            <a:r>
              <a:rPr lang="en-US" sz="2400" dirty="0" smtClean="0">
                <a:solidFill>
                  <a:srgbClr val="C00000"/>
                </a:solidFill>
              </a:rPr>
              <a:t>	</a:t>
            </a:r>
            <a:r>
              <a:rPr lang="en-US" sz="2400" dirty="0" smtClean="0">
                <a:solidFill>
                  <a:srgbClr val="002060"/>
                </a:solidFill>
              </a:rPr>
              <a:t>X→YZ</a:t>
            </a:r>
            <a:r>
              <a:rPr lang="en-US" sz="2400" dirty="0" smtClean="0">
                <a:solidFill>
                  <a:srgbClr val="C00000"/>
                </a:solidFill>
              </a:rPr>
              <a:t> using IR3 AND EQUATION 2 AND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ARMSTRONG’S AXIOMS OR INFERENCE RULES: -</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49940" y="1799775"/>
            <a:ext cx="11277600" cy="4462953"/>
          </a:xfrm>
          <a:prstGeom prst="rect">
            <a:avLst/>
          </a:prstGeom>
          <a:noFill/>
        </p:spPr>
        <p:txBody>
          <a:bodyPr wrap="square" rtlCol="0">
            <a:spAutoFit/>
          </a:bodyPr>
          <a:lstStyle/>
          <a:p>
            <a:pPr lvl="0">
              <a:lnSpc>
                <a:spcPct val="150000"/>
              </a:lnSpc>
            </a:pPr>
            <a:r>
              <a:rPr lang="en-US" sz="2400" b="1" dirty="0" smtClean="0">
                <a:solidFill>
                  <a:srgbClr val="002060"/>
                </a:solidFill>
              </a:rPr>
              <a:t>IR6 (PSEUDOTRANSITIVE RULE ) : -</a:t>
            </a:r>
          </a:p>
          <a:p>
            <a:pPr>
              <a:lnSpc>
                <a:spcPct val="150000"/>
              </a:lnSpc>
            </a:pPr>
            <a:r>
              <a:rPr lang="en-US" sz="2400" dirty="0" smtClean="0">
                <a:solidFill>
                  <a:srgbClr val="C00000"/>
                </a:solidFill>
              </a:rPr>
              <a:t>For a relation R having attributes X and Y, If </a:t>
            </a:r>
            <a:r>
              <a:rPr lang="en-US" sz="2400" dirty="0" smtClean="0">
                <a:solidFill>
                  <a:srgbClr val="002060"/>
                </a:solidFill>
              </a:rPr>
              <a:t>{X→Y, WY→Z} </a:t>
            </a:r>
            <a:r>
              <a:rPr lang="en-US" sz="2400" dirty="0" smtClean="0">
                <a:solidFill>
                  <a:srgbClr val="C00000"/>
                </a:solidFill>
              </a:rPr>
              <a:t>then</a:t>
            </a:r>
            <a:r>
              <a:rPr lang="en-US" sz="2400" dirty="0" smtClean="0"/>
              <a:t> </a:t>
            </a:r>
            <a:r>
              <a:rPr lang="en-US" sz="2400" dirty="0" smtClean="0">
                <a:solidFill>
                  <a:srgbClr val="002060"/>
                </a:solidFill>
              </a:rPr>
              <a:t>WX→Z</a:t>
            </a:r>
          </a:p>
          <a:p>
            <a:pPr>
              <a:lnSpc>
                <a:spcPct val="150000"/>
              </a:lnSpc>
            </a:pPr>
            <a:r>
              <a:rPr lang="en-US" sz="2400" dirty="0" smtClean="0">
                <a:solidFill>
                  <a:srgbClr val="002060"/>
                </a:solidFill>
              </a:rPr>
              <a:t>PROOF</a:t>
            </a:r>
          </a:p>
          <a:p>
            <a:pPr>
              <a:lnSpc>
                <a:spcPct val="150000"/>
              </a:lnSpc>
            </a:pPr>
            <a:r>
              <a:rPr lang="en-US" sz="2400" dirty="0" smtClean="0">
                <a:solidFill>
                  <a:srgbClr val="C00000"/>
                </a:solidFill>
              </a:rPr>
              <a:t>Given</a:t>
            </a:r>
          </a:p>
          <a:p>
            <a:pPr>
              <a:lnSpc>
                <a:spcPct val="150000"/>
              </a:lnSpc>
            </a:pPr>
            <a:r>
              <a:rPr lang="en-US" sz="2400" dirty="0" smtClean="0">
                <a:solidFill>
                  <a:srgbClr val="002060"/>
                </a:solidFill>
              </a:rPr>
              <a:t>	X→Y</a:t>
            </a:r>
            <a:r>
              <a:rPr lang="en-US" sz="2400" dirty="0" smtClean="0"/>
              <a:t>						1</a:t>
            </a:r>
          </a:p>
          <a:p>
            <a:pPr>
              <a:lnSpc>
                <a:spcPct val="150000"/>
              </a:lnSpc>
            </a:pPr>
            <a:r>
              <a:rPr lang="en-US" sz="2400" dirty="0" smtClean="0"/>
              <a:t>	</a:t>
            </a:r>
            <a:r>
              <a:rPr lang="en-US" sz="2400" dirty="0" smtClean="0">
                <a:solidFill>
                  <a:srgbClr val="002060"/>
                </a:solidFill>
              </a:rPr>
              <a:t>WY→Z</a:t>
            </a:r>
            <a:r>
              <a:rPr lang="en-US" sz="2400" dirty="0" smtClean="0"/>
              <a:t>					2</a:t>
            </a:r>
          </a:p>
          <a:p>
            <a:pPr>
              <a:lnSpc>
                <a:spcPct val="150000"/>
              </a:lnSpc>
            </a:pPr>
            <a:r>
              <a:rPr lang="en-US" sz="2400" dirty="0" smtClean="0"/>
              <a:t>	</a:t>
            </a:r>
            <a:r>
              <a:rPr lang="en-US" sz="2400" dirty="0" smtClean="0">
                <a:solidFill>
                  <a:srgbClr val="002060"/>
                </a:solidFill>
              </a:rPr>
              <a:t>WX→WY (using IR2)</a:t>
            </a:r>
            <a:r>
              <a:rPr lang="en-US" sz="2400" dirty="0" smtClean="0"/>
              <a:t>		3</a:t>
            </a:r>
          </a:p>
          <a:p>
            <a:pPr>
              <a:lnSpc>
                <a:spcPct val="150000"/>
              </a:lnSpc>
            </a:pPr>
            <a:r>
              <a:rPr lang="en-US" sz="2400" dirty="0" smtClean="0">
                <a:solidFill>
                  <a:srgbClr val="002060"/>
                </a:solidFill>
              </a:rPr>
              <a:t>WX→Z </a:t>
            </a:r>
            <a:r>
              <a:rPr lang="en-US" sz="2400" dirty="0" smtClean="0">
                <a:solidFill>
                  <a:srgbClr val="C00000"/>
                </a:solidFill>
              </a:rPr>
              <a:t>(USING IR3 AND EQUATION 2 AND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 calcmode="lin" valueType="num">
                                      <p:cBhvr additive="base">
                                        <p:cTn id="49"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CLOSURE:-</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64457" y="1712692"/>
            <a:ext cx="11277600" cy="4401205"/>
          </a:xfrm>
          <a:prstGeom prst="rect">
            <a:avLst/>
          </a:prstGeom>
          <a:noFill/>
        </p:spPr>
        <p:txBody>
          <a:bodyPr wrap="square" rtlCol="0">
            <a:spAutoFit/>
          </a:bodyPr>
          <a:lstStyle/>
          <a:p>
            <a:pPr algn="just">
              <a:lnSpc>
                <a:spcPct val="150000"/>
              </a:lnSpc>
              <a:buFont typeface="Wingdings" pitchFamily="2" charset="2"/>
              <a:buChar char="v"/>
            </a:pPr>
            <a:r>
              <a:rPr lang="en-US" sz="2000" dirty="0" smtClean="0">
                <a:solidFill>
                  <a:srgbClr val="C00000"/>
                </a:solidFill>
              </a:rPr>
              <a:t>A systematic way to determine the addition functional dependencies is first to determine each set of attributes X that appears in the left hand side of some functional dependencies in F and then to determine the set of all attributes that are dependent on X.</a:t>
            </a:r>
          </a:p>
          <a:p>
            <a:pPr algn="just">
              <a:lnSpc>
                <a:spcPct val="150000"/>
              </a:lnSpc>
              <a:buFont typeface="Wingdings" pitchFamily="2" charset="2"/>
              <a:buChar char="v"/>
            </a:pPr>
            <a:r>
              <a:rPr lang="en-US" sz="2000" dirty="0" smtClean="0">
                <a:solidFill>
                  <a:srgbClr val="C00000"/>
                </a:solidFill>
              </a:rPr>
              <a:t>Thus, for each set of attributes X, we determine the set X</a:t>
            </a:r>
            <a:r>
              <a:rPr lang="en-US" sz="2000" baseline="30000" dirty="0" smtClean="0">
                <a:solidFill>
                  <a:srgbClr val="C00000"/>
                </a:solidFill>
              </a:rPr>
              <a:t>+</a:t>
            </a:r>
            <a:r>
              <a:rPr lang="en-US" sz="2000" dirty="0" smtClean="0">
                <a:solidFill>
                  <a:srgbClr val="C00000"/>
                </a:solidFill>
              </a:rPr>
              <a:t> of attributes that are functionally determined by X based on F, X</a:t>
            </a:r>
            <a:r>
              <a:rPr lang="en-US" sz="2000" baseline="30000" dirty="0" smtClean="0">
                <a:solidFill>
                  <a:srgbClr val="C00000"/>
                </a:solidFill>
              </a:rPr>
              <a:t>+</a:t>
            </a:r>
            <a:r>
              <a:rPr lang="en-US" sz="2000" dirty="0" smtClean="0">
                <a:solidFill>
                  <a:srgbClr val="C00000"/>
                </a:solidFill>
              </a:rPr>
              <a:t> is called the closure of X under F.</a:t>
            </a:r>
          </a:p>
          <a:p>
            <a:pPr algn="just"/>
            <a:r>
              <a:rPr lang="en-US" sz="2000" dirty="0" smtClean="0">
                <a:solidFill>
                  <a:srgbClr val="002060"/>
                </a:solidFill>
              </a:rPr>
              <a:t>Example-</a:t>
            </a:r>
          </a:p>
          <a:p>
            <a:pPr algn="just"/>
            <a:r>
              <a:rPr lang="en-US" sz="2000" dirty="0" smtClean="0"/>
              <a:t> 	</a:t>
            </a:r>
            <a:r>
              <a:rPr lang="en-US" sz="2000" dirty="0" smtClean="0">
                <a:solidFill>
                  <a:srgbClr val="002060"/>
                </a:solidFill>
              </a:rPr>
              <a:t>F = ENO → ENAME</a:t>
            </a:r>
          </a:p>
          <a:p>
            <a:pPr algn="just">
              <a:lnSpc>
                <a:spcPct val="150000"/>
              </a:lnSpc>
            </a:pPr>
            <a:r>
              <a:rPr lang="en-US" sz="2000" dirty="0" smtClean="0">
                <a:solidFill>
                  <a:srgbClr val="002060"/>
                </a:solidFill>
              </a:rPr>
              <a:t> 	DNO →{DNAME, DLOCATION}</a:t>
            </a:r>
          </a:p>
          <a:p>
            <a:pPr algn="just">
              <a:lnSpc>
                <a:spcPct val="150000"/>
              </a:lnSpc>
            </a:pPr>
            <a:r>
              <a:rPr lang="en-US" sz="2000" dirty="0" smtClean="0">
                <a:solidFill>
                  <a:srgbClr val="002060"/>
                </a:solidFill>
              </a:rPr>
              <a:t> 	X+ (CLOSURE SET) ={ ENO} +={ENO, ENAME}</a:t>
            </a:r>
          </a:p>
          <a:p>
            <a:pPr algn="just">
              <a:lnSpc>
                <a:spcPct val="150000"/>
              </a:lnSpc>
            </a:pPr>
            <a:r>
              <a:rPr lang="en-US" sz="2000" dirty="0" smtClean="0">
                <a:solidFill>
                  <a:srgbClr val="002060"/>
                </a:solidFill>
              </a:rPr>
              <a:t>	{DNO} +={DNO, DNAME, DLOCATION}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66643" y="992776"/>
            <a:ext cx="4924705" cy="461665"/>
          </a:xfrm>
          <a:prstGeom prst="rect">
            <a:avLst/>
          </a:prstGeom>
          <a:solidFill>
            <a:schemeClr val="accent2"/>
          </a:solidFill>
        </p:spPr>
        <p:txBody>
          <a:bodyPr wrap="square" rtlCol="0">
            <a:spAutoFit/>
          </a:bodyPr>
          <a:lstStyle/>
          <a:p>
            <a:r>
              <a:rPr lang="en-US" sz="2400" dirty="0" smtClean="0">
                <a:solidFill>
                  <a:schemeClr val="bg1"/>
                </a:solidFill>
              </a:rPr>
              <a:t>Database approach:</a:t>
            </a:r>
            <a:endParaRPr lang="en-US" sz="2400" dirty="0">
              <a:solidFill>
                <a:schemeClr val="bg1"/>
              </a:solidFill>
            </a:endParaRPr>
          </a:p>
        </p:txBody>
      </p:sp>
      <p:sp>
        <p:nvSpPr>
          <p:cNvPr id="10" name="TextBox 9"/>
          <p:cNvSpPr txBox="1"/>
          <p:nvPr/>
        </p:nvSpPr>
        <p:spPr>
          <a:xfrm>
            <a:off x="418011" y="1776549"/>
            <a:ext cx="11430000" cy="4339650"/>
          </a:xfrm>
          <a:prstGeom prst="rect">
            <a:avLst/>
          </a:prstGeom>
          <a:noFill/>
        </p:spPr>
        <p:txBody>
          <a:bodyPr wrap="square" rtlCol="0">
            <a:spAutoFit/>
          </a:bodyPr>
          <a:lstStyle/>
          <a:p>
            <a:pPr algn="just">
              <a:buFont typeface="Wingdings" pitchFamily="2" charset="2"/>
              <a:buChar char="Ø"/>
            </a:pPr>
            <a:r>
              <a:rPr lang="en-US" sz="2400" i="1" dirty="0" smtClean="0">
                <a:solidFill>
                  <a:srgbClr val="002060"/>
                </a:solidFill>
              </a:rPr>
              <a:t>Data abstraction: </a:t>
            </a:r>
            <a:r>
              <a:rPr lang="en-US" sz="2000" dirty="0" smtClean="0">
                <a:solidFill>
                  <a:srgbClr val="C00000"/>
                </a:solidFill>
              </a:rPr>
              <a:t>the characteristic that allows program – data independence and program –  operation independence is called as data abstraction. </a:t>
            </a:r>
          </a:p>
          <a:p>
            <a:pPr algn="just">
              <a:buFont typeface="Wingdings" pitchFamily="2" charset="2"/>
              <a:buChar char="Ø"/>
            </a:pPr>
            <a:endParaRPr lang="en-US" sz="2000" dirty="0" smtClean="0">
              <a:solidFill>
                <a:srgbClr val="C00000"/>
              </a:solidFill>
            </a:endParaRPr>
          </a:p>
          <a:p>
            <a:pPr algn="just">
              <a:buFont typeface="Wingdings" pitchFamily="2" charset="2"/>
              <a:buChar char="Ø"/>
            </a:pPr>
            <a:r>
              <a:rPr lang="en-US" sz="2400" i="1" dirty="0" smtClean="0">
                <a:solidFill>
                  <a:srgbClr val="002060"/>
                </a:solidFill>
              </a:rPr>
              <a:t>Support of multiple views of data: </a:t>
            </a:r>
            <a:r>
              <a:rPr lang="en-US" sz="2000" dirty="0" smtClean="0">
                <a:solidFill>
                  <a:srgbClr val="C00000"/>
                </a:solidFill>
              </a:rPr>
              <a:t>different users  of database require  a different perspective or  view of the database. </a:t>
            </a:r>
          </a:p>
          <a:p>
            <a:pPr algn="just">
              <a:buFont typeface="Wingdings" pitchFamily="2" charset="2"/>
              <a:buChar char="Ø"/>
            </a:pPr>
            <a:endParaRPr lang="en-US" sz="2000" dirty="0" smtClean="0">
              <a:solidFill>
                <a:srgbClr val="C00000"/>
              </a:solidFill>
            </a:endParaRPr>
          </a:p>
          <a:p>
            <a:pPr algn="just">
              <a:buFont typeface="Wingdings" pitchFamily="2" charset="2"/>
              <a:buChar char="Ø"/>
            </a:pPr>
            <a:endParaRPr lang="en-US" sz="2000" dirty="0" smtClean="0">
              <a:solidFill>
                <a:srgbClr val="C00000"/>
              </a:solidFill>
            </a:endParaRPr>
          </a:p>
          <a:p>
            <a:pPr algn="just">
              <a:buFont typeface="Wingdings" pitchFamily="2" charset="2"/>
              <a:buChar char="Ø"/>
            </a:pPr>
            <a:endParaRPr lang="en-US" sz="2000" dirty="0" smtClean="0">
              <a:solidFill>
                <a:srgbClr val="C00000"/>
              </a:solidFill>
            </a:endParaRPr>
          </a:p>
          <a:p>
            <a:pPr lvl="0" algn="just">
              <a:buFont typeface="Wingdings" pitchFamily="2" charset="2"/>
              <a:buChar char="Ø"/>
            </a:pPr>
            <a:r>
              <a:rPr lang="en-US" sz="2400" i="1" dirty="0" smtClean="0">
                <a:solidFill>
                  <a:srgbClr val="002060"/>
                </a:solidFill>
              </a:rPr>
              <a:t>Sharing of data and multiuser transaction processing:</a:t>
            </a:r>
          </a:p>
          <a:p>
            <a:pPr lvl="1" algn="just">
              <a:buFont typeface="Wingdings" pitchFamily="2" charset="2"/>
              <a:buChar char="§"/>
            </a:pPr>
            <a:r>
              <a:rPr lang="en-US" sz="2000" dirty="0" smtClean="0">
                <a:solidFill>
                  <a:srgbClr val="C00000"/>
                </a:solidFill>
              </a:rPr>
              <a:t>The DBMS must include </a:t>
            </a:r>
            <a:r>
              <a:rPr lang="en-US" sz="2000" i="1" dirty="0" smtClean="0">
                <a:solidFill>
                  <a:srgbClr val="002060"/>
                </a:solidFill>
              </a:rPr>
              <a:t>concurrency control software </a:t>
            </a:r>
            <a:r>
              <a:rPr lang="en-US" sz="2000" dirty="0" smtClean="0">
                <a:solidFill>
                  <a:srgbClr val="C00000"/>
                </a:solidFill>
              </a:rPr>
              <a:t>to ensure that several users trying to update the same data must be done in a controlled manner so that the result of the updates is correct.</a:t>
            </a:r>
          </a:p>
          <a:p>
            <a:pPr lvl="1" algn="just">
              <a:buFont typeface="Wingdings" pitchFamily="2" charset="2"/>
              <a:buChar char="§"/>
            </a:pPr>
            <a:r>
              <a:rPr lang="en-US" sz="2000" dirty="0" smtClean="0">
                <a:solidFill>
                  <a:srgbClr val="C00000"/>
                </a:solidFill>
              </a:rPr>
              <a:t>A </a:t>
            </a:r>
            <a:r>
              <a:rPr lang="en-US" sz="2000" i="1" dirty="0" smtClean="0">
                <a:solidFill>
                  <a:srgbClr val="002060"/>
                </a:solidFill>
              </a:rPr>
              <a:t>transaction</a:t>
            </a:r>
            <a:r>
              <a:rPr lang="en-US" sz="2000" dirty="0" smtClean="0">
                <a:solidFill>
                  <a:srgbClr val="C00000"/>
                </a:solidFill>
              </a:rPr>
              <a:t> is an executing program or process that includes one or more database records.</a:t>
            </a:r>
          </a:p>
          <a:p>
            <a:pPr lvl="1" algn="just">
              <a:buFont typeface="Wingdings" pitchFamily="2" charset="2"/>
              <a:buChar char="§"/>
            </a:pPr>
            <a:endParaRPr lang="en-US" sz="2400" i="1" dirty="0" smtClean="0">
              <a:solidFill>
                <a:srgbClr val="002060"/>
              </a:solidFill>
            </a:endParaRPr>
          </a:p>
        </p:txBody>
      </p:sp>
      <p:sp>
        <p:nvSpPr>
          <p:cNvPr id="13" name="TextBox 12"/>
          <p:cNvSpPr txBox="1"/>
          <p:nvPr/>
        </p:nvSpPr>
        <p:spPr>
          <a:xfrm>
            <a:off x="1776549" y="3566157"/>
            <a:ext cx="8477794" cy="70788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txBody>
          <a:bodyPr wrap="square" rtlCol="0">
            <a:spAutoFit/>
          </a:bodyPr>
          <a:lstStyle/>
          <a:p>
            <a:pPr marL="0" lvl="2"/>
            <a:r>
              <a:rPr lang="en-US" sz="2000" i="1" dirty="0" smtClean="0">
                <a:solidFill>
                  <a:srgbClr val="002060"/>
                </a:solidFill>
              </a:rPr>
              <a:t>A </a:t>
            </a:r>
            <a:r>
              <a:rPr lang="en-US" sz="2000" i="1" dirty="0" smtClean="0">
                <a:solidFill>
                  <a:srgbClr val="C00000"/>
                </a:solidFill>
              </a:rPr>
              <a:t>view</a:t>
            </a:r>
            <a:r>
              <a:rPr lang="en-US" sz="2000" i="1" dirty="0" smtClean="0">
                <a:solidFill>
                  <a:srgbClr val="002060"/>
                </a:solidFill>
              </a:rPr>
              <a:t> may be a subset of the database or it may contain virtual data that is derived from the database files but is not explicitly stored. </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CLOSURE</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9" name="TextBox 8"/>
          <p:cNvSpPr txBox="1"/>
          <p:nvPr/>
        </p:nvSpPr>
        <p:spPr>
          <a:xfrm>
            <a:off x="464457" y="1712692"/>
            <a:ext cx="2510972" cy="1077218"/>
          </a:xfrm>
          <a:prstGeom prst="rect">
            <a:avLst/>
          </a:prstGeom>
          <a:noFill/>
        </p:spPr>
        <p:txBody>
          <a:bodyPr wrap="square" rtlCol="0">
            <a:spAutoFit/>
          </a:bodyPr>
          <a:lstStyle/>
          <a:p>
            <a:r>
              <a:rPr lang="en-US" sz="2400" b="1" dirty="0" smtClean="0">
                <a:solidFill>
                  <a:srgbClr val="C00000"/>
                </a:solidFill>
              </a:rPr>
              <a:t>R(ABC)</a:t>
            </a:r>
          </a:p>
          <a:p>
            <a:pPr lvl="1"/>
            <a:r>
              <a:rPr lang="en-US" sz="2000" dirty="0" smtClean="0">
                <a:solidFill>
                  <a:srgbClr val="002060"/>
                </a:solidFill>
              </a:rPr>
              <a:t>A→B</a:t>
            </a:r>
          </a:p>
          <a:p>
            <a:pPr lvl="1"/>
            <a:r>
              <a:rPr lang="en-US" sz="2000" dirty="0" smtClean="0">
                <a:solidFill>
                  <a:srgbClr val="002060"/>
                </a:solidFill>
              </a:rPr>
              <a:t>B→C</a:t>
            </a:r>
            <a:endParaRPr lang="en-US" sz="2400" dirty="0" smtClean="0">
              <a:solidFill>
                <a:srgbClr val="C00000"/>
              </a:solidFill>
            </a:endParaRPr>
          </a:p>
        </p:txBody>
      </p:sp>
      <p:sp>
        <p:nvSpPr>
          <p:cNvPr id="11" name="TextBox 10"/>
          <p:cNvSpPr txBox="1"/>
          <p:nvPr/>
        </p:nvSpPr>
        <p:spPr>
          <a:xfrm>
            <a:off x="4042161" y="1719952"/>
            <a:ext cx="2510972" cy="1692771"/>
          </a:xfrm>
          <a:prstGeom prst="rect">
            <a:avLst/>
          </a:prstGeom>
          <a:noFill/>
        </p:spPr>
        <p:txBody>
          <a:bodyPr wrap="square" rtlCol="0">
            <a:spAutoFit/>
          </a:bodyPr>
          <a:lstStyle/>
          <a:p>
            <a:r>
              <a:rPr lang="en-US" sz="2400" b="1" dirty="0" smtClean="0">
                <a:solidFill>
                  <a:srgbClr val="C00000"/>
                </a:solidFill>
              </a:rPr>
              <a:t>R(ABCDEFG)</a:t>
            </a:r>
          </a:p>
          <a:p>
            <a:pPr lvl="1"/>
            <a:r>
              <a:rPr lang="en-US" sz="2000" dirty="0" smtClean="0">
                <a:solidFill>
                  <a:srgbClr val="002060"/>
                </a:solidFill>
              </a:rPr>
              <a:t>A→B</a:t>
            </a:r>
          </a:p>
          <a:p>
            <a:pPr lvl="1"/>
            <a:r>
              <a:rPr lang="en-US" sz="2000" dirty="0" smtClean="0">
                <a:solidFill>
                  <a:srgbClr val="002060"/>
                </a:solidFill>
              </a:rPr>
              <a:t>BC→DE</a:t>
            </a:r>
          </a:p>
          <a:p>
            <a:pPr lvl="1"/>
            <a:r>
              <a:rPr lang="en-US" sz="2000" dirty="0" smtClean="0">
                <a:solidFill>
                  <a:srgbClr val="002060"/>
                </a:solidFill>
              </a:rPr>
              <a:t>AEG→G</a:t>
            </a:r>
          </a:p>
          <a:p>
            <a:pPr lvl="1"/>
            <a:r>
              <a:rPr lang="en-US" sz="2000" dirty="0" smtClean="0">
                <a:solidFill>
                  <a:srgbClr val="002060"/>
                </a:solidFill>
              </a:rPr>
              <a:t>(AC)</a:t>
            </a:r>
            <a:r>
              <a:rPr lang="en-US" sz="2400" baseline="30000" dirty="0" smtClean="0">
                <a:solidFill>
                  <a:srgbClr val="C00000"/>
                </a:solidFill>
              </a:rPr>
              <a:t>+ </a:t>
            </a:r>
            <a:r>
              <a:rPr lang="en-US" sz="2000" dirty="0" smtClean="0">
                <a:solidFill>
                  <a:srgbClr val="002060"/>
                </a:solidFill>
              </a:rPr>
              <a:t>= ?</a:t>
            </a:r>
            <a:endParaRPr lang="en-US" sz="2400" dirty="0" smtClean="0">
              <a:solidFill>
                <a:srgbClr val="C00000"/>
              </a:solidFill>
            </a:endParaRPr>
          </a:p>
        </p:txBody>
      </p:sp>
      <p:sp>
        <p:nvSpPr>
          <p:cNvPr id="12" name="TextBox 11"/>
          <p:cNvSpPr txBox="1"/>
          <p:nvPr/>
        </p:nvSpPr>
        <p:spPr>
          <a:xfrm>
            <a:off x="7823061" y="1712698"/>
            <a:ext cx="2510972" cy="2000548"/>
          </a:xfrm>
          <a:prstGeom prst="rect">
            <a:avLst/>
          </a:prstGeom>
          <a:noFill/>
        </p:spPr>
        <p:txBody>
          <a:bodyPr wrap="square" rtlCol="0">
            <a:spAutoFit/>
          </a:bodyPr>
          <a:lstStyle/>
          <a:p>
            <a:r>
              <a:rPr lang="en-US" sz="2400" b="1" dirty="0" smtClean="0">
                <a:solidFill>
                  <a:srgbClr val="C00000"/>
                </a:solidFill>
              </a:rPr>
              <a:t>R(ABCDE)</a:t>
            </a:r>
          </a:p>
          <a:p>
            <a:pPr lvl="1"/>
            <a:r>
              <a:rPr lang="en-US" sz="2000" dirty="0" smtClean="0">
                <a:solidFill>
                  <a:srgbClr val="002060"/>
                </a:solidFill>
              </a:rPr>
              <a:t>A→BC</a:t>
            </a:r>
          </a:p>
          <a:p>
            <a:pPr lvl="1"/>
            <a:r>
              <a:rPr lang="en-US" sz="2000" dirty="0" smtClean="0">
                <a:solidFill>
                  <a:srgbClr val="002060"/>
                </a:solidFill>
              </a:rPr>
              <a:t>CD→E</a:t>
            </a:r>
          </a:p>
          <a:p>
            <a:pPr lvl="1"/>
            <a:r>
              <a:rPr lang="en-US" sz="2000" dirty="0" smtClean="0">
                <a:solidFill>
                  <a:srgbClr val="002060"/>
                </a:solidFill>
              </a:rPr>
              <a:t>B→D</a:t>
            </a:r>
          </a:p>
          <a:p>
            <a:pPr lvl="1"/>
            <a:r>
              <a:rPr lang="en-US" sz="2000" dirty="0" smtClean="0">
                <a:solidFill>
                  <a:srgbClr val="002060"/>
                </a:solidFill>
              </a:rPr>
              <a:t>E→A</a:t>
            </a:r>
          </a:p>
          <a:p>
            <a:pPr lvl="1"/>
            <a:r>
              <a:rPr lang="en-US" sz="2000" dirty="0" smtClean="0">
                <a:solidFill>
                  <a:srgbClr val="002060"/>
                </a:solidFill>
              </a:rPr>
              <a:t>(B)</a:t>
            </a:r>
            <a:r>
              <a:rPr lang="en-US" sz="2400" baseline="30000" dirty="0" smtClean="0">
                <a:solidFill>
                  <a:srgbClr val="C00000"/>
                </a:solidFill>
              </a:rPr>
              <a:t>+ </a:t>
            </a:r>
            <a:r>
              <a:rPr lang="en-US" sz="2000" dirty="0" smtClean="0">
                <a:solidFill>
                  <a:srgbClr val="002060"/>
                </a:solidFill>
              </a:rPr>
              <a:t>= ?</a:t>
            </a:r>
            <a:endParaRPr lang="en-US" sz="2400" dirty="0" smtClean="0">
              <a:solidFill>
                <a:srgbClr val="C00000"/>
              </a:solidFill>
            </a:endParaRPr>
          </a:p>
        </p:txBody>
      </p:sp>
      <p:sp>
        <p:nvSpPr>
          <p:cNvPr id="13" name="TextBox 12"/>
          <p:cNvSpPr txBox="1"/>
          <p:nvPr/>
        </p:nvSpPr>
        <p:spPr>
          <a:xfrm>
            <a:off x="478977" y="3802714"/>
            <a:ext cx="2510972" cy="2000548"/>
          </a:xfrm>
          <a:prstGeom prst="rect">
            <a:avLst/>
          </a:prstGeom>
          <a:noFill/>
        </p:spPr>
        <p:txBody>
          <a:bodyPr wrap="square" rtlCol="0">
            <a:spAutoFit/>
          </a:bodyPr>
          <a:lstStyle/>
          <a:p>
            <a:r>
              <a:rPr lang="en-US" sz="2400" b="1" dirty="0" smtClean="0">
                <a:solidFill>
                  <a:srgbClr val="C00000"/>
                </a:solidFill>
              </a:rPr>
              <a:t>R(ABCDEF)</a:t>
            </a:r>
          </a:p>
          <a:p>
            <a:pPr lvl="1"/>
            <a:r>
              <a:rPr lang="en-US" sz="2000" dirty="0" smtClean="0">
                <a:solidFill>
                  <a:srgbClr val="002060"/>
                </a:solidFill>
              </a:rPr>
              <a:t>AB→C</a:t>
            </a:r>
          </a:p>
          <a:p>
            <a:pPr lvl="1"/>
            <a:r>
              <a:rPr lang="en-US" sz="2000" dirty="0" smtClean="0">
                <a:solidFill>
                  <a:srgbClr val="002060"/>
                </a:solidFill>
              </a:rPr>
              <a:t>BC→AD</a:t>
            </a:r>
          </a:p>
          <a:p>
            <a:pPr lvl="1"/>
            <a:r>
              <a:rPr lang="en-US" sz="2000" dirty="0" smtClean="0">
                <a:solidFill>
                  <a:srgbClr val="002060"/>
                </a:solidFill>
              </a:rPr>
              <a:t>D→E</a:t>
            </a:r>
          </a:p>
          <a:p>
            <a:pPr lvl="1"/>
            <a:r>
              <a:rPr lang="en-US" sz="2000" dirty="0" smtClean="0">
                <a:solidFill>
                  <a:srgbClr val="002060"/>
                </a:solidFill>
              </a:rPr>
              <a:t>CF→B</a:t>
            </a:r>
          </a:p>
          <a:p>
            <a:pPr lvl="1"/>
            <a:r>
              <a:rPr lang="en-US" sz="2000" dirty="0" smtClean="0">
                <a:solidFill>
                  <a:srgbClr val="002060"/>
                </a:solidFill>
              </a:rPr>
              <a:t>(AB)</a:t>
            </a:r>
            <a:r>
              <a:rPr lang="en-US" sz="2400" baseline="30000" dirty="0" smtClean="0">
                <a:solidFill>
                  <a:srgbClr val="C00000"/>
                </a:solidFill>
              </a:rPr>
              <a:t>+ </a:t>
            </a:r>
            <a:r>
              <a:rPr lang="en-US" sz="2000" dirty="0" smtClean="0">
                <a:solidFill>
                  <a:srgbClr val="002060"/>
                </a:solidFill>
              </a:rPr>
              <a:t>= ?</a:t>
            </a:r>
            <a:endParaRPr lang="en-US" sz="2400" dirty="0" smtClean="0">
              <a:solidFill>
                <a:srgbClr val="C00000"/>
              </a:solidFill>
            </a:endParaRPr>
          </a:p>
        </p:txBody>
      </p:sp>
      <p:sp>
        <p:nvSpPr>
          <p:cNvPr id="14" name="TextBox 13"/>
          <p:cNvSpPr txBox="1"/>
          <p:nvPr/>
        </p:nvSpPr>
        <p:spPr>
          <a:xfrm>
            <a:off x="3955083" y="3780946"/>
            <a:ext cx="2510972" cy="2616101"/>
          </a:xfrm>
          <a:prstGeom prst="rect">
            <a:avLst/>
          </a:prstGeom>
          <a:noFill/>
        </p:spPr>
        <p:txBody>
          <a:bodyPr wrap="square" rtlCol="0">
            <a:spAutoFit/>
          </a:bodyPr>
          <a:lstStyle/>
          <a:p>
            <a:r>
              <a:rPr lang="en-US" sz="2400" b="1" dirty="0" smtClean="0">
                <a:solidFill>
                  <a:srgbClr val="C00000"/>
                </a:solidFill>
              </a:rPr>
              <a:t>R(ABCDEFGH)</a:t>
            </a:r>
          </a:p>
          <a:p>
            <a:pPr lvl="1"/>
            <a:r>
              <a:rPr lang="en-US" sz="2000" dirty="0" smtClean="0">
                <a:solidFill>
                  <a:srgbClr val="002060"/>
                </a:solidFill>
              </a:rPr>
              <a:t>A→BC</a:t>
            </a:r>
          </a:p>
          <a:p>
            <a:pPr lvl="1"/>
            <a:r>
              <a:rPr lang="en-US" sz="2000" dirty="0" smtClean="0">
                <a:solidFill>
                  <a:srgbClr val="002060"/>
                </a:solidFill>
              </a:rPr>
              <a:t>CD→E</a:t>
            </a:r>
          </a:p>
          <a:p>
            <a:pPr lvl="1"/>
            <a:r>
              <a:rPr lang="en-US" sz="2000" dirty="0" smtClean="0">
                <a:solidFill>
                  <a:srgbClr val="002060"/>
                </a:solidFill>
              </a:rPr>
              <a:t>E→C</a:t>
            </a:r>
          </a:p>
          <a:p>
            <a:pPr lvl="1"/>
            <a:r>
              <a:rPr lang="en-US" sz="2000" dirty="0" smtClean="0">
                <a:solidFill>
                  <a:srgbClr val="002060"/>
                </a:solidFill>
              </a:rPr>
              <a:t>D→AEH</a:t>
            </a:r>
          </a:p>
          <a:p>
            <a:pPr lvl="1"/>
            <a:r>
              <a:rPr lang="en-US" sz="2000" dirty="0" smtClean="0">
                <a:solidFill>
                  <a:srgbClr val="002060"/>
                </a:solidFill>
              </a:rPr>
              <a:t>ABH→BD</a:t>
            </a:r>
          </a:p>
          <a:p>
            <a:pPr lvl="1"/>
            <a:r>
              <a:rPr lang="en-US" sz="2000" dirty="0" smtClean="0">
                <a:solidFill>
                  <a:srgbClr val="002060"/>
                </a:solidFill>
              </a:rPr>
              <a:t>DH→BC</a:t>
            </a:r>
          </a:p>
          <a:p>
            <a:pPr lvl="1"/>
            <a:r>
              <a:rPr lang="en-US" sz="2000" dirty="0" smtClean="0">
                <a:solidFill>
                  <a:srgbClr val="002060"/>
                </a:solidFill>
              </a:rPr>
              <a:t>BCD→H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COVER</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64457" y="1712692"/>
            <a:ext cx="11277600" cy="4739759"/>
          </a:xfrm>
          <a:prstGeom prst="rect">
            <a:avLst/>
          </a:prstGeom>
          <a:noFill/>
        </p:spPr>
        <p:txBody>
          <a:bodyPr wrap="square" rtlCol="0">
            <a:spAutoFit/>
          </a:bodyPr>
          <a:lstStyle/>
          <a:p>
            <a:r>
              <a:rPr lang="en-US" sz="2000" b="1" dirty="0" smtClean="0">
                <a:solidFill>
                  <a:srgbClr val="002060"/>
                </a:solidFill>
              </a:rPr>
              <a:t>COVERED BY FUNCTIONAL DEPENDENCY: -</a:t>
            </a:r>
          </a:p>
          <a:p>
            <a:pPr algn="just">
              <a:lnSpc>
                <a:spcPct val="150000"/>
              </a:lnSpc>
            </a:pPr>
            <a:r>
              <a:rPr lang="en-US" sz="2000" b="1" dirty="0" smtClean="0"/>
              <a:t> </a:t>
            </a:r>
            <a:r>
              <a:rPr lang="en-US" sz="2400" dirty="0" smtClean="0">
                <a:solidFill>
                  <a:srgbClr val="C00000"/>
                </a:solidFill>
              </a:rPr>
              <a:t>A set of functional dependency F is said to cover another set of  functional dependencies E if every  FD in E   is also in F</a:t>
            </a:r>
            <a:r>
              <a:rPr lang="en-US" sz="2400" baseline="30000" dirty="0" smtClean="0">
                <a:solidFill>
                  <a:srgbClr val="C00000"/>
                </a:solidFill>
              </a:rPr>
              <a:t>+</a:t>
            </a:r>
            <a:r>
              <a:rPr lang="en-US" sz="2400" dirty="0" smtClean="0">
                <a:solidFill>
                  <a:srgbClr val="C00000"/>
                </a:solidFill>
              </a:rPr>
              <a:t> that is if every dependency in E can be inferred from F then we can say that E is covered by F.</a:t>
            </a:r>
          </a:p>
          <a:p>
            <a:pPr>
              <a:lnSpc>
                <a:spcPct val="150000"/>
              </a:lnSpc>
            </a:pPr>
            <a:r>
              <a:rPr lang="en-US" sz="2000" b="1" dirty="0" smtClean="0">
                <a:solidFill>
                  <a:srgbClr val="002060"/>
                </a:solidFill>
              </a:rPr>
              <a:t>EQUIVALENT: -</a:t>
            </a:r>
          </a:p>
          <a:p>
            <a:pPr algn="just">
              <a:lnSpc>
                <a:spcPct val="150000"/>
              </a:lnSpc>
            </a:pPr>
            <a:r>
              <a:rPr lang="en-US" sz="2400" b="1" dirty="0" smtClean="0">
                <a:solidFill>
                  <a:srgbClr val="C00000"/>
                </a:solidFill>
              </a:rPr>
              <a:t> </a:t>
            </a:r>
            <a:r>
              <a:rPr lang="en-US" sz="2400" dirty="0" smtClean="0">
                <a:solidFill>
                  <a:srgbClr val="C00000"/>
                </a:solidFill>
              </a:rPr>
              <a:t>Two sets of functional dependencies E and F are said to be equivalent if E</a:t>
            </a:r>
            <a:r>
              <a:rPr lang="en-US" sz="2400" baseline="30000" dirty="0" smtClean="0">
                <a:solidFill>
                  <a:srgbClr val="C00000"/>
                </a:solidFill>
              </a:rPr>
              <a:t>+</a:t>
            </a:r>
            <a:r>
              <a:rPr lang="en-US" sz="2400" dirty="0" smtClean="0">
                <a:solidFill>
                  <a:srgbClr val="C00000"/>
                </a:solidFill>
              </a:rPr>
              <a:t>=F</a:t>
            </a:r>
            <a:r>
              <a:rPr lang="en-US" sz="2400" baseline="30000" dirty="0" smtClean="0">
                <a:solidFill>
                  <a:srgbClr val="C00000"/>
                </a:solidFill>
              </a:rPr>
              <a:t>+</a:t>
            </a:r>
            <a:r>
              <a:rPr lang="en-US" sz="2400" dirty="0" smtClean="0">
                <a:solidFill>
                  <a:srgbClr val="C00000"/>
                </a:solidFill>
              </a:rPr>
              <a:t>. Hence equivalence means that every FD in E cab be inferred from F and every FD in F can be inferred from E that is E is equivalent to F  if both the condition E covers F and F covers E hold.</a:t>
            </a:r>
            <a:endParaRPr lang="en-US" sz="24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EQUIVALENCE OF FUNCTIONAL DEPENDENCY</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12" name="TextBox 11"/>
          <p:cNvSpPr txBox="1"/>
          <p:nvPr/>
        </p:nvSpPr>
        <p:spPr>
          <a:xfrm>
            <a:off x="3715599" y="1712698"/>
            <a:ext cx="2510972" cy="461665"/>
          </a:xfrm>
          <a:prstGeom prst="rect">
            <a:avLst/>
          </a:prstGeom>
          <a:noFill/>
        </p:spPr>
        <p:txBody>
          <a:bodyPr wrap="square" rtlCol="0">
            <a:spAutoFit/>
          </a:bodyPr>
          <a:lstStyle/>
          <a:p>
            <a:pPr algn="ctr"/>
            <a:r>
              <a:rPr lang="en-US" sz="2400" b="1" dirty="0" smtClean="0">
                <a:solidFill>
                  <a:srgbClr val="C00000"/>
                </a:solidFill>
              </a:rPr>
              <a:t>R(ACDEH)</a:t>
            </a:r>
          </a:p>
        </p:txBody>
      </p:sp>
      <p:sp>
        <p:nvSpPr>
          <p:cNvPr id="13" name="TextBox 12"/>
          <p:cNvSpPr txBox="1"/>
          <p:nvPr/>
        </p:nvSpPr>
        <p:spPr>
          <a:xfrm>
            <a:off x="2685132" y="2322255"/>
            <a:ext cx="2510972" cy="1846659"/>
          </a:xfrm>
          <a:prstGeom prst="rect">
            <a:avLst/>
          </a:prstGeom>
          <a:noFill/>
        </p:spPr>
        <p:txBody>
          <a:bodyPr wrap="square" rtlCol="0">
            <a:spAutoFit/>
          </a:bodyPr>
          <a:lstStyle/>
          <a:p>
            <a:r>
              <a:rPr lang="en-US" sz="2400" b="1" dirty="0" smtClean="0">
                <a:solidFill>
                  <a:srgbClr val="C00000"/>
                </a:solidFill>
              </a:rPr>
              <a:t>F:	</a:t>
            </a:r>
            <a:r>
              <a:rPr lang="en-US" sz="2000" dirty="0" smtClean="0">
                <a:solidFill>
                  <a:srgbClr val="002060"/>
                </a:solidFill>
              </a:rPr>
              <a:t>A→C</a:t>
            </a:r>
          </a:p>
          <a:p>
            <a:pPr lvl="1">
              <a:lnSpc>
                <a:spcPct val="150000"/>
              </a:lnSpc>
            </a:pPr>
            <a:r>
              <a:rPr lang="en-US" sz="2000" dirty="0" smtClean="0">
                <a:solidFill>
                  <a:srgbClr val="002060"/>
                </a:solidFill>
              </a:rPr>
              <a:t>AC→D</a:t>
            </a:r>
          </a:p>
          <a:p>
            <a:pPr lvl="1">
              <a:lnSpc>
                <a:spcPct val="150000"/>
              </a:lnSpc>
            </a:pPr>
            <a:r>
              <a:rPr lang="en-US" sz="2000" dirty="0" smtClean="0">
                <a:solidFill>
                  <a:srgbClr val="002060"/>
                </a:solidFill>
              </a:rPr>
              <a:t>E→AD</a:t>
            </a:r>
          </a:p>
          <a:p>
            <a:pPr lvl="1">
              <a:lnSpc>
                <a:spcPct val="150000"/>
              </a:lnSpc>
            </a:pPr>
            <a:r>
              <a:rPr lang="en-US" sz="2000" dirty="0" smtClean="0">
                <a:solidFill>
                  <a:srgbClr val="002060"/>
                </a:solidFill>
              </a:rPr>
              <a:t>E→H</a:t>
            </a:r>
          </a:p>
        </p:txBody>
      </p:sp>
      <p:sp>
        <p:nvSpPr>
          <p:cNvPr id="14" name="TextBox 13"/>
          <p:cNvSpPr txBox="1"/>
          <p:nvPr/>
        </p:nvSpPr>
        <p:spPr>
          <a:xfrm>
            <a:off x="5421013" y="2285977"/>
            <a:ext cx="2510972" cy="923330"/>
          </a:xfrm>
          <a:prstGeom prst="rect">
            <a:avLst/>
          </a:prstGeom>
          <a:noFill/>
        </p:spPr>
        <p:txBody>
          <a:bodyPr wrap="square" rtlCol="0">
            <a:spAutoFit/>
          </a:bodyPr>
          <a:lstStyle/>
          <a:p>
            <a:r>
              <a:rPr lang="en-US" sz="2400" b="1" dirty="0" smtClean="0">
                <a:solidFill>
                  <a:srgbClr val="C00000"/>
                </a:solidFill>
              </a:rPr>
              <a:t>G:	</a:t>
            </a:r>
            <a:r>
              <a:rPr lang="en-US" sz="2000" dirty="0" smtClean="0">
                <a:solidFill>
                  <a:srgbClr val="002060"/>
                </a:solidFill>
              </a:rPr>
              <a:t>A→CD</a:t>
            </a:r>
          </a:p>
          <a:p>
            <a:pPr lvl="1">
              <a:lnSpc>
                <a:spcPct val="150000"/>
              </a:lnSpc>
            </a:pPr>
            <a:r>
              <a:rPr lang="en-US" sz="2000" dirty="0" smtClean="0">
                <a:solidFill>
                  <a:srgbClr val="002060"/>
                </a:solidFill>
              </a:rPr>
              <a:t>E→AH</a:t>
            </a:r>
          </a:p>
        </p:txBody>
      </p:sp>
      <p:sp>
        <p:nvSpPr>
          <p:cNvPr id="15" name="TextBox 14"/>
          <p:cNvSpPr txBox="1"/>
          <p:nvPr/>
        </p:nvSpPr>
        <p:spPr>
          <a:xfrm>
            <a:off x="2663364" y="4303419"/>
            <a:ext cx="2510972" cy="1384995"/>
          </a:xfrm>
          <a:prstGeom prst="rect">
            <a:avLst/>
          </a:prstGeom>
          <a:noFill/>
        </p:spPr>
        <p:txBody>
          <a:bodyPr wrap="square" rtlCol="0">
            <a:spAutoFit/>
          </a:bodyPr>
          <a:lstStyle/>
          <a:p>
            <a:r>
              <a:rPr lang="en-US" sz="2400" b="1" dirty="0" smtClean="0">
                <a:solidFill>
                  <a:srgbClr val="C00000"/>
                </a:solidFill>
              </a:rPr>
              <a:t>F:	</a:t>
            </a:r>
            <a:r>
              <a:rPr lang="en-US" sz="2000" dirty="0" smtClean="0">
                <a:solidFill>
                  <a:srgbClr val="002060"/>
                </a:solidFill>
              </a:rPr>
              <a:t>(A)</a:t>
            </a:r>
            <a:r>
              <a:rPr lang="en-US" sz="2000" baseline="30000" dirty="0" smtClean="0">
                <a:solidFill>
                  <a:srgbClr val="002060"/>
                </a:solidFill>
              </a:rPr>
              <a:t>+</a:t>
            </a:r>
            <a:r>
              <a:rPr lang="en-US" sz="2000" dirty="0" smtClean="0">
                <a:solidFill>
                  <a:srgbClr val="002060"/>
                </a:solidFill>
              </a:rPr>
              <a:t> = ACD</a:t>
            </a:r>
          </a:p>
          <a:p>
            <a:pPr lvl="1">
              <a:lnSpc>
                <a:spcPct val="150000"/>
              </a:lnSpc>
            </a:pPr>
            <a:r>
              <a:rPr lang="en-US" sz="2000" dirty="0" smtClean="0">
                <a:solidFill>
                  <a:srgbClr val="002060"/>
                </a:solidFill>
              </a:rPr>
              <a:t>(AC)</a:t>
            </a:r>
            <a:r>
              <a:rPr lang="en-US" sz="2000" baseline="30000" dirty="0" smtClean="0">
                <a:solidFill>
                  <a:srgbClr val="002060"/>
                </a:solidFill>
              </a:rPr>
              <a:t>+</a:t>
            </a:r>
            <a:r>
              <a:rPr lang="en-US" sz="2000" dirty="0" smtClean="0">
                <a:solidFill>
                  <a:srgbClr val="002060"/>
                </a:solidFill>
              </a:rPr>
              <a:t>→ACD</a:t>
            </a:r>
          </a:p>
          <a:p>
            <a:pPr lvl="1">
              <a:lnSpc>
                <a:spcPct val="150000"/>
              </a:lnSpc>
            </a:pPr>
            <a:r>
              <a:rPr lang="en-US" sz="2000" dirty="0" smtClean="0">
                <a:solidFill>
                  <a:srgbClr val="002060"/>
                </a:solidFill>
              </a:rPr>
              <a:t>(E)</a:t>
            </a:r>
            <a:r>
              <a:rPr lang="en-US" sz="2000" baseline="30000" dirty="0" smtClean="0">
                <a:solidFill>
                  <a:srgbClr val="002060"/>
                </a:solidFill>
              </a:rPr>
              <a:t>+</a:t>
            </a:r>
            <a:r>
              <a:rPr lang="en-US" sz="2000" dirty="0" smtClean="0">
                <a:solidFill>
                  <a:srgbClr val="002060"/>
                </a:solidFill>
              </a:rPr>
              <a:t>→ACDEH</a:t>
            </a:r>
          </a:p>
        </p:txBody>
      </p:sp>
      <p:sp>
        <p:nvSpPr>
          <p:cNvPr id="16" name="TextBox 15"/>
          <p:cNvSpPr txBox="1"/>
          <p:nvPr/>
        </p:nvSpPr>
        <p:spPr>
          <a:xfrm>
            <a:off x="5355714" y="4310679"/>
            <a:ext cx="2510972" cy="923330"/>
          </a:xfrm>
          <a:prstGeom prst="rect">
            <a:avLst/>
          </a:prstGeom>
          <a:noFill/>
        </p:spPr>
        <p:txBody>
          <a:bodyPr wrap="square" rtlCol="0">
            <a:spAutoFit/>
          </a:bodyPr>
          <a:lstStyle/>
          <a:p>
            <a:r>
              <a:rPr lang="en-US" sz="2400" b="1" dirty="0" smtClean="0">
                <a:solidFill>
                  <a:srgbClr val="C00000"/>
                </a:solidFill>
              </a:rPr>
              <a:t>G:	</a:t>
            </a:r>
            <a:r>
              <a:rPr lang="en-US" sz="2000" dirty="0" smtClean="0">
                <a:solidFill>
                  <a:srgbClr val="002060"/>
                </a:solidFill>
              </a:rPr>
              <a:t>(A)</a:t>
            </a:r>
            <a:r>
              <a:rPr lang="en-US" sz="2000" baseline="30000" dirty="0" smtClean="0">
                <a:solidFill>
                  <a:srgbClr val="002060"/>
                </a:solidFill>
              </a:rPr>
              <a:t>+</a:t>
            </a:r>
            <a:r>
              <a:rPr lang="en-US" sz="2000" dirty="0" smtClean="0">
                <a:solidFill>
                  <a:srgbClr val="002060"/>
                </a:solidFill>
              </a:rPr>
              <a:t> = ACD</a:t>
            </a:r>
          </a:p>
          <a:p>
            <a:pPr lvl="1">
              <a:lnSpc>
                <a:spcPct val="150000"/>
              </a:lnSpc>
            </a:pPr>
            <a:r>
              <a:rPr lang="en-US" sz="2000" dirty="0" smtClean="0">
                <a:solidFill>
                  <a:srgbClr val="002060"/>
                </a:solidFill>
              </a:rPr>
              <a:t>(E)</a:t>
            </a:r>
            <a:r>
              <a:rPr lang="en-US" sz="2000" baseline="30000" dirty="0" smtClean="0">
                <a:solidFill>
                  <a:srgbClr val="002060"/>
                </a:solidFill>
              </a:rPr>
              <a:t>+</a:t>
            </a:r>
            <a:r>
              <a:rPr lang="en-US" sz="2000" dirty="0" smtClean="0">
                <a:solidFill>
                  <a:srgbClr val="002060"/>
                </a:solidFill>
              </a:rPr>
              <a:t>→ACDEH</a:t>
            </a:r>
          </a:p>
        </p:txBody>
      </p:sp>
      <p:cxnSp>
        <p:nvCxnSpPr>
          <p:cNvPr id="18" name="Straight Arrow Connector 17"/>
          <p:cNvCxnSpPr/>
          <p:nvPr/>
        </p:nvCxnSpPr>
        <p:spPr>
          <a:xfrm>
            <a:off x="4339771" y="3077029"/>
            <a:ext cx="1843315" cy="117565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5" idx="0"/>
          </p:cNvCxnSpPr>
          <p:nvPr/>
        </p:nvCxnSpPr>
        <p:spPr>
          <a:xfrm flipH="1">
            <a:off x="3918850" y="3149600"/>
            <a:ext cx="1756236" cy="115381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492344" y="2351313"/>
            <a:ext cx="1538514" cy="1569660"/>
          </a:xfrm>
          <a:prstGeom prst="rect">
            <a:avLst/>
          </a:prstGeom>
          <a:noFill/>
        </p:spPr>
        <p:txBody>
          <a:bodyPr wrap="square" rtlCol="0">
            <a:spAutoFit/>
          </a:bodyPr>
          <a:lstStyle/>
          <a:p>
            <a:r>
              <a:rPr lang="en-US" sz="2400" dirty="0" smtClean="0">
                <a:solidFill>
                  <a:srgbClr val="002060"/>
                </a:solidFill>
              </a:rPr>
              <a:t>F ⊇ G</a:t>
            </a:r>
          </a:p>
          <a:p>
            <a:r>
              <a:rPr lang="en-US" sz="2400" dirty="0" smtClean="0">
                <a:solidFill>
                  <a:srgbClr val="002060"/>
                </a:solidFill>
              </a:rPr>
              <a:t>F ⊆ G</a:t>
            </a:r>
          </a:p>
          <a:p>
            <a:r>
              <a:rPr lang="en-US" sz="2400" dirty="0" smtClean="0">
                <a:solidFill>
                  <a:srgbClr val="002060"/>
                </a:solidFill>
              </a:rPr>
              <a:t>F = G</a:t>
            </a:r>
          </a:p>
          <a:p>
            <a:r>
              <a:rPr lang="en-US" sz="2400" dirty="0" smtClean="0">
                <a:solidFill>
                  <a:srgbClr val="002060"/>
                </a:solidFill>
              </a:rPr>
              <a:t>F ≠ G</a:t>
            </a:r>
          </a:p>
        </p:txBody>
      </p:sp>
      <p:sp>
        <p:nvSpPr>
          <p:cNvPr id="22" name="TextBox 21"/>
          <p:cNvSpPr txBox="1"/>
          <p:nvPr/>
        </p:nvSpPr>
        <p:spPr>
          <a:xfrm>
            <a:off x="1146629" y="5820229"/>
            <a:ext cx="9797142" cy="400110"/>
          </a:xfrm>
          <a:prstGeom prst="rect">
            <a:avLst/>
          </a:prstGeom>
          <a:noFill/>
        </p:spPr>
        <p:txBody>
          <a:bodyPr wrap="square" rtlCol="0">
            <a:spAutoFit/>
          </a:bodyPr>
          <a:lstStyle/>
          <a:p>
            <a:r>
              <a:rPr lang="en-US" sz="2000" dirty="0" smtClean="0">
                <a:solidFill>
                  <a:srgbClr val="FF0000"/>
                </a:solidFill>
              </a:rPr>
              <a:t>Here we can say that F is equivalent to 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21" grpId="0"/>
      <p:bldP spid="22"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EQUIVALENCE OF FUNCTIONAL DEPENDENCY</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13" name="TextBox 12"/>
          <p:cNvSpPr txBox="1"/>
          <p:nvPr/>
        </p:nvSpPr>
        <p:spPr>
          <a:xfrm>
            <a:off x="2685132" y="2322255"/>
            <a:ext cx="1832277" cy="2000548"/>
          </a:xfrm>
          <a:prstGeom prst="rect">
            <a:avLst/>
          </a:prstGeom>
          <a:noFill/>
        </p:spPr>
        <p:txBody>
          <a:bodyPr wrap="square" rtlCol="0">
            <a:spAutoFit/>
          </a:bodyPr>
          <a:lstStyle/>
          <a:p>
            <a:r>
              <a:rPr lang="en-US" sz="2400" b="1" dirty="0" smtClean="0">
                <a:solidFill>
                  <a:srgbClr val="C00000"/>
                </a:solidFill>
              </a:rPr>
              <a:t>F:</a:t>
            </a:r>
            <a:r>
              <a:rPr lang="pt-BR" sz="2000" dirty="0" smtClean="0"/>
              <a:t> {</a:t>
            </a:r>
            <a:br>
              <a:rPr lang="pt-BR" sz="2000" dirty="0" smtClean="0"/>
            </a:br>
            <a:r>
              <a:rPr lang="en-US" sz="2000" dirty="0" smtClean="0">
                <a:solidFill>
                  <a:srgbClr val="002060"/>
                </a:solidFill>
              </a:rPr>
              <a:t>A→B </a:t>
            </a:r>
            <a:r>
              <a:rPr lang="pt-BR" sz="2000" dirty="0" smtClean="0"/>
              <a:t/>
            </a:r>
            <a:br>
              <a:rPr lang="pt-BR" sz="2000" dirty="0" smtClean="0"/>
            </a:br>
            <a:r>
              <a:rPr lang="en-US" sz="2000" dirty="0" smtClean="0">
                <a:solidFill>
                  <a:srgbClr val="002060"/>
                </a:solidFill>
              </a:rPr>
              <a:t>AB→C</a:t>
            </a:r>
          </a:p>
          <a:p>
            <a:r>
              <a:rPr lang="en-US" sz="2000" dirty="0" smtClean="0">
                <a:solidFill>
                  <a:srgbClr val="002060"/>
                </a:solidFill>
              </a:rPr>
              <a:t>D→AC</a:t>
            </a:r>
          </a:p>
          <a:p>
            <a:r>
              <a:rPr lang="en-US" sz="2000" dirty="0" smtClean="0">
                <a:solidFill>
                  <a:srgbClr val="002060"/>
                </a:solidFill>
              </a:rPr>
              <a:t>D→E</a:t>
            </a:r>
          </a:p>
          <a:p>
            <a:r>
              <a:rPr lang="pt-BR" sz="2000" dirty="0" smtClean="0"/>
              <a:t>}</a:t>
            </a:r>
            <a:endParaRPr lang="en-US" sz="2000" dirty="0" smtClean="0">
              <a:solidFill>
                <a:srgbClr val="002060"/>
              </a:solidFill>
            </a:endParaRPr>
          </a:p>
        </p:txBody>
      </p:sp>
      <p:sp>
        <p:nvSpPr>
          <p:cNvPr id="15" name="TextBox 14"/>
          <p:cNvSpPr txBox="1"/>
          <p:nvPr/>
        </p:nvSpPr>
        <p:spPr>
          <a:xfrm>
            <a:off x="4997172" y="2324459"/>
            <a:ext cx="2510972" cy="1754326"/>
          </a:xfrm>
          <a:prstGeom prst="rect">
            <a:avLst/>
          </a:prstGeom>
          <a:noFill/>
        </p:spPr>
        <p:txBody>
          <a:bodyPr wrap="square" rtlCol="0">
            <a:spAutoFit/>
          </a:bodyPr>
          <a:lstStyle/>
          <a:p>
            <a:r>
              <a:rPr lang="en-US" sz="2400" b="1" dirty="0" smtClean="0">
                <a:solidFill>
                  <a:srgbClr val="C00000"/>
                </a:solidFill>
              </a:rPr>
              <a:t>G: {</a:t>
            </a:r>
          </a:p>
          <a:p>
            <a:r>
              <a:rPr lang="en-US" sz="2000" dirty="0" smtClean="0">
                <a:solidFill>
                  <a:srgbClr val="002060"/>
                </a:solidFill>
              </a:rPr>
              <a:t> A→BC</a:t>
            </a:r>
          </a:p>
          <a:p>
            <a:r>
              <a:rPr lang="en-US" sz="2000" dirty="0" smtClean="0">
                <a:solidFill>
                  <a:srgbClr val="002060"/>
                </a:solidFill>
              </a:rPr>
              <a:t>D→AB</a:t>
            </a:r>
          </a:p>
          <a:p>
            <a:r>
              <a:rPr lang="en-IN" sz="2400" b="1" dirty="0" smtClean="0">
                <a:solidFill>
                  <a:srgbClr val="C00000"/>
                </a:solidFill>
              </a:rPr>
              <a:t>}</a:t>
            </a:r>
            <a:endParaRPr lang="en-US" sz="2400" b="1" dirty="0" smtClean="0">
              <a:solidFill>
                <a:srgbClr val="C00000"/>
              </a:solidFill>
            </a:endParaRPr>
          </a:p>
          <a:p>
            <a:endParaRPr lang="en-US" sz="2000" dirty="0" smtClean="0">
              <a:solidFill>
                <a:srgbClr val="002060"/>
              </a:solidFill>
            </a:endParaRPr>
          </a:p>
        </p:txBody>
      </p:sp>
      <p:sp>
        <p:nvSpPr>
          <p:cNvPr id="21" name="TextBox 20"/>
          <p:cNvSpPr txBox="1"/>
          <p:nvPr/>
        </p:nvSpPr>
        <p:spPr>
          <a:xfrm>
            <a:off x="9492344" y="2351313"/>
            <a:ext cx="1538514" cy="1569660"/>
          </a:xfrm>
          <a:prstGeom prst="rect">
            <a:avLst/>
          </a:prstGeom>
          <a:noFill/>
        </p:spPr>
        <p:txBody>
          <a:bodyPr wrap="square" rtlCol="0">
            <a:spAutoFit/>
          </a:bodyPr>
          <a:lstStyle/>
          <a:p>
            <a:r>
              <a:rPr lang="en-US" sz="2400" dirty="0" smtClean="0">
                <a:solidFill>
                  <a:srgbClr val="002060"/>
                </a:solidFill>
              </a:rPr>
              <a:t>F ⊇ G</a:t>
            </a:r>
          </a:p>
          <a:p>
            <a:r>
              <a:rPr lang="en-US" sz="2400" dirty="0" smtClean="0">
                <a:solidFill>
                  <a:srgbClr val="002060"/>
                </a:solidFill>
              </a:rPr>
              <a:t>F ⊆ G</a:t>
            </a:r>
          </a:p>
          <a:p>
            <a:r>
              <a:rPr lang="en-US" sz="2400" dirty="0" smtClean="0">
                <a:solidFill>
                  <a:srgbClr val="002060"/>
                </a:solidFill>
              </a:rPr>
              <a:t>F = G</a:t>
            </a:r>
          </a:p>
          <a:p>
            <a:r>
              <a:rPr lang="en-US" sz="2400" dirty="0" smtClean="0">
                <a:solidFill>
                  <a:srgbClr val="002060"/>
                </a:solidFill>
              </a:rPr>
              <a:t>F ≠ G</a:t>
            </a:r>
          </a:p>
        </p:txBody>
      </p:sp>
      <p:sp>
        <p:nvSpPr>
          <p:cNvPr id="22" name="TextBox 21"/>
          <p:cNvSpPr txBox="1"/>
          <p:nvPr/>
        </p:nvSpPr>
        <p:spPr>
          <a:xfrm>
            <a:off x="1146629" y="4687445"/>
            <a:ext cx="9797142" cy="400110"/>
          </a:xfrm>
          <a:prstGeom prst="rect">
            <a:avLst/>
          </a:prstGeom>
          <a:noFill/>
        </p:spPr>
        <p:txBody>
          <a:bodyPr wrap="square" rtlCol="0">
            <a:spAutoFit/>
          </a:bodyPr>
          <a:lstStyle/>
          <a:p>
            <a:r>
              <a:rPr lang="en-US" sz="2000" dirty="0" err="1" smtClean="0">
                <a:solidFill>
                  <a:srgbClr val="FF0000"/>
                </a:solidFill>
              </a:rPr>
              <a:t>Findout</a:t>
            </a:r>
            <a:r>
              <a:rPr lang="en-US" sz="2000" dirty="0" smtClean="0">
                <a:solidFill>
                  <a:srgbClr val="FF0000"/>
                </a:solidFill>
              </a:rPr>
              <a:t> </a:t>
            </a:r>
            <a:r>
              <a:rPr lang="en-US" sz="2000" dirty="0" err="1" smtClean="0">
                <a:solidFill>
                  <a:srgbClr val="FF0000"/>
                </a:solidFill>
              </a:rPr>
              <a:t>wheather</a:t>
            </a:r>
            <a:r>
              <a:rPr lang="en-US" sz="2000" dirty="0" smtClean="0">
                <a:solidFill>
                  <a:srgbClr val="FF0000"/>
                </a:solidFill>
              </a:rPr>
              <a:t> F covers G or G covers F or both are equivalent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1" grpId="0"/>
      <p:bldP spid="22"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pPr fontAlgn="base"/>
            <a:r>
              <a:rPr lang="en-IN" sz="2400" dirty="0" smtClean="0">
                <a:solidFill>
                  <a:schemeClr val="bg1"/>
                </a:solidFill>
              </a:rPr>
              <a:t>Canonical Cover of Functional Dependencies:</a:t>
            </a:r>
            <a:endParaRPr lang="en-IN"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64457" y="1712692"/>
            <a:ext cx="11277600" cy="4708981"/>
          </a:xfrm>
          <a:prstGeom prst="rect">
            <a:avLst/>
          </a:prstGeom>
          <a:noFill/>
        </p:spPr>
        <p:txBody>
          <a:bodyPr wrap="square" rtlCol="0">
            <a:spAutoFit/>
          </a:bodyPr>
          <a:lstStyle/>
          <a:p>
            <a:pPr algn="just">
              <a:lnSpc>
                <a:spcPct val="150000"/>
              </a:lnSpc>
              <a:buFont typeface="Wingdings" pitchFamily="2" charset="2"/>
              <a:buChar char="v"/>
            </a:pPr>
            <a:r>
              <a:rPr lang="en-IN" sz="2000" dirty="0" smtClean="0">
                <a:solidFill>
                  <a:srgbClr val="C00000"/>
                </a:solidFill>
              </a:rPr>
              <a:t>Whenever a user updates the database, the system must check whether any of the functional dependencies are getting violated in this process. If there is a violation of dependencies in the new database state, the system must roll back. Working with a huge set of functional dependencies </a:t>
            </a:r>
            <a:r>
              <a:rPr lang="en-IN" sz="2000" i="1" dirty="0" smtClean="0">
                <a:solidFill>
                  <a:srgbClr val="002060"/>
                </a:solidFill>
              </a:rPr>
              <a:t>can cause unnecessary added computational time. </a:t>
            </a:r>
            <a:r>
              <a:rPr lang="en-IN" sz="2000" dirty="0" smtClean="0">
                <a:solidFill>
                  <a:srgbClr val="C00000"/>
                </a:solidFill>
              </a:rPr>
              <a:t>This is where the canonical cover comes into play.</a:t>
            </a:r>
          </a:p>
          <a:p>
            <a:pPr algn="just">
              <a:lnSpc>
                <a:spcPct val="150000"/>
              </a:lnSpc>
              <a:buFont typeface="Wingdings" pitchFamily="2" charset="2"/>
              <a:buChar char="v"/>
            </a:pPr>
            <a:endParaRPr lang="en-IN" sz="2000" dirty="0" smtClean="0">
              <a:solidFill>
                <a:srgbClr val="C00000"/>
              </a:solidFill>
            </a:endParaRPr>
          </a:p>
          <a:p>
            <a:pPr algn="just">
              <a:lnSpc>
                <a:spcPct val="150000"/>
              </a:lnSpc>
              <a:buFont typeface="Wingdings" pitchFamily="2" charset="2"/>
              <a:buChar char="v"/>
            </a:pPr>
            <a:r>
              <a:rPr lang="en-IN" sz="2000" dirty="0" smtClean="0">
                <a:solidFill>
                  <a:srgbClr val="C00000"/>
                </a:solidFill>
              </a:rPr>
              <a:t>A </a:t>
            </a:r>
            <a:r>
              <a:rPr lang="en-IN" sz="2000" dirty="0" smtClean="0">
                <a:solidFill>
                  <a:srgbClr val="002060"/>
                </a:solidFill>
              </a:rPr>
              <a:t>canonical cover </a:t>
            </a:r>
            <a:r>
              <a:rPr lang="en-IN" sz="2000" dirty="0" smtClean="0">
                <a:solidFill>
                  <a:srgbClr val="C00000"/>
                </a:solidFill>
              </a:rPr>
              <a:t>of a set of functional dependencies F is a simplified set of functional dependencies that has the same closure as the original set F.</a:t>
            </a:r>
          </a:p>
          <a:p>
            <a:pPr algn="just">
              <a:lnSpc>
                <a:spcPct val="150000"/>
              </a:lnSpc>
              <a:buFont typeface="Wingdings" pitchFamily="2" charset="2"/>
              <a:buChar char="v"/>
            </a:pPr>
            <a:endParaRPr lang="en-IN" sz="2000" dirty="0" smtClean="0">
              <a:solidFill>
                <a:srgbClr val="C00000"/>
              </a:solidFill>
            </a:endParaRPr>
          </a:p>
          <a:p>
            <a:pPr algn="just">
              <a:lnSpc>
                <a:spcPct val="150000"/>
              </a:lnSpc>
              <a:buFont typeface="Wingdings" pitchFamily="2" charset="2"/>
              <a:buChar char="v"/>
            </a:pPr>
            <a:r>
              <a:rPr lang="en-IN" sz="2000" dirty="0" smtClean="0">
                <a:solidFill>
                  <a:srgbClr val="002060"/>
                </a:solidFill>
              </a:rPr>
              <a:t>Extraneous attributes: </a:t>
            </a:r>
            <a:r>
              <a:rPr lang="en-IN" sz="2000" dirty="0" smtClean="0">
                <a:solidFill>
                  <a:srgbClr val="C00000"/>
                </a:solidFill>
              </a:rPr>
              <a:t>An attribute of a functional dependency is said to be </a:t>
            </a:r>
            <a:r>
              <a:rPr lang="en-IN" sz="2000" dirty="0" smtClean="0">
                <a:solidFill>
                  <a:srgbClr val="002060"/>
                </a:solidFill>
              </a:rPr>
              <a:t>extraneous</a:t>
            </a:r>
            <a:r>
              <a:rPr lang="en-IN" sz="2000" dirty="0" smtClean="0">
                <a:solidFill>
                  <a:srgbClr val="C00000"/>
                </a:solidFill>
              </a:rPr>
              <a:t> if we can remove it </a:t>
            </a:r>
            <a:r>
              <a:rPr lang="en-IN" sz="2000" dirty="0" smtClean="0">
                <a:solidFill>
                  <a:srgbClr val="002060"/>
                </a:solidFill>
              </a:rPr>
              <a:t>without changing the closure</a:t>
            </a:r>
            <a:r>
              <a:rPr lang="en-IN" sz="2000" dirty="0" smtClean="0">
                <a:solidFill>
                  <a:srgbClr val="C00000"/>
                </a:solidFill>
              </a:rPr>
              <a:t> of the set of functional dependencies.</a:t>
            </a:r>
            <a:endParaRPr lang="en-US"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pPr fontAlgn="base"/>
            <a:r>
              <a:rPr lang="en-IN" sz="2400" dirty="0" smtClean="0">
                <a:solidFill>
                  <a:schemeClr val="bg1"/>
                </a:solidFill>
              </a:rPr>
              <a:t>Canonical Cover of Functional Dependencies:</a:t>
            </a:r>
            <a:endParaRPr lang="en-IN"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64457" y="1712692"/>
            <a:ext cx="11277600" cy="4247317"/>
          </a:xfrm>
          <a:prstGeom prst="rect">
            <a:avLst/>
          </a:prstGeom>
          <a:noFill/>
        </p:spPr>
        <p:txBody>
          <a:bodyPr wrap="square" rtlCol="0">
            <a:spAutoFit/>
          </a:bodyPr>
          <a:lstStyle/>
          <a:p>
            <a:pPr algn="just" fontAlgn="base">
              <a:lnSpc>
                <a:spcPct val="150000"/>
              </a:lnSpc>
            </a:pPr>
            <a:r>
              <a:rPr lang="en-IN" sz="2000" dirty="0" smtClean="0">
                <a:solidFill>
                  <a:srgbClr val="002060"/>
                </a:solidFill>
              </a:rPr>
              <a:t>Canonical cover:</a:t>
            </a:r>
            <a:r>
              <a:rPr lang="en-IN" sz="2000" dirty="0" smtClean="0">
                <a:solidFill>
                  <a:srgbClr val="C00000"/>
                </a:solidFill>
              </a:rPr>
              <a:t> A canonical cover  </a:t>
            </a:r>
            <a:r>
              <a:rPr lang="en-IN" sz="2000" dirty="0" err="1" smtClean="0">
                <a:solidFill>
                  <a:srgbClr val="002060"/>
                </a:solidFill>
              </a:rPr>
              <a:t>F</a:t>
            </a:r>
            <a:r>
              <a:rPr lang="en-IN" sz="2000" baseline="-25000" dirty="0" err="1" smtClean="0">
                <a:solidFill>
                  <a:srgbClr val="002060"/>
                </a:solidFill>
              </a:rPr>
              <a:t>c</a:t>
            </a:r>
            <a:r>
              <a:rPr lang="en-IN" sz="2000" dirty="0" smtClean="0">
                <a:solidFill>
                  <a:srgbClr val="C00000"/>
                </a:solidFill>
              </a:rPr>
              <a:t> of a set of functional dependencies F such that ALL the following properties are satisfied:</a:t>
            </a:r>
          </a:p>
          <a:p>
            <a:pPr algn="just" fontAlgn="base">
              <a:lnSpc>
                <a:spcPct val="150000"/>
              </a:lnSpc>
            </a:pPr>
            <a:endParaRPr lang="en-IN" sz="2000" dirty="0" smtClean="0">
              <a:solidFill>
                <a:srgbClr val="C00000"/>
              </a:solidFill>
            </a:endParaRPr>
          </a:p>
          <a:p>
            <a:pPr algn="just" fontAlgn="base">
              <a:lnSpc>
                <a:spcPct val="150000"/>
              </a:lnSpc>
              <a:buFont typeface="Wingdings" pitchFamily="2" charset="2"/>
              <a:buChar char="v"/>
            </a:pPr>
            <a:r>
              <a:rPr lang="en-IN" sz="2000" dirty="0" smtClean="0">
                <a:solidFill>
                  <a:srgbClr val="C00000"/>
                </a:solidFill>
              </a:rPr>
              <a:t>F logically implies all dependencies in </a:t>
            </a:r>
            <a:r>
              <a:rPr lang="en-IN" sz="2000" dirty="0" err="1" smtClean="0">
                <a:solidFill>
                  <a:srgbClr val="002060"/>
                </a:solidFill>
              </a:rPr>
              <a:t>F</a:t>
            </a:r>
            <a:r>
              <a:rPr lang="en-IN" sz="2000" baseline="-25000" dirty="0" err="1" smtClean="0">
                <a:solidFill>
                  <a:srgbClr val="002060"/>
                </a:solidFill>
              </a:rPr>
              <a:t>c</a:t>
            </a:r>
            <a:r>
              <a:rPr lang="en-IN" sz="2000" baseline="-25000" dirty="0" smtClean="0">
                <a:solidFill>
                  <a:srgbClr val="002060"/>
                </a:solidFill>
              </a:rPr>
              <a:t> </a:t>
            </a:r>
            <a:r>
              <a:rPr lang="en-IN" sz="2000" dirty="0" smtClean="0">
                <a:solidFill>
                  <a:srgbClr val="C00000"/>
                </a:solidFill>
              </a:rPr>
              <a:t>.</a:t>
            </a:r>
          </a:p>
          <a:p>
            <a:pPr algn="just" fontAlgn="base">
              <a:lnSpc>
                <a:spcPct val="150000"/>
              </a:lnSpc>
              <a:buFont typeface="Wingdings" pitchFamily="2" charset="2"/>
              <a:buChar char="v"/>
            </a:pPr>
            <a:r>
              <a:rPr lang="en-IN" sz="2000" dirty="0" err="1" smtClean="0">
                <a:solidFill>
                  <a:srgbClr val="002060"/>
                </a:solidFill>
              </a:rPr>
              <a:t>F</a:t>
            </a:r>
            <a:r>
              <a:rPr lang="en-IN" sz="2000" baseline="-25000" dirty="0" err="1" smtClean="0">
                <a:solidFill>
                  <a:srgbClr val="002060"/>
                </a:solidFill>
              </a:rPr>
              <a:t>c</a:t>
            </a:r>
            <a:r>
              <a:rPr lang="en-IN" sz="2000" baseline="-25000" dirty="0" smtClean="0">
                <a:solidFill>
                  <a:srgbClr val="002060"/>
                </a:solidFill>
              </a:rPr>
              <a:t> </a:t>
            </a:r>
            <a:r>
              <a:rPr lang="en-IN" sz="2000" dirty="0" smtClean="0">
                <a:solidFill>
                  <a:srgbClr val="C00000"/>
                </a:solidFill>
              </a:rPr>
              <a:t>logically implies all dependencies in F.</a:t>
            </a:r>
          </a:p>
          <a:p>
            <a:pPr algn="just" fontAlgn="base">
              <a:lnSpc>
                <a:spcPct val="150000"/>
              </a:lnSpc>
              <a:buFont typeface="Wingdings" pitchFamily="2" charset="2"/>
              <a:buChar char="v"/>
            </a:pPr>
            <a:r>
              <a:rPr lang="en-IN" sz="2000" dirty="0" smtClean="0">
                <a:solidFill>
                  <a:srgbClr val="C00000"/>
                </a:solidFill>
              </a:rPr>
              <a:t>No functional dependency in </a:t>
            </a:r>
            <a:r>
              <a:rPr lang="en-IN" sz="2000" dirty="0" smtClean="0">
                <a:solidFill>
                  <a:srgbClr val="002060"/>
                </a:solidFill>
              </a:rPr>
              <a:t> </a:t>
            </a:r>
            <a:r>
              <a:rPr lang="en-IN" sz="2000" dirty="0" err="1" smtClean="0">
                <a:solidFill>
                  <a:srgbClr val="002060"/>
                </a:solidFill>
              </a:rPr>
              <a:t>F</a:t>
            </a:r>
            <a:r>
              <a:rPr lang="en-IN" sz="2000" baseline="-25000" dirty="0" err="1" smtClean="0">
                <a:solidFill>
                  <a:srgbClr val="002060"/>
                </a:solidFill>
              </a:rPr>
              <a:t>c</a:t>
            </a:r>
            <a:r>
              <a:rPr lang="en-IN" sz="2000" baseline="-25000" dirty="0" smtClean="0">
                <a:solidFill>
                  <a:srgbClr val="002060"/>
                </a:solidFill>
              </a:rPr>
              <a:t> </a:t>
            </a:r>
            <a:r>
              <a:rPr lang="en-IN" sz="2000" dirty="0" smtClean="0">
                <a:solidFill>
                  <a:srgbClr val="C00000"/>
                </a:solidFill>
              </a:rPr>
              <a:t> contains an extraneous attribute.</a:t>
            </a:r>
          </a:p>
          <a:p>
            <a:pPr algn="just" fontAlgn="base">
              <a:lnSpc>
                <a:spcPct val="150000"/>
              </a:lnSpc>
              <a:buFont typeface="Wingdings" pitchFamily="2" charset="2"/>
              <a:buChar char="v"/>
            </a:pPr>
            <a:endParaRPr lang="en-IN" sz="2000" dirty="0" smtClean="0">
              <a:solidFill>
                <a:srgbClr val="C00000"/>
              </a:solidFill>
            </a:endParaRPr>
          </a:p>
          <a:p>
            <a:pPr algn="just" fontAlgn="base">
              <a:lnSpc>
                <a:spcPct val="150000"/>
              </a:lnSpc>
            </a:pPr>
            <a:r>
              <a:rPr lang="en-IN" sz="2000" dirty="0" smtClean="0">
                <a:solidFill>
                  <a:srgbClr val="C00000"/>
                </a:solidFill>
              </a:rPr>
              <a:t>Each left side of a functional dependency in </a:t>
            </a:r>
            <a:r>
              <a:rPr lang="en-IN" sz="2000" dirty="0" smtClean="0">
                <a:solidFill>
                  <a:srgbClr val="002060"/>
                </a:solidFill>
              </a:rPr>
              <a:t> </a:t>
            </a:r>
            <a:r>
              <a:rPr lang="en-IN" sz="2000" dirty="0" err="1" smtClean="0">
                <a:solidFill>
                  <a:srgbClr val="002060"/>
                </a:solidFill>
              </a:rPr>
              <a:t>F</a:t>
            </a:r>
            <a:r>
              <a:rPr lang="en-IN" sz="2000" baseline="-25000" dirty="0" err="1" smtClean="0">
                <a:solidFill>
                  <a:srgbClr val="002060"/>
                </a:solidFill>
              </a:rPr>
              <a:t>c</a:t>
            </a:r>
            <a:r>
              <a:rPr lang="en-IN" sz="2000" baseline="-25000" dirty="0" smtClean="0">
                <a:solidFill>
                  <a:srgbClr val="002060"/>
                </a:solidFill>
              </a:rPr>
              <a:t> </a:t>
            </a:r>
            <a:r>
              <a:rPr lang="en-IN" sz="2000" dirty="0" smtClean="0">
                <a:solidFill>
                  <a:srgbClr val="C00000"/>
                </a:solidFill>
              </a:rPr>
              <a:t> is unique. That is, there are no two dependencies  </a:t>
            </a:r>
            <a:r>
              <a:rPr lang="el-GR" sz="2000" dirty="0" smtClean="0"/>
              <a:t> α</a:t>
            </a:r>
            <a:r>
              <a:rPr lang="en-US" sz="2000" baseline="-25000" dirty="0" smtClean="0"/>
              <a:t>1</a:t>
            </a:r>
            <a:r>
              <a:rPr lang="el-GR" sz="2000" dirty="0" smtClean="0"/>
              <a:t>↦β</a:t>
            </a:r>
            <a:r>
              <a:rPr lang="en-US" sz="2000" baseline="-25000" dirty="0" smtClean="0"/>
              <a:t>1</a:t>
            </a:r>
            <a:r>
              <a:rPr lang="el-GR" sz="2000" baseline="-25000" dirty="0" smtClean="0"/>
              <a:t> </a:t>
            </a:r>
            <a:r>
              <a:rPr lang="en-IN" sz="2000" dirty="0" smtClean="0">
                <a:solidFill>
                  <a:srgbClr val="C00000"/>
                </a:solidFill>
              </a:rPr>
              <a:t>and </a:t>
            </a:r>
            <a:r>
              <a:rPr lang="el-GR" sz="2000" dirty="0" smtClean="0"/>
              <a:t> α</a:t>
            </a:r>
            <a:r>
              <a:rPr lang="en-US" sz="2000" baseline="-25000" dirty="0" smtClean="0"/>
              <a:t>2</a:t>
            </a:r>
            <a:r>
              <a:rPr lang="el-GR" sz="2000" dirty="0" smtClean="0"/>
              <a:t>↦β</a:t>
            </a:r>
            <a:r>
              <a:rPr lang="en-US" sz="2000" baseline="-25000" dirty="0" smtClean="0"/>
              <a:t>2 </a:t>
            </a:r>
            <a:r>
              <a:rPr lang="en-IN" sz="2000" dirty="0" smtClean="0">
                <a:solidFill>
                  <a:srgbClr val="C00000"/>
                </a:solidFill>
              </a:rPr>
              <a:t> in such that </a:t>
            </a:r>
            <a:r>
              <a:rPr lang="el-GR" sz="2000" dirty="0" smtClean="0"/>
              <a:t>α</a:t>
            </a:r>
            <a:r>
              <a:rPr lang="en-US" sz="2000" baseline="-25000" dirty="0" smtClean="0"/>
              <a:t>1</a:t>
            </a:r>
            <a:r>
              <a:rPr lang="el-GR" sz="2000" dirty="0" smtClean="0"/>
              <a:t>→α</a:t>
            </a:r>
            <a:r>
              <a:rPr lang="en-US" sz="2000" baseline="-25000" dirty="0" smtClean="0"/>
              <a:t>2</a:t>
            </a:r>
            <a:r>
              <a:rPr lang="en-IN" sz="2000" dirty="0" smtClean="0">
                <a:solidFill>
                  <a:srgbClr val="C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 calcmode="lin" valueType="num">
                                      <p:cBhvr additive="base">
                                        <p:cTn id="31"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pPr fontAlgn="base"/>
            <a:r>
              <a:rPr lang="en-IN" sz="2400" dirty="0" smtClean="0">
                <a:solidFill>
                  <a:schemeClr val="bg1"/>
                </a:solidFill>
              </a:rPr>
              <a:t>Canonical Cover of Functional Dependencies:</a:t>
            </a:r>
            <a:endParaRPr lang="en-IN"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464457" y="1712692"/>
            <a:ext cx="11277600" cy="4832092"/>
          </a:xfrm>
          <a:prstGeom prst="rect">
            <a:avLst/>
          </a:prstGeom>
          <a:noFill/>
        </p:spPr>
        <p:txBody>
          <a:bodyPr wrap="square" rtlCol="0">
            <a:spAutoFit/>
          </a:bodyPr>
          <a:lstStyle/>
          <a:p>
            <a:pPr fontAlgn="base">
              <a:lnSpc>
                <a:spcPct val="150000"/>
              </a:lnSpc>
            </a:pPr>
            <a:r>
              <a:rPr lang="en-IN" sz="2400" dirty="0" smtClean="0">
                <a:solidFill>
                  <a:srgbClr val="002060"/>
                </a:solidFill>
              </a:rPr>
              <a:t>Problem-</a:t>
            </a:r>
          </a:p>
          <a:p>
            <a:pPr fontAlgn="base">
              <a:lnSpc>
                <a:spcPct val="150000"/>
              </a:lnSpc>
            </a:pPr>
            <a:r>
              <a:rPr lang="en-IN" sz="2400" dirty="0" smtClean="0">
                <a:solidFill>
                  <a:srgbClr val="C00000"/>
                </a:solidFill>
              </a:rPr>
              <a:t>The following functional dependencies hold true for the relational scheme R ( W , X , Y , Z )</a:t>
            </a:r>
          </a:p>
          <a:p>
            <a:pPr fontAlgn="base">
              <a:lnSpc>
                <a:spcPct val="150000"/>
              </a:lnSpc>
            </a:pPr>
            <a:r>
              <a:rPr lang="en-IN" sz="2400" dirty="0" smtClean="0">
                <a:solidFill>
                  <a:srgbClr val="C00000"/>
                </a:solidFill>
              </a:rPr>
              <a:t> </a:t>
            </a:r>
          </a:p>
          <a:p>
            <a:pPr lvl="2" fontAlgn="base">
              <a:lnSpc>
                <a:spcPct val="150000"/>
              </a:lnSpc>
            </a:pPr>
            <a:r>
              <a:rPr lang="en-IN" sz="2400" dirty="0" smtClean="0">
                <a:solidFill>
                  <a:srgbClr val="002060"/>
                </a:solidFill>
              </a:rPr>
              <a:t>X → W</a:t>
            </a:r>
          </a:p>
          <a:p>
            <a:pPr lvl="2" fontAlgn="base">
              <a:lnSpc>
                <a:spcPct val="150000"/>
              </a:lnSpc>
            </a:pPr>
            <a:r>
              <a:rPr lang="en-IN" sz="2400" dirty="0" smtClean="0">
                <a:solidFill>
                  <a:srgbClr val="002060"/>
                </a:solidFill>
              </a:rPr>
              <a:t>WZ → XY</a:t>
            </a:r>
          </a:p>
          <a:p>
            <a:pPr lvl="2" fontAlgn="base">
              <a:lnSpc>
                <a:spcPct val="150000"/>
              </a:lnSpc>
            </a:pPr>
            <a:r>
              <a:rPr lang="en-IN" sz="2400" dirty="0" smtClean="0">
                <a:solidFill>
                  <a:srgbClr val="002060"/>
                </a:solidFill>
              </a:rPr>
              <a:t>Y → WXZ</a:t>
            </a:r>
          </a:p>
          <a:p>
            <a:pPr fontAlgn="base">
              <a:lnSpc>
                <a:spcPct val="150000"/>
              </a:lnSpc>
            </a:pPr>
            <a:endParaRPr lang="en-IN" sz="2400" dirty="0" smtClean="0">
              <a:solidFill>
                <a:srgbClr val="C00000"/>
              </a:solidFill>
            </a:endParaRPr>
          </a:p>
          <a:p>
            <a:pPr fontAlgn="base">
              <a:lnSpc>
                <a:spcPct val="150000"/>
              </a:lnSpc>
            </a:pPr>
            <a:r>
              <a:rPr lang="en-IN" sz="2400" dirty="0" smtClean="0">
                <a:solidFill>
                  <a:srgbClr val="C00000"/>
                </a:solidFill>
              </a:rPr>
              <a:t>Write the irreducible equivalent for this set of functional dependencies.</a:t>
            </a:r>
          </a:p>
          <a:p>
            <a:pPr fontAlgn="base"/>
            <a:endParaRPr lang="en-I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anim calcmode="lin" valueType="num">
                                      <p:cBhvr additive="base">
                                        <p:cTn id="43"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pPr fontAlgn="base"/>
            <a:r>
              <a:rPr lang="en-IN" sz="2400" dirty="0" smtClean="0">
                <a:solidFill>
                  <a:schemeClr val="bg1"/>
                </a:solidFill>
              </a:rPr>
              <a:t>Solution</a:t>
            </a:r>
            <a:endParaRPr lang="en-IN"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798279" y="1538524"/>
            <a:ext cx="10871200" cy="4708981"/>
          </a:xfrm>
          <a:prstGeom prst="rect">
            <a:avLst/>
          </a:prstGeom>
          <a:noFill/>
        </p:spPr>
        <p:txBody>
          <a:bodyPr wrap="square" rtlCol="0">
            <a:spAutoFit/>
          </a:bodyPr>
          <a:lstStyle/>
          <a:p>
            <a:pPr fontAlgn="base"/>
            <a:r>
              <a:rPr lang="en-IN" sz="2000" dirty="0" smtClean="0">
                <a:solidFill>
                  <a:srgbClr val="002060"/>
                </a:solidFill>
              </a:rPr>
              <a:t>Step-01:</a:t>
            </a:r>
          </a:p>
          <a:p>
            <a:pPr fontAlgn="base"/>
            <a:r>
              <a:rPr lang="en-IN" sz="2000" dirty="0" smtClean="0">
                <a:solidFill>
                  <a:srgbClr val="C00000"/>
                </a:solidFill>
              </a:rPr>
              <a:t>Write all the functional dependencies such that each contains exactly one attribute on its right side-</a:t>
            </a:r>
          </a:p>
          <a:p>
            <a:pPr lvl="2" fontAlgn="base"/>
            <a:r>
              <a:rPr lang="en-IN" sz="2000" dirty="0" smtClean="0">
                <a:solidFill>
                  <a:srgbClr val="002060"/>
                </a:solidFill>
              </a:rPr>
              <a:t>X → W</a:t>
            </a:r>
          </a:p>
          <a:p>
            <a:pPr lvl="2" fontAlgn="base"/>
            <a:r>
              <a:rPr lang="en-IN" sz="2000" dirty="0" smtClean="0">
                <a:solidFill>
                  <a:srgbClr val="002060"/>
                </a:solidFill>
              </a:rPr>
              <a:t>WZ → X</a:t>
            </a:r>
          </a:p>
          <a:p>
            <a:pPr lvl="2" fontAlgn="base"/>
            <a:r>
              <a:rPr lang="en-IN" sz="2000" dirty="0" smtClean="0">
                <a:solidFill>
                  <a:srgbClr val="002060"/>
                </a:solidFill>
              </a:rPr>
              <a:t>WZ → Y</a:t>
            </a:r>
          </a:p>
          <a:p>
            <a:pPr lvl="2" fontAlgn="base"/>
            <a:r>
              <a:rPr lang="en-IN" sz="2000" dirty="0" smtClean="0">
                <a:solidFill>
                  <a:srgbClr val="002060"/>
                </a:solidFill>
              </a:rPr>
              <a:t>Y → W</a:t>
            </a:r>
          </a:p>
          <a:p>
            <a:pPr lvl="2" fontAlgn="base"/>
            <a:r>
              <a:rPr lang="en-IN" sz="2000" dirty="0" smtClean="0">
                <a:solidFill>
                  <a:srgbClr val="002060"/>
                </a:solidFill>
              </a:rPr>
              <a:t>Y → X</a:t>
            </a:r>
          </a:p>
          <a:p>
            <a:pPr lvl="2" fontAlgn="base"/>
            <a:r>
              <a:rPr lang="en-IN" sz="2000" dirty="0" smtClean="0">
                <a:solidFill>
                  <a:srgbClr val="002060"/>
                </a:solidFill>
              </a:rPr>
              <a:t>Y → Z</a:t>
            </a:r>
          </a:p>
          <a:p>
            <a:pPr fontAlgn="base"/>
            <a:r>
              <a:rPr lang="en-IN" sz="2000" dirty="0" smtClean="0">
                <a:solidFill>
                  <a:srgbClr val="002060"/>
                </a:solidFill>
              </a:rPr>
              <a:t>Step-02:</a:t>
            </a:r>
          </a:p>
          <a:p>
            <a:pPr fontAlgn="base"/>
            <a:r>
              <a:rPr lang="en-IN" sz="2000" dirty="0" smtClean="0">
                <a:solidFill>
                  <a:srgbClr val="C00000"/>
                </a:solidFill>
              </a:rPr>
              <a:t>Check the essentiality of each functional dependency one by one.</a:t>
            </a:r>
          </a:p>
          <a:p>
            <a:pPr fontAlgn="base"/>
            <a:r>
              <a:rPr lang="en-IN" sz="2000" dirty="0" smtClean="0">
                <a:solidFill>
                  <a:srgbClr val="C00000"/>
                </a:solidFill>
              </a:rPr>
              <a:t>For </a:t>
            </a:r>
            <a:r>
              <a:rPr lang="en-IN" sz="2000" dirty="0" smtClean="0">
                <a:solidFill>
                  <a:srgbClr val="002060"/>
                </a:solidFill>
              </a:rPr>
              <a:t>X → W:</a:t>
            </a:r>
          </a:p>
          <a:p>
            <a:pPr fontAlgn="base"/>
            <a:r>
              <a:rPr lang="en-IN" sz="2000" dirty="0" smtClean="0">
                <a:solidFill>
                  <a:srgbClr val="C00000"/>
                </a:solidFill>
              </a:rPr>
              <a:t>Considering </a:t>
            </a:r>
            <a:r>
              <a:rPr lang="en-IN" sz="2000" dirty="0" smtClean="0">
                <a:solidFill>
                  <a:srgbClr val="002060"/>
                </a:solidFill>
              </a:rPr>
              <a:t>X → W, (X)+ = { X , W }</a:t>
            </a:r>
          </a:p>
          <a:p>
            <a:pPr fontAlgn="base"/>
            <a:r>
              <a:rPr lang="en-IN" sz="2000" dirty="0" smtClean="0">
                <a:solidFill>
                  <a:srgbClr val="C00000"/>
                </a:solidFill>
              </a:rPr>
              <a:t>Ignoring </a:t>
            </a:r>
            <a:r>
              <a:rPr lang="en-IN" sz="2000" dirty="0" smtClean="0">
                <a:solidFill>
                  <a:srgbClr val="002060"/>
                </a:solidFill>
              </a:rPr>
              <a:t>X → W, (X)+ = { X }</a:t>
            </a:r>
          </a:p>
          <a:p>
            <a:pPr fontAlgn="base"/>
            <a:r>
              <a:rPr lang="en-IN" sz="2000" dirty="0" smtClean="0">
                <a:solidFill>
                  <a:srgbClr val="C00000"/>
                </a:solidFill>
              </a:rPr>
              <a:t>Now, clearly, the two results are different.</a:t>
            </a:r>
          </a:p>
          <a:p>
            <a:pPr fontAlgn="base"/>
            <a:r>
              <a:rPr lang="en-IN" sz="2000" dirty="0" smtClean="0">
                <a:solidFill>
                  <a:srgbClr val="C00000"/>
                </a:solidFill>
              </a:rPr>
              <a:t>Thus, we conclude that X → W is essential and can not be eliminated.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 calcmode="lin" valueType="num">
                                      <p:cBhvr additive="base">
                                        <p:cTn id="49"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 calcmode="lin" valueType="num">
                                      <p:cBhvr additive="base">
                                        <p:cTn id="5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xEl>
                                              <p:pRg st="9" end="9"/>
                                            </p:txEl>
                                          </p:spTgt>
                                        </p:tgtEl>
                                        <p:attrNameLst>
                                          <p:attrName>style.visibility</p:attrName>
                                        </p:attrNameLst>
                                      </p:cBhvr>
                                      <p:to>
                                        <p:strVal val="visible"/>
                                      </p:to>
                                    </p:set>
                                    <p:anim calcmode="lin" valueType="num">
                                      <p:cBhvr additive="base">
                                        <p:cTn id="61"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xEl>
                                              <p:pRg st="10" end="10"/>
                                            </p:txEl>
                                          </p:spTgt>
                                        </p:tgtEl>
                                        <p:attrNameLst>
                                          <p:attrName>style.visibility</p:attrName>
                                        </p:attrNameLst>
                                      </p:cBhvr>
                                      <p:to>
                                        <p:strVal val="visible"/>
                                      </p:to>
                                    </p:set>
                                    <p:anim calcmode="lin" valueType="num">
                                      <p:cBhvr additive="base">
                                        <p:cTn id="67"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9">
                                            <p:txEl>
                                              <p:pRg st="11" end="11"/>
                                            </p:txEl>
                                          </p:spTgt>
                                        </p:tgtEl>
                                        <p:attrNameLst>
                                          <p:attrName>style.visibility</p:attrName>
                                        </p:attrNameLst>
                                      </p:cBhvr>
                                      <p:to>
                                        <p:strVal val="visible"/>
                                      </p:to>
                                    </p:set>
                                    <p:anim calcmode="lin" valueType="num">
                                      <p:cBhvr additive="base">
                                        <p:cTn id="73"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9">
                                            <p:txEl>
                                              <p:pRg st="12" end="12"/>
                                            </p:txEl>
                                          </p:spTgt>
                                        </p:tgtEl>
                                        <p:attrNameLst>
                                          <p:attrName>style.visibility</p:attrName>
                                        </p:attrNameLst>
                                      </p:cBhvr>
                                      <p:to>
                                        <p:strVal val="visible"/>
                                      </p:to>
                                    </p:set>
                                    <p:anim calcmode="lin" valueType="num">
                                      <p:cBhvr additive="base">
                                        <p:cTn id="79"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9">
                                            <p:txEl>
                                              <p:pRg st="13" end="13"/>
                                            </p:txEl>
                                          </p:spTgt>
                                        </p:tgtEl>
                                        <p:attrNameLst>
                                          <p:attrName>style.visibility</p:attrName>
                                        </p:attrNameLst>
                                      </p:cBhvr>
                                      <p:to>
                                        <p:strVal val="visible"/>
                                      </p:to>
                                    </p:set>
                                    <p:anim calcmode="lin" valueType="num">
                                      <p:cBhvr additive="base">
                                        <p:cTn id="85"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9">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9">
                                            <p:txEl>
                                              <p:pRg st="14" end="14"/>
                                            </p:txEl>
                                          </p:spTgt>
                                        </p:tgtEl>
                                        <p:attrNameLst>
                                          <p:attrName>style.visibility</p:attrName>
                                        </p:attrNameLst>
                                      </p:cBhvr>
                                      <p:to>
                                        <p:strVal val="visible"/>
                                      </p:to>
                                    </p:set>
                                    <p:anim calcmode="lin" valueType="num">
                                      <p:cBhvr additive="base">
                                        <p:cTn id="91"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9">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pPr fontAlgn="base"/>
            <a:r>
              <a:rPr lang="en-IN" sz="2400" dirty="0" smtClean="0">
                <a:solidFill>
                  <a:schemeClr val="bg1"/>
                </a:solidFill>
              </a:rPr>
              <a:t>Solution</a:t>
            </a:r>
            <a:endParaRPr lang="en-IN"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798279" y="2032000"/>
            <a:ext cx="7678064" cy="4247317"/>
          </a:xfrm>
          <a:prstGeom prst="rect">
            <a:avLst/>
          </a:prstGeom>
          <a:noFill/>
        </p:spPr>
        <p:txBody>
          <a:bodyPr wrap="square" rtlCol="0">
            <a:spAutoFit/>
          </a:bodyPr>
          <a:lstStyle/>
          <a:p>
            <a:pPr fontAlgn="base">
              <a:lnSpc>
                <a:spcPct val="150000"/>
              </a:lnSpc>
            </a:pPr>
            <a:r>
              <a:rPr lang="en-IN" sz="2000" dirty="0" smtClean="0">
                <a:solidFill>
                  <a:srgbClr val="C00000"/>
                </a:solidFill>
              </a:rPr>
              <a:t>For </a:t>
            </a:r>
            <a:r>
              <a:rPr lang="en-IN" sz="2000" dirty="0" smtClean="0">
                <a:solidFill>
                  <a:srgbClr val="002060"/>
                </a:solidFill>
              </a:rPr>
              <a:t>WZ → X:</a:t>
            </a:r>
          </a:p>
          <a:p>
            <a:pPr lvl="1" fontAlgn="base">
              <a:lnSpc>
                <a:spcPct val="150000"/>
              </a:lnSpc>
            </a:pPr>
            <a:r>
              <a:rPr lang="en-IN" sz="2000" dirty="0" smtClean="0">
                <a:solidFill>
                  <a:srgbClr val="C00000"/>
                </a:solidFill>
              </a:rPr>
              <a:t>Considering </a:t>
            </a:r>
            <a:r>
              <a:rPr lang="en-IN" sz="2000" dirty="0" smtClean="0">
                <a:solidFill>
                  <a:srgbClr val="002060"/>
                </a:solidFill>
              </a:rPr>
              <a:t>WZ → X, (WZ)+ = { W , X , Y , Z }</a:t>
            </a:r>
          </a:p>
          <a:p>
            <a:pPr lvl="1" fontAlgn="base">
              <a:lnSpc>
                <a:spcPct val="150000"/>
              </a:lnSpc>
            </a:pPr>
            <a:r>
              <a:rPr lang="en-IN" sz="2000" dirty="0" smtClean="0">
                <a:solidFill>
                  <a:srgbClr val="C00000"/>
                </a:solidFill>
              </a:rPr>
              <a:t>Ignoring </a:t>
            </a:r>
            <a:r>
              <a:rPr lang="en-IN" sz="2000" dirty="0" smtClean="0">
                <a:solidFill>
                  <a:srgbClr val="002060"/>
                </a:solidFill>
              </a:rPr>
              <a:t>WZ → X, (WZ)+ = { W , X , Y , Z }</a:t>
            </a:r>
          </a:p>
          <a:p>
            <a:pPr fontAlgn="base">
              <a:lnSpc>
                <a:spcPct val="150000"/>
              </a:lnSpc>
            </a:pPr>
            <a:r>
              <a:rPr lang="en-IN" sz="2000" dirty="0" smtClean="0">
                <a:solidFill>
                  <a:srgbClr val="C00000"/>
                </a:solidFill>
              </a:rPr>
              <a:t>Now,</a:t>
            </a:r>
          </a:p>
          <a:p>
            <a:pPr fontAlgn="base">
              <a:lnSpc>
                <a:spcPct val="150000"/>
              </a:lnSpc>
            </a:pPr>
            <a:r>
              <a:rPr lang="en-IN" sz="2000" dirty="0" smtClean="0">
                <a:solidFill>
                  <a:srgbClr val="C00000"/>
                </a:solidFill>
              </a:rPr>
              <a:t>Clearly, the two results are same.</a:t>
            </a:r>
          </a:p>
          <a:p>
            <a:pPr fontAlgn="base">
              <a:lnSpc>
                <a:spcPct val="150000"/>
              </a:lnSpc>
            </a:pPr>
            <a:r>
              <a:rPr lang="en-IN" sz="2000" dirty="0" smtClean="0">
                <a:solidFill>
                  <a:srgbClr val="C00000"/>
                </a:solidFill>
              </a:rPr>
              <a:t>Thus, we conclude that </a:t>
            </a:r>
            <a:r>
              <a:rPr lang="en-IN" sz="2000" dirty="0" smtClean="0">
                <a:solidFill>
                  <a:srgbClr val="002060"/>
                </a:solidFill>
              </a:rPr>
              <a:t>WZ → X </a:t>
            </a:r>
            <a:r>
              <a:rPr lang="en-IN" sz="2000" dirty="0" smtClean="0">
                <a:solidFill>
                  <a:srgbClr val="C00000"/>
                </a:solidFill>
              </a:rPr>
              <a:t>is </a:t>
            </a:r>
            <a:r>
              <a:rPr lang="en-IN" sz="2000" i="1" dirty="0" smtClean="0">
                <a:solidFill>
                  <a:srgbClr val="002060"/>
                </a:solidFill>
              </a:rPr>
              <a:t>non-essential and can be eliminated.</a:t>
            </a:r>
          </a:p>
          <a:p>
            <a:pPr fontAlgn="base">
              <a:lnSpc>
                <a:spcPct val="150000"/>
              </a:lnSpc>
            </a:pPr>
            <a:r>
              <a:rPr lang="en-IN" sz="2000" dirty="0" smtClean="0">
                <a:solidFill>
                  <a:srgbClr val="C00000"/>
                </a:solidFill>
              </a:rPr>
              <a:t>Eliminating </a:t>
            </a:r>
            <a:r>
              <a:rPr lang="en-IN" sz="2000" dirty="0" smtClean="0">
                <a:solidFill>
                  <a:srgbClr val="002060"/>
                </a:solidFill>
              </a:rPr>
              <a:t>WZ → X, </a:t>
            </a:r>
            <a:r>
              <a:rPr lang="en-IN" sz="2000" dirty="0" smtClean="0">
                <a:solidFill>
                  <a:srgbClr val="C00000"/>
                </a:solidFill>
              </a:rPr>
              <a:t>our set of functional dependencies reduces to-</a:t>
            </a:r>
          </a:p>
          <a:p>
            <a:pPr fontAlgn="base">
              <a:lnSpc>
                <a:spcPct val="150000"/>
              </a:lnSpc>
            </a:pPr>
            <a:endParaRPr lang="en-IN" sz="2000" dirty="0" smtClean="0">
              <a:solidFill>
                <a:srgbClr val="C00000"/>
              </a:solidFill>
            </a:endParaRPr>
          </a:p>
          <a:p>
            <a:pPr fontAlgn="base">
              <a:lnSpc>
                <a:spcPct val="150000"/>
              </a:lnSpc>
            </a:pPr>
            <a:r>
              <a:rPr lang="en-IN" sz="2000" dirty="0" smtClean="0">
                <a:solidFill>
                  <a:srgbClr val="C00000"/>
                </a:solidFill>
              </a:rPr>
              <a:t>Now, we will consider this reduced set in further checks.</a:t>
            </a:r>
          </a:p>
        </p:txBody>
      </p:sp>
      <p:sp>
        <p:nvSpPr>
          <p:cNvPr id="12" name="TextBox 11"/>
          <p:cNvSpPr txBox="1"/>
          <p:nvPr/>
        </p:nvSpPr>
        <p:spPr>
          <a:xfrm>
            <a:off x="9565998" y="3643101"/>
            <a:ext cx="2104571" cy="2677656"/>
          </a:xfrm>
          <a:prstGeom prst="rect">
            <a:avLst/>
          </a:prstGeom>
          <a:noFill/>
        </p:spPr>
        <p:txBody>
          <a:bodyPr wrap="square" rtlCol="0">
            <a:spAutoFit/>
          </a:bodyPr>
          <a:lstStyle/>
          <a:p>
            <a:pPr fontAlgn="base">
              <a:lnSpc>
                <a:spcPct val="150000"/>
              </a:lnSpc>
            </a:pPr>
            <a:r>
              <a:rPr lang="en-IN" sz="2000" dirty="0" smtClean="0">
                <a:solidFill>
                  <a:srgbClr val="002060"/>
                </a:solidFill>
              </a:rPr>
              <a:t>X → W</a:t>
            </a:r>
          </a:p>
          <a:p>
            <a:pPr fontAlgn="base">
              <a:lnSpc>
                <a:spcPct val="150000"/>
              </a:lnSpc>
            </a:pPr>
            <a:r>
              <a:rPr lang="en-IN" sz="2000" dirty="0" smtClean="0">
                <a:solidFill>
                  <a:srgbClr val="002060"/>
                </a:solidFill>
              </a:rPr>
              <a:t>WZ → Y</a:t>
            </a:r>
          </a:p>
          <a:p>
            <a:pPr fontAlgn="base">
              <a:lnSpc>
                <a:spcPct val="150000"/>
              </a:lnSpc>
            </a:pPr>
            <a:r>
              <a:rPr lang="en-IN" sz="2000" dirty="0" smtClean="0">
                <a:solidFill>
                  <a:srgbClr val="002060"/>
                </a:solidFill>
              </a:rPr>
              <a:t>Y → W</a:t>
            </a:r>
          </a:p>
          <a:p>
            <a:pPr fontAlgn="base">
              <a:lnSpc>
                <a:spcPct val="150000"/>
              </a:lnSpc>
            </a:pPr>
            <a:r>
              <a:rPr lang="en-IN" sz="2000" dirty="0" smtClean="0">
                <a:solidFill>
                  <a:srgbClr val="002060"/>
                </a:solidFill>
              </a:rPr>
              <a:t>Y → X</a:t>
            </a:r>
          </a:p>
          <a:p>
            <a:pPr fontAlgn="base">
              <a:lnSpc>
                <a:spcPct val="150000"/>
              </a:lnSpc>
            </a:pPr>
            <a:r>
              <a:rPr lang="en-IN" sz="2000" dirty="0" smtClean="0">
                <a:solidFill>
                  <a:srgbClr val="002060"/>
                </a:solidFill>
              </a:rPr>
              <a:t>Y → Z</a:t>
            </a:r>
          </a:p>
          <a:p>
            <a:endParaRPr lang="en-US" dirty="0"/>
          </a:p>
        </p:txBody>
      </p:sp>
      <p:sp>
        <p:nvSpPr>
          <p:cNvPr id="11" name="TextBox 10"/>
          <p:cNvSpPr txBox="1"/>
          <p:nvPr/>
        </p:nvSpPr>
        <p:spPr>
          <a:xfrm>
            <a:off x="6414408" y="1978925"/>
            <a:ext cx="2115403" cy="2215991"/>
          </a:xfrm>
          <a:prstGeom prst="rect">
            <a:avLst/>
          </a:prstGeom>
          <a:noFill/>
        </p:spPr>
        <p:txBody>
          <a:bodyPr wrap="square" rtlCol="0">
            <a:spAutoFit/>
          </a:bodyPr>
          <a:lstStyle/>
          <a:p>
            <a:pPr lvl="2" algn="ctr" fontAlgn="base"/>
            <a:r>
              <a:rPr lang="en-IN" sz="2000" dirty="0" smtClean="0">
                <a:solidFill>
                  <a:srgbClr val="002060"/>
                </a:solidFill>
              </a:rPr>
              <a:t>X → W</a:t>
            </a:r>
          </a:p>
          <a:p>
            <a:pPr lvl="2" algn="ctr" fontAlgn="base"/>
            <a:r>
              <a:rPr lang="en-IN" sz="2000" dirty="0" smtClean="0">
                <a:solidFill>
                  <a:srgbClr val="002060"/>
                </a:solidFill>
              </a:rPr>
              <a:t>WZ → X</a:t>
            </a:r>
          </a:p>
          <a:p>
            <a:pPr lvl="2" algn="ctr" fontAlgn="base"/>
            <a:r>
              <a:rPr lang="en-IN" sz="2000" dirty="0" smtClean="0">
                <a:solidFill>
                  <a:srgbClr val="002060"/>
                </a:solidFill>
              </a:rPr>
              <a:t>WZ → Y</a:t>
            </a:r>
          </a:p>
          <a:p>
            <a:pPr lvl="2" algn="ctr" fontAlgn="base"/>
            <a:r>
              <a:rPr lang="en-IN" sz="2000" dirty="0" smtClean="0">
                <a:solidFill>
                  <a:srgbClr val="002060"/>
                </a:solidFill>
              </a:rPr>
              <a:t>Y → W</a:t>
            </a:r>
          </a:p>
          <a:p>
            <a:pPr lvl="2" algn="ctr" fontAlgn="base"/>
            <a:r>
              <a:rPr lang="en-IN" sz="2000" dirty="0" smtClean="0">
                <a:solidFill>
                  <a:srgbClr val="002060"/>
                </a:solidFill>
              </a:rPr>
              <a:t>Y → X</a:t>
            </a:r>
          </a:p>
          <a:p>
            <a:pPr lvl="2" algn="ctr" fontAlgn="base"/>
            <a:r>
              <a:rPr lang="en-IN" sz="2000" dirty="0" smtClean="0">
                <a:solidFill>
                  <a:srgbClr val="002060"/>
                </a:solidFill>
              </a:rPr>
              <a:t>Y → Z</a:t>
            </a: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 calcmode="lin" valueType="num">
                                      <p:cBhvr additive="base">
                                        <p:cTn id="3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 calcmode="lin" valueType="num">
                                      <p:cBhvr additive="base">
                                        <p:cTn id="3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 calcmode="lin" valueType="num">
                                      <p:cBhvr additive="base">
                                        <p:cTn id="43"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 calcmode="lin" valueType="num">
                                      <p:cBhvr additive="base">
                                        <p:cTn id="4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 calcmode="lin" valueType="num">
                                      <p:cBhvr additive="base">
                                        <p:cTn id="5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pPr fontAlgn="base"/>
            <a:r>
              <a:rPr lang="en-IN" sz="2400" dirty="0" smtClean="0">
                <a:solidFill>
                  <a:schemeClr val="bg1"/>
                </a:solidFill>
              </a:rPr>
              <a:t>Solution</a:t>
            </a:r>
            <a:endParaRPr lang="en-IN"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798279" y="2032000"/>
            <a:ext cx="7678064" cy="3785652"/>
          </a:xfrm>
          <a:prstGeom prst="rect">
            <a:avLst/>
          </a:prstGeom>
          <a:noFill/>
        </p:spPr>
        <p:txBody>
          <a:bodyPr wrap="square" rtlCol="0">
            <a:spAutoFit/>
          </a:bodyPr>
          <a:lstStyle/>
          <a:p>
            <a:pPr fontAlgn="base">
              <a:lnSpc>
                <a:spcPct val="150000"/>
              </a:lnSpc>
            </a:pPr>
            <a:r>
              <a:rPr lang="en-IN" sz="2000" dirty="0" smtClean="0">
                <a:solidFill>
                  <a:srgbClr val="C00000"/>
                </a:solidFill>
              </a:rPr>
              <a:t>For </a:t>
            </a:r>
            <a:r>
              <a:rPr lang="en-IN" sz="2000" dirty="0" smtClean="0">
                <a:solidFill>
                  <a:srgbClr val="002060"/>
                </a:solidFill>
              </a:rPr>
              <a:t>WZ → Y:</a:t>
            </a:r>
          </a:p>
          <a:p>
            <a:pPr fontAlgn="base">
              <a:lnSpc>
                <a:spcPct val="150000"/>
              </a:lnSpc>
            </a:pPr>
            <a:r>
              <a:rPr lang="en-IN" sz="2000" dirty="0" smtClean="0">
                <a:solidFill>
                  <a:srgbClr val="C00000"/>
                </a:solidFill>
              </a:rPr>
              <a:t> </a:t>
            </a:r>
          </a:p>
          <a:p>
            <a:pPr lvl="1" fontAlgn="base">
              <a:lnSpc>
                <a:spcPct val="150000"/>
              </a:lnSpc>
            </a:pPr>
            <a:r>
              <a:rPr lang="en-IN" sz="2000" dirty="0" smtClean="0">
                <a:solidFill>
                  <a:srgbClr val="C00000"/>
                </a:solidFill>
              </a:rPr>
              <a:t>Considering </a:t>
            </a:r>
            <a:r>
              <a:rPr lang="en-IN" sz="2000" dirty="0" smtClean="0">
                <a:solidFill>
                  <a:srgbClr val="002060"/>
                </a:solidFill>
              </a:rPr>
              <a:t>WZ → Y, (WZ)+ = { W , X , Y , Z }</a:t>
            </a:r>
          </a:p>
          <a:p>
            <a:pPr lvl="1" fontAlgn="base">
              <a:lnSpc>
                <a:spcPct val="150000"/>
              </a:lnSpc>
            </a:pPr>
            <a:r>
              <a:rPr lang="en-IN" sz="2000" dirty="0" smtClean="0">
                <a:solidFill>
                  <a:srgbClr val="C00000"/>
                </a:solidFill>
              </a:rPr>
              <a:t>Ignoring </a:t>
            </a:r>
            <a:r>
              <a:rPr lang="en-IN" sz="2000" dirty="0" smtClean="0">
                <a:solidFill>
                  <a:srgbClr val="002060"/>
                </a:solidFill>
              </a:rPr>
              <a:t>WZ → Y, (WZ)+ = { W , Z }</a:t>
            </a:r>
          </a:p>
          <a:p>
            <a:pPr fontAlgn="base">
              <a:lnSpc>
                <a:spcPct val="150000"/>
              </a:lnSpc>
            </a:pPr>
            <a:r>
              <a:rPr lang="en-IN" sz="2000" dirty="0" smtClean="0">
                <a:solidFill>
                  <a:srgbClr val="C00000"/>
                </a:solidFill>
              </a:rPr>
              <a:t> </a:t>
            </a:r>
          </a:p>
          <a:p>
            <a:pPr fontAlgn="base">
              <a:lnSpc>
                <a:spcPct val="150000"/>
              </a:lnSpc>
            </a:pPr>
            <a:r>
              <a:rPr lang="en-IN" sz="2000" dirty="0" smtClean="0">
                <a:solidFill>
                  <a:srgbClr val="C00000"/>
                </a:solidFill>
              </a:rPr>
              <a:t>Now,</a:t>
            </a:r>
          </a:p>
          <a:p>
            <a:pPr fontAlgn="base">
              <a:lnSpc>
                <a:spcPct val="150000"/>
              </a:lnSpc>
            </a:pPr>
            <a:r>
              <a:rPr lang="en-IN" sz="2000" dirty="0" smtClean="0">
                <a:solidFill>
                  <a:srgbClr val="C00000"/>
                </a:solidFill>
              </a:rPr>
              <a:t>Clearly, the two results are different.</a:t>
            </a:r>
          </a:p>
          <a:p>
            <a:pPr fontAlgn="base">
              <a:lnSpc>
                <a:spcPct val="150000"/>
              </a:lnSpc>
            </a:pPr>
            <a:r>
              <a:rPr lang="en-IN" sz="2000" dirty="0" smtClean="0">
                <a:solidFill>
                  <a:srgbClr val="C00000"/>
                </a:solidFill>
              </a:rPr>
              <a:t>Thus, we conclude that </a:t>
            </a:r>
            <a:r>
              <a:rPr lang="en-IN" sz="2000" dirty="0" smtClean="0">
                <a:solidFill>
                  <a:srgbClr val="002060"/>
                </a:solidFill>
              </a:rPr>
              <a:t>WZ → Y </a:t>
            </a:r>
            <a:r>
              <a:rPr lang="en-IN" sz="2000" dirty="0" smtClean="0">
                <a:solidFill>
                  <a:srgbClr val="C00000"/>
                </a:solidFill>
              </a:rPr>
              <a:t>is essential and can not be eliminated.</a:t>
            </a:r>
          </a:p>
        </p:txBody>
      </p:sp>
      <p:sp>
        <p:nvSpPr>
          <p:cNvPr id="11" name="TextBox 10"/>
          <p:cNvSpPr txBox="1"/>
          <p:nvPr/>
        </p:nvSpPr>
        <p:spPr>
          <a:xfrm>
            <a:off x="6414408" y="1978925"/>
            <a:ext cx="2115403" cy="2215991"/>
          </a:xfrm>
          <a:prstGeom prst="rect">
            <a:avLst/>
          </a:prstGeom>
          <a:noFill/>
        </p:spPr>
        <p:txBody>
          <a:bodyPr wrap="square" rtlCol="0">
            <a:spAutoFit/>
          </a:bodyPr>
          <a:lstStyle/>
          <a:p>
            <a:pPr lvl="2" algn="ctr" fontAlgn="base"/>
            <a:r>
              <a:rPr lang="en-IN" sz="2000" dirty="0" smtClean="0">
                <a:solidFill>
                  <a:srgbClr val="002060"/>
                </a:solidFill>
              </a:rPr>
              <a:t>X → W</a:t>
            </a:r>
          </a:p>
          <a:p>
            <a:pPr lvl="2" algn="ctr" fontAlgn="base"/>
            <a:r>
              <a:rPr lang="en-IN" sz="2000" dirty="0" smtClean="0">
                <a:solidFill>
                  <a:srgbClr val="002060"/>
                </a:solidFill>
              </a:rPr>
              <a:t>WZ → X</a:t>
            </a:r>
          </a:p>
          <a:p>
            <a:pPr lvl="2" algn="ctr" fontAlgn="base"/>
            <a:r>
              <a:rPr lang="en-IN" sz="2000" dirty="0" smtClean="0">
                <a:solidFill>
                  <a:srgbClr val="002060"/>
                </a:solidFill>
              </a:rPr>
              <a:t>WZ → Y</a:t>
            </a:r>
          </a:p>
          <a:p>
            <a:pPr lvl="2" algn="ctr" fontAlgn="base"/>
            <a:r>
              <a:rPr lang="en-IN" sz="2000" dirty="0" smtClean="0">
                <a:solidFill>
                  <a:srgbClr val="002060"/>
                </a:solidFill>
              </a:rPr>
              <a:t>Y → W</a:t>
            </a:r>
          </a:p>
          <a:p>
            <a:pPr lvl="2" algn="ctr" fontAlgn="base"/>
            <a:r>
              <a:rPr lang="en-IN" sz="2000" dirty="0" smtClean="0">
                <a:solidFill>
                  <a:srgbClr val="002060"/>
                </a:solidFill>
              </a:rPr>
              <a:t>Y → X</a:t>
            </a:r>
          </a:p>
          <a:p>
            <a:pPr lvl="2" algn="ctr" fontAlgn="base"/>
            <a:r>
              <a:rPr lang="en-IN" sz="2000" dirty="0" smtClean="0">
                <a:solidFill>
                  <a:srgbClr val="002060"/>
                </a:solidFill>
              </a:rPr>
              <a:t>Y → Z</a:t>
            </a: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 calcmode="lin" valueType="num">
                                      <p:cBhvr additive="base">
                                        <p:cTn id="3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 calcmode="lin" valueType="num">
                                      <p:cBhvr additive="base">
                                        <p:cTn id="3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 calcmode="lin" valueType="num">
                                      <p:cBhvr additive="base">
                                        <p:cTn id="43"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 calcmode="lin" valueType="num">
                                      <p:cBhvr additive="base">
                                        <p:cTn id="4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7" end="7"/>
                                            </p:txEl>
                                          </p:spTgt>
                                        </p:tgtEl>
                                        <p:attrNameLst>
                                          <p:attrName>style.visibility</p:attrName>
                                        </p:attrNameLst>
                                      </p:cBhvr>
                                      <p:to>
                                        <p:strVal val="visible"/>
                                      </p:to>
                                    </p:set>
                                    <p:anim calcmode="lin" valueType="num">
                                      <p:cBhvr additive="base">
                                        <p:cTn id="55"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00539" y="1084218"/>
            <a:ext cx="4924705" cy="369332"/>
          </a:xfrm>
          <a:prstGeom prst="rect">
            <a:avLst/>
          </a:prstGeom>
          <a:solidFill>
            <a:schemeClr val="accent2"/>
          </a:solidFill>
        </p:spPr>
        <p:txBody>
          <a:bodyPr wrap="square" rtlCol="0">
            <a:spAutoFit/>
          </a:bodyPr>
          <a:lstStyle/>
          <a:p>
            <a:r>
              <a:rPr lang="en-US" dirty="0" smtClean="0">
                <a:solidFill>
                  <a:schemeClr val="bg1"/>
                </a:solidFill>
              </a:rPr>
              <a:t>Advantages of DBMS:</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3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429491" y="1758113"/>
            <a:ext cx="11374582" cy="4616648"/>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sz="2400" dirty="0" smtClean="0">
                <a:solidFill>
                  <a:srgbClr val="C00000"/>
                </a:solidFill>
              </a:rPr>
              <a:t>The following are the advantages of DBMS:</a:t>
            </a:r>
          </a:p>
          <a:p>
            <a:pPr marL="0" marR="0" lvl="0" indent="0" algn="just" defTabSz="914400" rtl="0" eaLnBrk="0" fontAlgn="base" latinLnBrk="0" hangingPunct="0">
              <a:lnSpc>
                <a:spcPct val="100000"/>
              </a:lnSpc>
              <a:spcBef>
                <a:spcPct val="0"/>
              </a:spcBef>
              <a:spcAft>
                <a:spcPct val="0"/>
              </a:spcAft>
              <a:buClrTx/>
              <a:buSzTx/>
              <a:buFontTx/>
              <a:buChar char="•"/>
              <a:tabLst/>
            </a:pPr>
            <a:r>
              <a:rPr lang="en-US" sz="2400" dirty="0" smtClean="0">
                <a:solidFill>
                  <a:srgbClr val="002060"/>
                </a:solidFill>
              </a:rPr>
              <a:t>Controlling redundancy:</a:t>
            </a:r>
          </a:p>
          <a:p>
            <a:pPr lvl="1" algn="just">
              <a:lnSpc>
                <a:spcPct val="150000"/>
              </a:lnSpc>
              <a:buFont typeface="Wingdings" pitchFamily="2" charset="2"/>
              <a:buChar char="§"/>
            </a:pPr>
            <a:r>
              <a:rPr lang="en-US" sz="2000" dirty="0" smtClean="0">
                <a:solidFill>
                  <a:srgbClr val="FF0000"/>
                </a:solidFill>
              </a:rPr>
              <a:t>The DBMS </a:t>
            </a:r>
            <a:r>
              <a:rPr lang="en-US" sz="2000" i="1" dirty="0" smtClean="0">
                <a:solidFill>
                  <a:srgbClr val="002060"/>
                </a:solidFill>
              </a:rPr>
              <a:t>avoids unnecessary duplication </a:t>
            </a:r>
            <a:r>
              <a:rPr lang="en-US" sz="2000" dirty="0" smtClean="0">
                <a:solidFill>
                  <a:srgbClr val="FF0000"/>
                </a:solidFill>
              </a:rPr>
              <a:t>of data and effectively reduces the total amount    of data storage required.</a:t>
            </a:r>
          </a:p>
          <a:p>
            <a:pPr lvl="1" algn="just">
              <a:lnSpc>
                <a:spcPct val="150000"/>
              </a:lnSpc>
              <a:buFont typeface="Wingdings" pitchFamily="2" charset="2"/>
              <a:buChar char="§"/>
            </a:pPr>
            <a:r>
              <a:rPr lang="en-US" sz="2000" dirty="0" smtClean="0">
                <a:solidFill>
                  <a:srgbClr val="FF0000"/>
                </a:solidFill>
              </a:rPr>
              <a:t>It also eliminates the </a:t>
            </a:r>
            <a:r>
              <a:rPr lang="en-US" sz="2000" i="1" dirty="0" smtClean="0">
                <a:solidFill>
                  <a:srgbClr val="002060"/>
                </a:solidFill>
              </a:rPr>
              <a:t>extra processing </a:t>
            </a:r>
            <a:r>
              <a:rPr lang="en-US" sz="2000" dirty="0" smtClean="0">
                <a:solidFill>
                  <a:srgbClr val="FF0000"/>
                </a:solidFill>
              </a:rPr>
              <a:t>necessary to trace the required data in a large mass of data.</a:t>
            </a:r>
          </a:p>
          <a:p>
            <a:pPr lvl="1" algn="just">
              <a:lnSpc>
                <a:spcPct val="150000"/>
              </a:lnSpc>
              <a:buFont typeface="Wingdings" pitchFamily="2" charset="2"/>
              <a:buChar char="§"/>
            </a:pPr>
            <a:r>
              <a:rPr lang="en-US" sz="2000" dirty="0" smtClean="0">
                <a:solidFill>
                  <a:srgbClr val="FF0000"/>
                </a:solidFill>
              </a:rPr>
              <a:t>Another advantage of avoiding duplication is the </a:t>
            </a:r>
            <a:r>
              <a:rPr lang="en-US" sz="2000" i="1" dirty="0" smtClean="0">
                <a:solidFill>
                  <a:srgbClr val="002060"/>
                </a:solidFill>
              </a:rPr>
              <a:t>elimination of the inconsistencies </a:t>
            </a:r>
            <a:r>
              <a:rPr lang="en-US" sz="2000" dirty="0" smtClean="0">
                <a:solidFill>
                  <a:srgbClr val="FF0000"/>
                </a:solidFill>
              </a:rPr>
              <a:t>that to be present in redundant data files.</a:t>
            </a:r>
          </a:p>
          <a:p>
            <a:pPr lvl="1" algn="just">
              <a:lnSpc>
                <a:spcPct val="150000"/>
              </a:lnSpc>
              <a:buFont typeface="Wingdings" pitchFamily="2" charset="2"/>
              <a:buChar char="§"/>
            </a:pPr>
            <a:r>
              <a:rPr lang="en-US" sz="2000" dirty="0" smtClean="0">
                <a:solidFill>
                  <a:srgbClr val="FF0000"/>
                </a:solidFill>
              </a:rPr>
              <a:t>Any redundancies that exist in the DBMS are </a:t>
            </a:r>
            <a:r>
              <a:rPr lang="en-US" sz="2000" i="1" dirty="0" smtClean="0">
                <a:solidFill>
                  <a:srgbClr val="002060"/>
                </a:solidFill>
              </a:rPr>
              <a:t>controlled</a:t>
            </a:r>
            <a:r>
              <a:rPr lang="en-US" sz="2000" dirty="0" smtClean="0">
                <a:solidFill>
                  <a:srgbClr val="FF0000"/>
                </a:solidFill>
              </a:rPr>
              <a:t> and the system ensures that these multiple copies are consistent.</a:t>
            </a:r>
          </a:p>
          <a:p>
            <a:pPr lvl="1" defTabSz="914400" eaLnBrk="0" fontAlgn="base" hangingPunct="0">
              <a:spcBef>
                <a:spcPct val="0"/>
              </a:spcBef>
              <a:spcAft>
                <a:spcPct val="0"/>
              </a:spcAft>
              <a:buFontTx/>
              <a:buChar char="•"/>
            </a:pPr>
            <a:endParaRPr lang="en-US" sz="2400" dirty="0" smtClean="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pPr fontAlgn="base"/>
            <a:r>
              <a:rPr lang="en-IN" sz="2400" dirty="0" smtClean="0">
                <a:solidFill>
                  <a:schemeClr val="bg1"/>
                </a:solidFill>
              </a:rPr>
              <a:t>Solution</a:t>
            </a:r>
            <a:endParaRPr lang="en-IN"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798279" y="1640122"/>
            <a:ext cx="7678064" cy="4708981"/>
          </a:xfrm>
          <a:prstGeom prst="rect">
            <a:avLst/>
          </a:prstGeom>
          <a:noFill/>
        </p:spPr>
        <p:txBody>
          <a:bodyPr wrap="square" rtlCol="0">
            <a:spAutoFit/>
          </a:bodyPr>
          <a:lstStyle/>
          <a:p>
            <a:pPr fontAlgn="base">
              <a:lnSpc>
                <a:spcPct val="150000"/>
              </a:lnSpc>
            </a:pPr>
            <a:r>
              <a:rPr lang="en-US" sz="2000" dirty="0" smtClean="0">
                <a:solidFill>
                  <a:srgbClr val="C00000"/>
                </a:solidFill>
              </a:rPr>
              <a:t>For </a:t>
            </a:r>
            <a:r>
              <a:rPr lang="en-US" sz="2000" dirty="0" smtClean="0">
                <a:solidFill>
                  <a:srgbClr val="002060"/>
                </a:solidFill>
              </a:rPr>
              <a:t>Y → W:</a:t>
            </a:r>
          </a:p>
          <a:p>
            <a:pPr fontAlgn="base">
              <a:lnSpc>
                <a:spcPct val="150000"/>
              </a:lnSpc>
            </a:pPr>
            <a:r>
              <a:rPr lang="en-US" sz="2000" dirty="0" smtClean="0">
                <a:solidFill>
                  <a:srgbClr val="C00000"/>
                </a:solidFill>
              </a:rPr>
              <a:t> </a:t>
            </a:r>
          </a:p>
          <a:p>
            <a:pPr lvl="1" fontAlgn="base">
              <a:lnSpc>
                <a:spcPct val="150000"/>
              </a:lnSpc>
            </a:pPr>
            <a:r>
              <a:rPr lang="en-US" sz="2000" dirty="0" smtClean="0">
                <a:solidFill>
                  <a:srgbClr val="C00000"/>
                </a:solidFill>
              </a:rPr>
              <a:t>Considering </a:t>
            </a:r>
            <a:r>
              <a:rPr lang="en-US" sz="2000" dirty="0" smtClean="0">
                <a:solidFill>
                  <a:srgbClr val="002060"/>
                </a:solidFill>
              </a:rPr>
              <a:t>Y → W, (Y)+ = { W , X , Y , Z }</a:t>
            </a:r>
          </a:p>
          <a:p>
            <a:pPr lvl="1" fontAlgn="base">
              <a:lnSpc>
                <a:spcPct val="150000"/>
              </a:lnSpc>
            </a:pPr>
            <a:r>
              <a:rPr lang="en-US" sz="2000" dirty="0" smtClean="0">
                <a:solidFill>
                  <a:srgbClr val="C00000"/>
                </a:solidFill>
              </a:rPr>
              <a:t>Ignoring </a:t>
            </a:r>
            <a:r>
              <a:rPr lang="en-US" sz="2000" dirty="0" smtClean="0">
                <a:solidFill>
                  <a:srgbClr val="002060"/>
                </a:solidFill>
              </a:rPr>
              <a:t>Y → W, (Y)+ = { W , X , Y , Z }</a:t>
            </a:r>
          </a:p>
          <a:p>
            <a:pPr fontAlgn="base">
              <a:lnSpc>
                <a:spcPct val="150000"/>
              </a:lnSpc>
            </a:pPr>
            <a:r>
              <a:rPr lang="en-US" sz="2000" dirty="0" smtClean="0">
                <a:solidFill>
                  <a:srgbClr val="C00000"/>
                </a:solidFill>
              </a:rPr>
              <a:t> </a:t>
            </a:r>
          </a:p>
          <a:p>
            <a:pPr fontAlgn="base">
              <a:lnSpc>
                <a:spcPct val="150000"/>
              </a:lnSpc>
            </a:pPr>
            <a:r>
              <a:rPr lang="en-US" sz="2000" dirty="0" smtClean="0">
                <a:solidFill>
                  <a:srgbClr val="C00000"/>
                </a:solidFill>
              </a:rPr>
              <a:t>Now,</a:t>
            </a:r>
          </a:p>
          <a:p>
            <a:pPr fontAlgn="base">
              <a:lnSpc>
                <a:spcPct val="150000"/>
              </a:lnSpc>
            </a:pPr>
            <a:r>
              <a:rPr lang="en-US" sz="2000" dirty="0" smtClean="0">
                <a:solidFill>
                  <a:srgbClr val="C00000"/>
                </a:solidFill>
              </a:rPr>
              <a:t>Clearly, the two results are same.</a:t>
            </a:r>
          </a:p>
          <a:p>
            <a:pPr fontAlgn="base">
              <a:lnSpc>
                <a:spcPct val="150000"/>
              </a:lnSpc>
            </a:pPr>
            <a:r>
              <a:rPr lang="en-US" sz="2000" dirty="0" smtClean="0">
                <a:solidFill>
                  <a:srgbClr val="C00000"/>
                </a:solidFill>
              </a:rPr>
              <a:t>Thus, we conclude that </a:t>
            </a:r>
            <a:r>
              <a:rPr lang="en-US" sz="2000" dirty="0" smtClean="0">
                <a:solidFill>
                  <a:srgbClr val="002060"/>
                </a:solidFill>
              </a:rPr>
              <a:t>Y → W </a:t>
            </a:r>
            <a:r>
              <a:rPr lang="en-US" sz="2000" dirty="0" smtClean="0">
                <a:solidFill>
                  <a:srgbClr val="C00000"/>
                </a:solidFill>
              </a:rPr>
              <a:t>is non-essential and can be eliminated.</a:t>
            </a:r>
          </a:p>
          <a:p>
            <a:pPr fontAlgn="base">
              <a:lnSpc>
                <a:spcPct val="150000"/>
              </a:lnSpc>
            </a:pPr>
            <a:r>
              <a:rPr lang="en-US" sz="2000" dirty="0" smtClean="0">
                <a:solidFill>
                  <a:srgbClr val="C00000"/>
                </a:solidFill>
              </a:rPr>
              <a:t> </a:t>
            </a:r>
          </a:p>
          <a:p>
            <a:pPr fontAlgn="base">
              <a:lnSpc>
                <a:spcPct val="150000"/>
              </a:lnSpc>
            </a:pPr>
            <a:r>
              <a:rPr lang="en-US" sz="2000" dirty="0" smtClean="0">
                <a:solidFill>
                  <a:srgbClr val="C00000"/>
                </a:solidFill>
              </a:rPr>
              <a:t>Eliminating </a:t>
            </a:r>
            <a:r>
              <a:rPr lang="en-US" sz="2000" dirty="0" smtClean="0">
                <a:solidFill>
                  <a:srgbClr val="002060"/>
                </a:solidFill>
              </a:rPr>
              <a:t>Y → W</a:t>
            </a:r>
            <a:r>
              <a:rPr lang="en-US" sz="2000" dirty="0" smtClean="0">
                <a:solidFill>
                  <a:srgbClr val="C00000"/>
                </a:solidFill>
              </a:rPr>
              <a:t>, our set of functional dependencies reduces to-</a:t>
            </a:r>
          </a:p>
        </p:txBody>
      </p:sp>
      <p:sp>
        <p:nvSpPr>
          <p:cNvPr id="12" name="TextBox 11"/>
          <p:cNvSpPr txBox="1"/>
          <p:nvPr/>
        </p:nvSpPr>
        <p:spPr>
          <a:xfrm>
            <a:off x="8897246" y="4151091"/>
            <a:ext cx="2104571" cy="1323439"/>
          </a:xfrm>
          <a:prstGeom prst="rect">
            <a:avLst/>
          </a:prstGeom>
          <a:noFill/>
        </p:spPr>
        <p:txBody>
          <a:bodyPr wrap="square" rtlCol="0">
            <a:spAutoFit/>
          </a:bodyPr>
          <a:lstStyle/>
          <a:p>
            <a:pPr fontAlgn="base"/>
            <a:r>
              <a:rPr lang="en-US" sz="2000" dirty="0" smtClean="0">
                <a:solidFill>
                  <a:srgbClr val="002060"/>
                </a:solidFill>
              </a:rPr>
              <a:t>X → W</a:t>
            </a:r>
          </a:p>
          <a:p>
            <a:pPr fontAlgn="base"/>
            <a:r>
              <a:rPr lang="en-US" sz="2000" dirty="0" smtClean="0">
                <a:solidFill>
                  <a:srgbClr val="002060"/>
                </a:solidFill>
              </a:rPr>
              <a:t>WZ → Y</a:t>
            </a:r>
          </a:p>
          <a:p>
            <a:pPr fontAlgn="base"/>
            <a:r>
              <a:rPr lang="en-US" sz="2000" dirty="0" smtClean="0">
                <a:solidFill>
                  <a:srgbClr val="002060"/>
                </a:solidFill>
              </a:rPr>
              <a:t>Y → X</a:t>
            </a:r>
          </a:p>
          <a:p>
            <a:pPr fontAlgn="base"/>
            <a:r>
              <a:rPr lang="en-US" sz="2000" dirty="0" smtClean="0">
                <a:solidFill>
                  <a:srgbClr val="002060"/>
                </a:solidFill>
              </a:rPr>
              <a:t>Y → Z</a:t>
            </a:r>
            <a:endParaRPr lang="en-US" dirty="0">
              <a:solidFill>
                <a:srgbClr val="002060"/>
              </a:solidFill>
            </a:endParaRPr>
          </a:p>
        </p:txBody>
      </p:sp>
      <p:sp>
        <p:nvSpPr>
          <p:cNvPr id="11" name="TextBox 10"/>
          <p:cNvSpPr txBox="1"/>
          <p:nvPr/>
        </p:nvSpPr>
        <p:spPr>
          <a:xfrm>
            <a:off x="6414408" y="1978925"/>
            <a:ext cx="2115403" cy="2215991"/>
          </a:xfrm>
          <a:prstGeom prst="rect">
            <a:avLst/>
          </a:prstGeom>
          <a:noFill/>
        </p:spPr>
        <p:txBody>
          <a:bodyPr wrap="square" rtlCol="0">
            <a:spAutoFit/>
          </a:bodyPr>
          <a:lstStyle/>
          <a:p>
            <a:pPr lvl="2" algn="ctr" fontAlgn="base"/>
            <a:r>
              <a:rPr lang="en-IN" sz="2000" dirty="0" smtClean="0">
                <a:solidFill>
                  <a:srgbClr val="002060"/>
                </a:solidFill>
              </a:rPr>
              <a:t>X → W</a:t>
            </a:r>
          </a:p>
          <a:p>
            <a:pPr lvl="2" algn="ctr" fontAlgn="base"/>
            <a:r>
              <a:rPr lang="en-IN" sz="2000" dirty="0" smtClean="0">
                <a:solidFill>
                  <a:srgbClr val="002060"/>
                </a:solidFill>
              </a:rPr>
              <a:t>WZ → X</a:t>
            </a:r>
          </a:p>
          <a:p>
            <a:pPr lvl="2" algn="ctr" fontAlgn="base"/>
            <a:r>
              <a:rPr lang="en-IN" sz="2000" dirty="0" smtClean="0">
                <a:solidFill>
                  <a:srgbClr val="002060"/>
                </a:solidFill>
              </a:rPr>
              <a:t>WZ → Y</a:t>
            </a:r>
          </a:p>
          <a:p>
            <a:pPr lvl="2" algn="ctr" fontAlgn="base"/>
            <a:r>
              <a:rPr lang="en-IN" sz="2000" dirty="0" smtClean="0">
                <a:solidFill>
                  <a:srgbClr val="002060"/>
                </a:solidFill>
              </a:rPr>
              <a:t>Y → W</a:t>
            </a:r>
          </a:p>
          <a:p>
            <a:pPr lvl="2" algn="ctr" fontAlgn="base"/>
            <a:r>
              <a:rPr lang="en-IN" sz="2000" dirty="0" smtClean="0">
                <a:solidFill>
                  <a:srgbClr val="002060"/>
                </a:solidFill>
              </a:rPr>
              <a:t>Y → X</a:t>
            </a:r>
          </a:p>
          <a:p>
            <a:pPr lvl="2" algn="ctr" fontAlgn="base"/>
            <a:r>
              <a:rPr lang="en-IN" sz="2000" dirty="0" smtClean="0">
                <a:solidFill>
                  <a:srgbClr val="002060"/>
                </a:solidFill>
              </a:rPr>
              <a:t>Y → Z</a:t>
            </a: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 calcmode="lin" valueType="num">
                                      <p:cBhvr additive="base">
                                        <p:cTn id="3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 calcmode="lin" valueType="num">
                                      <p:cBhvr additive="base">
                                        <p:cTn id="3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 calcmode="lin" valueType="num">
                                      <p:cBhvr additive="base">
                                        <p:cTn id="43"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 calcmode="lin" valueType="num">
                                      <p:cBhvr additive="base">
                                        <p:cTn id="4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7" end="7"/>
                                            </p:txEl>
                                          </p:spTgt>
                                        </p:tgtEl>
                                        <p:attrNameLst>
                                          <p:attrName>style.visibility</p:attrName>
                                        </p:attrNameLst>
                                      </p:cBhvr>
                                      <p:to>
                                        <p:strVal val="visible"/>
                                      </p:to>
                                    </p:set>
                                    <p:anim calcmode="lin" valueType="num">
                                      <p:cBhvr additive="base">
                                        <p:cTn id="55"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xEl>
                                              <p:pRg st="8" end="8"/>
                                            </p:txEl>
                                          </p:spTgt>
                                        </p:tgtEl>
                                        <p:attrNameLst>
                                          <p:attrName>style.visibility</p:attrName>
                                        </p:attrNameLst>
                                      </p:cBhvr>
                                      <p:to>
                                        <p:strVal val="visible"/>
                                      </p:to>
                                    </p:set>
                                    <p:anim calcmode="lin" valueType="num">
                                      <p:cBhvr additive="base">
                                        <p:cTn id="6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xEl>
                                              <p:pRg st="9" end="9"/>
                                            </p:txEl>
                                          </p:spTgt>
                                        </p:tgtEl>
                                        <p:attrNameLst>
                                          <p:attrName>style.visibility</p:attrName>
                                        </p:attrNameLst>
                                      </p:cBhvr>
                                      <p:to>
                                        <p:strVal val="visible"/>
                                      </p:to>
                                    </p:set>
                                    <p:anim calcmode="lin" valueType="num">
                                      <p:cBhvr additive="base">
                                        <p:cTn id="67"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ppt_x"/>
                                          </p:val>
                                        </p:tav>
                                        <p:tav tm="100000">
                                          <p:val>
                                            <p:strVal val="#ppt_x"/>
                                          </p:val>
                                        </p:tav>
                                      </p:tavLst>
                                    </p:anim>
                                    <p:anim calcmode="lin" valueType="num">
                                      <p:cBhvr additive="base">
                                        <p:cTn id="7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pPr fontAlgn="base"/>
            <a:r>
              <a:rPr lang="en-IN" sz="2400" dirty="0" smtClean="0">
                <a:solidFill>
                  <a:schemeClr val="bg1"/>
                </a:solidFill>
              </a:rPr>
              <a:t>Solution</a:t>
            </a:r>
            <a:endParaRPr lang="en-IN"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798279" y="1857832"/>
            <a:ext cx="7678064" cy="4401205"/>
          </a:xfrm>
          <a:prstGeom prst="rect">
            <a:avLst/>
          </a:prstGeom>
          <a:noFill/>
        </p:spPr>
        <p:txBody>
          <a:bodyPr wrap="square" rtlCol="0">
            <a:spAutoFit/>
          </a:bodyPr>
          <a:lstStyle/>
          <a:p>
            <a:pPr fontAlgn="base"/>
            <a:r>
              <a:rPr lang="en-IN" sz="2000" b="1" dirty="0" smtClean="0">
                <a:solidFill>
                  <a:srgbClr val="002060"/>
                </a:solidFill>
              </a:rPr>
              <a:t>For Y → X:</a:t>
            </a:r>
          </a:p>
          <a:p>
            <a:pPr lvl="1" fontAlgn="base"/>
            <a:r>
              <a:rPr lang="en-IN" sz="2000" dirty="0" smtClean="0">
                <a:solidFill>
                  <a:srgbClr val="C00000"/>
                </a:solidFill>
              </a:rPr>
              <a:t>Considering </a:t>
            </a:r>
            <a:r>
              <a:rPr lang="en-IN" sz="2000" dirty="0" smtClean="0">
                <a:solidFill>
                  <a:srgbClr val="002060"/>
                </a:solidFill>
              </a:rPr>
              <a:t>Y → X, (Y)+ = { W , X , Y , Z }</a:t>
            </a:r>
          </a:p>
          <a:p>
            <a:pPr lvl="1" fontAlgn="base"/>
            <a:r>
              <a:rPr lang="en-IN" sz="2000" dirty="0" smtClean="0">
                <a:solidFill>
                  <a:srgbClr val="C00000"/>
                </a:solidFill>
              </a:rPr>
              <a:t>Ignoring </a:t>
            </a:r>
            <a:r>
              <a:rPr lang="en-IN" sz="2000" dirty="0" smtClean="0">
                <a:solidFill>
                  <a:srgbClr val="002060"/>
                </a:solidFill>
              </a:rPr>
              <a:t>Y → X, (Y)+ = { Y , Z }</a:t>
            </a:r>
          </a:p>
          <a:p>
            <a:pPr fontAlgn="base"/>
            <a:r>
              <a:rPr lang="en-IN" sz="2000" dirty="0" smtClean="0">
                <a:solidFill>
                  <a:srgbClr val="C00000"/>
                </a:solidFill>
              </a:rPr>
              <a:t> Now,</a:t>
            </a:r>
          </a:p>
          <a:p>
            <a:pPr fontAlgn="base"/>
            <a:r>
              <a:rPr lang="en-IN" sz="2000" dirty="0" smtClean="0">
                <a:solidFill>
                  <a:srgbClr val="C00000"/>
                </a:solidFill>
              </a:rPr>
              <a:t>Clearly, the two results are different.</a:t>
            </a:r>
          </a:p>
          <a:p>
            <a:pPr fontAlgn="base"/>
            <a:r>
              <a:rPr lang="en-IN" sz="2000" dirty="0" smtClean="0">
                <a:solidFill>
                  <a:srgbClr val="C00000"/>
                </a:solidFill>
              </a:rPr>
              <a:t>Thus, we conclude that </a:t>
            </a:r>
            <a:r>
              <a:rPr lang="en-IN" sz="2000" dirty="0" smtClean="0">
                <a:solidFill>
                  <a:srgbClr val="002060"/>
                </a:solidFill>
              </a:rPr>
              <a:t>Y → X</a:t>
            </a:r>
            <a:r>
              <a:rPr lang="en-IN" sz="2000" dirty="0" smtClean="0">
                <a:solidFill>
                  <a:srgbClr val="C00000"/>
                </a:solidFill>
              </a:rPr>
              <a:t> is essential and can not be eliminated.</a:t>
            </a:r>
          </a:p>
          <a:p>
            <a:pPr fontAlgn="base"/>
            <a:endParaRPr lang="en-IN" sz="2000" dirty="0" smtClean="0">
              <a:solidFill>
                <a:srgbClr val="C00000"/>
              </a:solidFill>
            </a:endParaRPr>
          </a:p>
          <a:p>
            <a:pPr fontAlgn="base"/>
            <a:r>
              <a:rPr lang="en-IN" sz="2000" b="1" dirty="0" smtClean="0">
                <a:solidFill>
                  <a:srgbClr val="002060"/>
                </a:solidFill>
              </a:rPr>
              <a:t>For Y → Z:</a:t>
            </a:r>
          </a:p>
          <a:p>
            <a:pPr lvl="1" fontAlgn="base"/>
            <a:r>
              <a:rPr lang="en-IN" sz="2000" dirty="0" smtClean="0">
                <a:solidFill>
                  <a:srgbClr val="C00000"/>
                </a:solidFill>
              </a:rPr>
              <a:t>Considering </a:t>
            </a:r>
            <a:r>
              <a:rPr lang="en-IN" sz="2000" dirty="0" smtClean="0">
                <a:solidFill>
                  <a:srgbClr val="002060"/>
                </a:solidFill>
              </a:rPr>
              <a:t>Y → Z, (Y)+ = { W , X , Y , Z }</a:t>
            </a:r>
          </a:p>
          <a:p>
            <a:pPr lvl="1" fontAlgn="base"/>
            <a:r>
              <a:rPr lang="en-IN" sz="2000" dirty="0" smtClean="0">
                <a:solidFill>
                  <a:srgbClr val="C00000"/>
                </a:solidFill>
              </a:rPr>
              <a:t>Ignoring </a:t>
            </a:r>
            <a:r>
              <a:rPr lang="en-IN" sz="2000" dirty="0" smtClean="0">
                <a:solidFill>
                  <a:srgbClr val="002060"/>
                </a:solidFill>
              </a:rPr>
              <a:t>Y → Z, (Y)+ = { W , X , Y }</a:t>
            </a:r>
          </a:p>
          <a:p>
            <a:pPr fontAlgn="base"/>
            <a:r>
              <a:rPr lang="en-IN" sz="2000" dirty="0" smtClean="0">
                <a:solidFill>
                  <a:srgbClr val="C00000"/>
                </a:solidFill>
              </a:rPr>
              <a:t>Now,</a:t>
            </a:r>
          </a:p>
          <a:p>
            <a:pPr fontAlgn="base"/>
            <a:r>
              <a:rPr lang="en-IN" sz="2000" dirty="0" smtClean="0">
                <a:solidFill>
                  <a:srgbClr val="C00000"/>
                </a:solidFill>
              </a:rPr>
              <a:t>Clearly, the two results are different.</a:t>
            </a:r>
          </a:p>
          <a:p>
            <a:pPr fontAlgn="base"/>
            <a:r>
              <a:rPr lang="en-IN" sz="2000" dirty="0" smtClean="0">
                <a:solidFill>
                  <a:srgbClr val="C00000"/>
                </a:solidFill>
              </a:rPr>
              <a:t>Thus, we conclude that </a:t>
            </a:r>
            <a:r>
              <a:rPr lang="en-IN" sz="2000" dirty="0" smtClean="0">
                <a:solidFill>
                  <a:srgbClr val="002060"/>
                </a:solidFill>
              </a:rPr>
              <a:t>Y → Z </a:t>
            </a:r>
            <a:r>
              <a:rPr lang="en-IN" sz="2000" dirty="0" smtClean="0">
                <a:solidFill>
                  <a:srgbClr val="C00000"/>
                </a:solidFill>
              </a:rPr>
              <a:t>is essential and can not be eliminated.</a:t>
            </a:r>
          </a:p>
          <a:p>
            <a:pPr fontAlgn="base"/>
            <a:r>
              <a:rPr lang="en-IN" sz="2000" i="1" dirty="0" smtClean="0">
                <a:solidFill>
                  <a:srgbClr val="002060"/>
                </a:solidFill>
              </a:rPr>
              <a:t>From here, our essential functional dependencies are- </a:t>
            </a:r>
          </a:p>
        </p:txBody>
      </p:sp>
      <p:sp>
        <p:nvSpPr>
          <p:cNvPr id="12" name="TextBox 11"/>
          <p:cNvSpPr txBox="1"/>
          <p:nvPr/>
        </p:nvSpPr>
        <p:spPr>
          <a:xfrm>
            <a:off x="8897246" y="4151091"/>
            <a:ext cx="2104571" cy="1323439"/>
          </a:xfrm>
          <a:prstGeom prst="rect">
            <a:avLst/>
          </a:prstGeom>
          <a:noFill/>
        </p:spPr>
        <p:txBody>
          <a:bodyPr wrap="square" rtlCol="0">
            <a:spAutoFit/>
          </a:bodyPr>
          <a:lstStyle/>
          <a:p>
            <a:pPr fontAlgn="base"/>
            <a:r>
              <a:rPr lang="en-US" sz="2000" dirty="0" smtClean="0">
                <a:solidFill>
                  <a:srgbClr val="002060"/>
                </a:solidFill>
              </a:rPr>
              <a:t>X → W</a:t>
            </a:r>
          </a:p>
          <a:p>
            <a:pPr fontAlgn="base"/>
            <a:r>
              <a:rPr lang="en-US" sz="2000" dirty="0" smtClean="0">
                <a:solidFill>
                  <a:srgbClr val="002060"/>
                </a:solidFill>
              </a:rPr>
              <a:t>WZ → Y</a:t>
            </a:r>
          </a:p>
          <a:p>
            <a:pPr fontAlgn="base"/>
            <a:r>
              <a:rPr lang="en-US" sz="2000" dirty="0" smtClean="0">
                <a:solidFill>
                  <a:srgbClr val="002060"/>
                </a:solidFill>
              </a:rPr>
              <a:t>Y → X</a:t>
            </a:r>
          </a:p>
          <a:p>
            <a:pPr fontAlgn="base"/>
            <a:r>
              <a:rPr lang="en-US" sz="2000" dirty="0" smtClean="0">
                <a:solidFill>
                  <a:srgbClr val="002060"/>
                </a:solidFill>
              </a:rPr>
              <a:t>Y → Z</a:t>
            </a:r>
            <a:endParaRPr lang="en-US"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anim calcmode="lin" valueType="num">
                                      <p:cBhvr additive="base">
                                        <p:cTn id="43"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anim calcmode="lin" valueType="num">
                                      <p:cBhvr additive="base">
                                        <p:cTn id="49"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9" end="9"/>
                                            </p:txEl>
                                          </p:spTgt>
                                        </p:tgtEl>
                                        <p:attrNameLst>
                                          <p:attrName>style.visibility</p:attrName>
                                        </p:attrNameLst>
                                      </p:cBhvr>
                                      <p:to>
                                        <p:strVal val="visible"/>
                                      </p:to>
                                    </p:set>
                                    <p:anim calcmode="lin" valueType="num">
                                      <p:cBhvr additive="base">
                                        <p:cTn id="55"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xEl>
                                              <p:pRg st="10" end="10"/>
                                            </p:txEl>
                                          </p:spTgt>
                                        </p:tgtEl>
                                        <p:attrNameLst>
                                          <p:attrName>style.visibility</p:attrName>
                                        </p:attrNameLst>
                                      </p:cBhvr>
                                      <p:to>
                                        <p:strVal val="visible"/>
                                      </p:to>
                                    </p:set>
                                    <p:anim calcmode="lin" valueType="num">
                                      <p:cBhvr additive="base">
                                        <p:cTn id="61"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xEl>
                                              <p:pRg st="11" end="11"/>
                                            </p:txEl>
                                          </p:spTgt>
                                        </p:tgtEl>
                                        <p:attrNameLst>
                                          <p:attrName>style.visibility</p:attrName>
                                        </p:attrNameLst>
                                      </p:cBhvr>
                                      <p:to>
                                        <p:strVal val="visible"/>
                                      </p:to>
                                    </p:set>
                                    <p:anim calcmode="lin" valueType="num">
                                      <p:cBhvr additive="base">
                                        <p:cTn id="67"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9">
                                            <p:txEl>
                                              <p:pRg st="12" end="12"/>
                                            </p:txEl>
                                          </p:spTgt>
                                        </p:tgtEl>
                                        <p:attrNameLst>
                                          <p:attrName>style.visibility</p:attrName>
                                        </p:attrNameLst>
                                      </p:cBhvr>
                                      <p:to>
                                        <p:strVal val="visible"/>
                                      </p:to>
                                    </p:set>
                                    <p:anim calcmode="lin" valueType="num">
                                      <p:cBhvr additive="base">
                                        <p:cTn id="73"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9">
                                            <p:txEl>
                                              <p:pRg st="13" end="13"/>
                                            </p:txEl>
                                          </p:spTgt>
                                        </p:tgtEl>
                                        <p:attrNameLst>
                                          <p:attrName>style.visibility</p:attrName>
                                        </p:attrNameLst>
                                      </p:cBhvr>
                                      <p:to>
                                        <p:strVal val="visible"/>
                                      </p:to>
                                    </p:set>
                                    <p:anim calcmode="lin" valueType="num">
                                      <p:cBhvr additive="base">
                                        <p:cTn id="79"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9">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pPr fontAlgn="base"/>
            <a:r>
              <a:rPr lang="en-IN" sz="2400" dirty="0" smtClean="0">
                <a:solidFill>
                  <a:schemeClr val="bg1"/>
                </a:solidFill>
              </a:rPr>
              <a:t>Solution</a:t>
            </a:r>
            <a:endParaRPr lang="en-IN"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798278" y="1901374"/>
            <a:ext cx="11001835" cy="4401205"/>
          </a:xfrm>
          <a:prstGeom prst="rect">
            <a:avLst/>
          </a:prstGeom>
          <a:noFill/>
        </p:spPr>
        <p:txBody>
          <a:bodyPr wrap="square" rtlCol="0">
            <a:spAutoFit/>
          </a:bodyPr>
          <a:lstStyle/>
          <a:p>
            <a:pPr fontAlgn="base"/>
            <a:r>
              <a:rPr lang="en-IN" sz="2000" b="1" dirty="0" smtClean="0">
                <a:solidFill>
                  <a:srgbClr val="002060"/>
                </a:solidFill>
              </a:rPr>
              <a:t>Step-03:</a:t>
            </a:r>
          </a:p>
          <a:p>
            <a:pPr fontAlgn="base"/>
            <a:r>
              <a:rPr lang="en-IN" sz="2000" dirty="0" smtClean="0">
                <a:solidFill>
                  <a:srgbClr val="C00000"/>
                </a:solidFill>
              </a:rPr>
              <a:t> </a:t>
            </a:r>
          </a:p>
          <a:p>
            <a:pPr fontAlgn="base"/>
            <a:r>
              <a:rPr lang="en-IN" sz="2000" dirty="0" smtClean="0">
                <a:solidFill>
                  <a:srgbClr val="C00000"/>
                </a:solidFill>
              </a:rPr>
              <a:t>Consider the functional dependencies having more than one attribute on their left side.</a:t>
            </a:r>
          </a:p>
          <a:p>
            <a:pPr fontAlgn="base"/>
            <a:r>
              <a:rPr lang="en-IN" sz="2000" dirty="0" smtClean="0">
                <a:solidFill>
                  <a:srgbClr val="C00000"/>
                </a:solidFill>
              </a:rPr>
              <a:t>Check if their left side can be reduced.</a:t>
            </a:r>
          </a:p>
          <a:p>
            <a:pPr fontAlgn="base"/>
            <a:r>
              <a:rPr lang="en-IN" sz="2000" dirty="0" smtClean="0">
                <a:solidFill>
                  <a:srgbClr val="C00000"/>
                </a:solidFill>
              </a:rPr>
              <a:t> </a:t>
            </a:r>
          </a:p>
          <a:p>
            <a:pPr fontAlgn="base"/>
            <a:r>
              <a:rPr lang="en-IN" sz="2000" dirty="0" smtClean="0">
                <a:solidFill>
                  <a:srgbClr val="C00000"/>
                </a:solidFill>
              </a:rPr>
              <a:t>In our set,</a:t>
            </a:r>
          </a:p>
          <a:p>
            <a:pPr fontAlgn="base"/>
            <a:r>
              <a:rPr lang="en-IN" sz="2000" dirty="0" smtClean="0">
                <a:solidFill>
                  <a:srgbClr val="C00000"/>
                </a:solidFill>
              </a:rPr>
              <a:t>Only </a:t>
            </a:r>
            <a:r>
              <a:rPr lang="en-IN" sz="2000" dirty="0" smtClean="0">
                <a:solidFill>
                  <a:srgbClr val="002060"/>
                </a:solidFill>
              </a:rPr>
              <a:t>WZ → Y </a:t>
            </a:r>
            <a:r>
              <a:rPr lang="en-IN" sz="2000" dirty="0" smtClean="0">
                <a:solidFill>
                  <a:srgbClr val="C00000"/>
                </a:solidFill>
              </a:rPr>
              <a:t>contains more than one attribute on its left side.</a:t>
            </a:r>
          </a:p>
          <a:p>
            <a:pPr fontAlgn="base"/>
            <a:r>
              <a:rPr lang="en-IN" sz="2000" dirty="0" smtClean="0">
                <a:solidFill>
                  <a:srgbClr val="C00000"/>
                </a:solidFill>
              </a:rPr>
              <a:t>Considering </a:t>
            </a:r>
            <a:r>
              <a:rPr lang="en-IN" sz="2000" dirty="0" smtClean="0">
                <a:solidFill>
                  <a:srgbClr val="002060"/>
                </a:solidFill>
              </a:rPr>
              <a:t>WZ → Y, (WZ)+ = { W , X , Y , Z }</a:t>
            </a:r>
          </a:p>
          <a:p>
            <a:pPr fontAlgn="base"/>
            <a:r>
              <a:rPr lang="en-IN" sz="2000" dirty="0" smtClean="0">
                <a:solidFill>
                  <a:srgbClr val="C00000"/>
                </a:solidFill>
              </a:rPr>
              <a:t> </a:t>
            </a:r>
          </a:p>
          <a:p>
            <a:pPr fontAlgn="base"/>
            <a:r>
              <a:rPr lang="en-IN" sz="2000" dirty="0" smtClean="0">
                <a:solidFill>
                  <a:srgbClr val="C00000"/>
                </a:solidFill>
              </a:rPr>
              <a:t>Now,</a:t>
            </a:r>
          </a:p>
          <a:p>
            <a:pPr fontAlgn="base"/>
            <a:r>
              <a:rPr lang="en-IN" sz="2000" dirty="0" smtClean="0">
                <a:solidFill>
                  <a:srgbClr val="C00000"/>
                </a:solidFill>
              </a:rPr>
              <a:t>Consider all the possible subsets of </a:t>
            </a:r>
            <a:r>
              <a:rPr lang="en-IN" sz="2000" dirty="0" smtClean="0">
                <a:solidFill>
                  <a:srgbClr val="002060"/>
                </a:solidFill>
              </a:rPr>
              <a:t>WZ</a:t>
            </a:r>
            <a:r>
              <a:rPr lang="en-IN" sz="2000" dirty="0" smtClean="0">
                <a:solidFill>
                  <a:srgbClr val="C00000"/>
                </a:solidFill>
              </a:rPr>
              <a:t>.</a:t>
            </a:r>
          </a:p>
          <a:p>
            <a:pPr fontAlgn="base"/>
            <a:r>
              <a:rPr lang="en-IN" sz="2000" dirty="0" smtClean="0">
                <a:solidFill>
                  <a:srgbClr val="C00000"/>
                </a:solidFill>
              </a:rPr>
              <a:t>Check if the closure result of any subset matches to the closure result of </a:t>
            </a:r>
            <a:r>
              <a:rPr lang="en-IN" sz="2000" dirty="0" smtClean="0">
                <a:solidFill>
                  <a:srgbClr val="002060"/>
                </a:solidFill>
              </a:rPr>
              <a:t>WZ</a:t>
            </a:r>
            <a:r>
              <a:rPr lang="en-IN" sz="2000" dirty="0" smtClean="0">
                <a:solidFill>
                  <a:srgbClr val="C00000"/>
                </a:solidFill>
              </a:rPr>
              <a:t>.</a:t>
            </a:r>
          </a:p>
          <a:p>
            <a:pPr fontAlgn="base"/>
            <a:r>
              <a:rPr lang="en-IN" sz="2000" dirty="0" smtClean="0">
                <a:solidFill>
                  <a:srgbClr val="002060"/>
                </a:solidFill>
              </a:rPr>
              <a:t>(W)+ = { W }</a:t>
            </a:r>
          </a:p>
          <a:p>
            <a:pPr fontAlgn="base"/>
            <a:r>
              <a:rPr lang="en-IN" sz="2000" dirty="0" smtClean="0">
                <a:solidFill>
                  <a:srgbClr val="002060"/>
                </a:solidFill>
              </a:rPr>
              <a:t>(Z)+ = { Z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 calcmode="lin" valueType="num">
                                      <p:cBhvr additive="base">
                                        <p:cTn id="49"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 calcmode="lin" valueType="num">
                                      <p:cBhvr additive="base">
                                        <p:cTn id="5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xEl>
                                              <p:pRg st="9" end="9"/>
                                            </p:txEl>
                                          </p:spTgt>
                                        </p:tgtEl>
                                        <p:attrNameLst>
                                          <p:attrName>style.visibility</p:attrName>
                                        </p:attrNameLst>
                                      </p:cBhvr>
                                      <p:to>
                                        <p:strVal val="visible"/>
                                      </p:to>
                                    </p:set>
                                    <p:anim calcmode="lin" valueType="num">
                                      <p:cBhvr additive="base">
                                        <p:cTn id="61"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xEl>
                                              <p:pRg st="10" end="10"/>
                                            </p:txEl>
                                          </p:spTgt>
                                        </p:tgtEl>
                                        <p:attrNameLst>
                                          <p:attrName>style.visibility</p:attrName>
                                        </p:attrNameLst>
                                      </p:cBhvr>
                                      <p:to>
                                        <p:strVal val="visible"/>
                                      </p:to>
                                    </p:set>
                                    <p:anim calcmode="lin" valueType="num">
                                      <p:cBhvr additive="base">
                                        <p:cTn id="67"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9">
                                            <p:txEl>
                                              <p:pRg st="11" end="11"/>
                                            </p:txEl>
                                          </p:spTgt>
                                        </p:tgtEl>
                                        <p:attrNameLst>
                                          <p:attrName>style.visibility</p:attrName>
                                        </p:attrNameLst>
                                      </p:cBhvr>
                                      <p:to>
                                        <p:strVal val="visible"/>
                                      </p:to>
                                    </p:set>
                                    <p:anim calcmode="lin" valueType="num">
                                      <p:cBhvr additive="base">
                                        <p:cTn id="73"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9">
                                            <p:txEl>
                                              <p:pRg st="12" end="12"/>
                                            </p:txEl>
                                          </p:spTgt>
                                        </p:tgtEl>
                                        <p:attrNameLst>
                                          <p:attrName>style.visibility</p:attrName>
                                        </p:attrNameLst>
                                      </p:cBhvr>
                                      <p:to>
                                        <p:strVal val="visible"/>
                                      </p:to>
                                    </p:set>
                                    <p:anim calcmode="lin" valueType="num">
                                      <p:cBhvr additive="base">
                                        <p:cTn id="79"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9">
                                            <p:txEl>
                                              <p:pRg st="13" end="13"/>
                                            </p:txEl>
                                          </p:spTgt>
                                        </p:tgtEl>
                                        <p:attrNameLst>
                                          <p:attrName>style.visibility</p:attrName>
                                        </p:attrNameLst>
                                      </p:cBhvr>
                                      <p:to>
                                        <p:strVal val="visible"/>
                                      </p:to>
                                    </p:set>
                                    <p:anim calcmode="lin" valueType="num">
                                      <p:cBhvr additive="base">
                                        <p:cTn id="85"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9">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pPr fontAlgn="base"/>
            <a:r>
              <a:rPr lang="en-IN" sz="2400" dirty="0" smtClean="0">
                <a:solidFill>
                  <a:schemeClr val="bg1"/>
                </a:solidFill>
              </a:rPr>
              <a:t>Solution</a:t>
            </a:r>
            <a:endParaRPr lang="en-IN"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 name="TextBox 7"/>
          <p:cNvSpPr txBox="1"/>
          <p:nvPr/>
        </p:nvSpPr>
        <p:spPr>
          <a:xfrm>
            <a:off x="348343" y="1944932"/>
            <a:ext cx="11495313" cy="923330"/>
          </a:xfrm>
          <a:prstGeom prst="rect">
            <a:avLst/>
          </a:prstGeom>
          <a:noFill/>
        </p:spPr>
        <p:txBody>
          <a:bodyPr wrap="square" rtlCol="0">
            <a:spAutoFit/>
          </a:bodyPr>
          <a:lstStyle/>
          <a:p>
            <a:pPr lvl="5"/>
            <a:endParaRPr lang="en-US" dirty="0" smtClean="0"/>
          </a:p>
          <a:p>
            <a:endParaRPr lang="en-US" sz="2000" dirty="0" smtClean="0">
              <a:solidFill>
                <a:srgbClr val="002060"/>
              </a:solidFill>
            </a:endParaRPr>
          </a:p>
          <a:p>
            <a:pPr lvl="3"/>
            <a:endParaRPr lang="en-US" sz="1600" dirty="0"/>
          </a:p>
        </p:txBody>
      </p:sp>
      <p:sp>
        <p:nvSpPr>
          <p:cNvPr id="9" name="TextBox 8"/>
          <p:cNvSpPr txBox="1"/>
          <p:nvPr/>
        </p:nvSpPr>
        <p:spPr>
          <a:xfrm>
            <a:off x="798278" y="1857832"/>
            <a:ext cx="11001835" cy="4708981"/>
          </a:xfrm>
          <a:prstGeom prst="rect">
            <a:avLst/>
          </a:prstGeom>
          <a:noFill/>
        </p:spPr>
        <p:txBody>
          <a:bodyPr wrap="square" rtlCol="0">
            <a:spAutoFit/>
          </a:bodyPr>
          <a:lstStyle/>
          <a:p>
            <a:pPr fontAlgn="base">
              <a:lnSpc>
                <a:spcPct val="150000"/>
              </a:lnSpc>
            </a:pPr>
            <a:r>
              <a:rPr lang="en-IN" sz="2000" dirty="0" smtClean="0">
                <a:solidFill>
                  <a:srgbClr val="C00000"/>
                </a:solidFill>
              </a:rPr>
              <a:t>Clearly,</a:t>
            </a:r>
          </a:p>
          <a:p>
            <a:pPr fontAlgn="base">
              <a:lnSpc>
                <a:spcPct val="150000"/>
              </a:lnSpc>
            </a:pPr>
            <a:r>
              <a:rPr lang="en-IN" sz="2000" dirty="0" smtClean="0">
                <a:solidFill>
                  <a:srgbClr val="C00000"/>
                </a:solidFill>
              </a:rPr>
              <a:t>None of the subsets have the same closure result same as that of the entire left side.</a:t>
            </a:r>
          </a:p>
          <a:p>
            <a:pPr fontAlgn="base">
              <a:lnSpc>
                <a:spcPct val="150000"/>
              </a:lnSpc>
            </a:pPr>
            <a:r>
              <a:rPr lang="en-IN" sz="2000" dirty="0" smtClean="0">
                <a:solidFill>
                  <a:srgbClr val="C00000"/>
                </a:solidFill>
              </a:rPr>
              <a:t>Thus, we conclude that we can not write</a:t>
            </a:r>
            <a:r>
              <a:rPr lang="en-IN" sz="2000" dirty="0" smtClean="0">
                <a:solidFill>
                  <a:srgbClr val="002060"/>
                </a:solidFill>
              </a:rPr>
              <a:t> WZ → Y as W → Y or Z → Y.</a:t>
            </a:r>
          </a:p>
          <a:p>
            <a:pPr fontAlgn="base">
              <a:lnSpc>
                <a:spcPct val="150000"/>
              </a:lnSpc>
            </a:pPr>
            <a:r>
              <a:rPr lang="en-IN" sz="2000" dirty="0" smtClean="0">
                <a:solidFill>
                  <a:srgbClr val="C00000"/>
                </a:solidFill>
              </a:rPr>
              <a:t>Thus, set of functional dependencies obtained in step-02 is the canonical cover.</a:t>
            </a:r>
          </a:p>
          <a:p>
            <a:pPr fontAlgn="base">
              <a:lnSpc>
                <a:spcPct val="150000"/>
              </a:lnSpc>
            </a:pPr>
            <a:r>
              <a:rPr lang="en-IN" sz="2000" dirty="0" smtClean="0">
                <a:solidFill>
                  <a:srgbClr val="C00000"/>
                </a:solidFill>
              </a:rPr>
              <a:t>Finally, the canonical cover is-</a:t>
            </a:r>
          </a:p>
          <a:p>
            <a:pPr lvl="1" fontAlgn="base">
              <a:lnSpc>
                <a:spcPct val="150000"/>
              </a:lnSpc>
            </a:pPr>
            <a:r>
              <a:rPr lang="en-IN" sz="2000" dirty="0" smtClean="0">
                <a:solidFill>
                  <a:srgbClr val="002060"/>
                </a:solidFill>
              </a:rPr>
              <a:t>X → W</a:t>
            </a:r>
          </a:p>
          <a:p>
            <a:pPr lvl="1" fontAlgn="base">
              <a:lnSpc>
                <a:spcPct val="150000"/>
              </a:lnSpc>
            </a:pPr>
            <a:r>
              <a:rPr lang="en-IN" sz="2000" dirty="0" smtClean="0">
                <a:solidFill>
                  <a:srgbClr val="002060"/>
                </a:solidFill>
              </a:rPr>
              <a:t>WZ → Y</a:t>
            </a:r>
          </a:p>
          <a:p>
            <a:pPr lvl="1" fontAlgn="base">
              <a:lnSpc>
                <a:spcPct val="150000"/>
              </a:lnSpc>
            </a:pPr>
            <a:r>
              <a:rPr lang="en-IN" sz="2000" dirty="0" smtClean="0">
                <a:solidFill>
                  <a:srgbClr val="002060"/>
                </a:solidFill>
              </a:rPr>
              <a:t>Y → X</a:t>
            </a:r>
          </a:p>
          <a:p>
            <a:pPr lvl="1" fontAlgn="base">
              <a:lnSpc>
                <a:spcPct val="150000"/>
              </a:lnSpc>
            </a:pPr>
            <a:r>
              <a:rPr lang="en-IN" sz="2000" dirty="0" smtClean="0">
                <a:solidFill>
                  <a:srgbClr val="002060"/>
                </a:solidFill>
              </a:rPr>
              <a:t>Y → Z</a:t>
            </a:r>
          </a:p>
          <a:p>
            <a:pPr fontAlgn="base">
              <a:lnSpc>
                <a:spcPct val="150000"/>
              </a:lnSpc>
            </a:pPr>
            <a:r>
              <a:rPr lang="en-IN" sz="2000" dirty="0" smtClean="0">
                <a:solidFill>
                  <a:srgbClr val="C00000"/>
                </a:solidFill>
              </a:rPr>
              <a:t>Canonical Cover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 calcmode="lin" valueType="num">
                                      <p:cBhvr additive="base">
                                        <p:cTn id="49"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 calcmode="lin" valueType="num">
                                      <p:cBhvr additive="base">
                                        <p:cTn id="5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xEl>
                                              <p:pRg st="9" end="9"/>
                                            </p:txEl>
                                          </p:spTgt>
                                        </p:tgtEl>
                                        <p:attrNameLst>
                                          <p:attrName>style.visibility</p:attrName>
                                        </p:attrNameLst>
                                      </p:cBhvr>
                                      <p:to>
                                        <p:strVal val="visible"/>
                                      </p:to>
                                    </p:set>
                                    <p:anim calcmode="lin" valueType="num">
                                      <p:cBhvr additive="base">
                                        <p:cTn id="61"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9" name="TextBox 8"/>
          <p:cNvSpPr txBox="1"/>
          <p:nvPr/>
        </p:nvSpPr>
        <p:spPr>
          <a:xfrm>
            <a:off x="1201449" y="1603508"/>
            <a:ext cx="5909048" cy="2554545"/>
          </a:xfrm>
          <a:prstGeom prst="rect">
            <a:avLst/>
          </a:prstGeom>
          <a:noFill/>
        </p:spPr>
        <p:txBody>
          <a:bodyPr wrap="square" rtlCol="0">
            <a:spAutoFit/>
          </a:bodyPr>
          <a:lstStyle/>
          <a:p>
            <a:r>
              <a:rPr lang="en-US" sz="2000" dirty="0" smtClean="0">
                <a:solidFill>
                  <a:srgbClr val="C00000"/>
                </a:solidFill>
              </a:rPr>
              <a:t>Example1:</a:t>
            </a:r>
          </a:p>
          <a:p>
            <a:pPr fontAlgn="base"/>
            <a:r>
              <a:rPr lang="en-GB" sz="2000" dirty="0" smtClean="0">
                <a:solidFill>
                  <a:srgbClr val="C00000"/>
                </a:solidFill>
              </a:rPr>
              <a:t>Consider the following set F of functional dependencies:</a:t>
            </a:r>
          </a:p>
          <a:p>
            <a:pPr marL="1371600" lvl="4" fontAlgn="base"/>
            <a:r>
              <a:rPr lang="en-GB" sz="2000" dirty="0" smtClean="0">
                <a:solidFill>
                  <a:srgbClr val="002060"/>
                </a:solidFill>
              </a:rPr>
              <a:t>F= {</a:t>
            </a:r>
            <a:br>
              <a:rPr lang="en-GB" sz="2000" dirty="0" smtClean="0">
                <a:solidFill>
                  <a:srgbClr val="002060"/>
                </a:solidFill>
              </a:rPr>
            </a:br>
            <a:r>
              <a:rPr lang="en-US" sz="2000" dirty="0" smtClean="0">
                <a:solidFill>
                  <a:srgbClr val="002060"/>
                </a:solidFill>
              </a:rPr>
              <a:t>A→BC</a:t>
            </a:r>
          </a:p>
          <a:p>
            <a:pPr marL="1371600" lvl="4" fontAlgn="base"/>
            <a:r>
              <a:rPr lang="en-US" sz="2000" dirty="0" smtClean="0">
                <a:solidFill>
                  <a:srgbClr val="002060"/>
                </a:solidFill>
              </a:rPr>
              <a:t>B→C</a:t>
            </a:r>
          </a:p>
          <a:p>
            <a:pPr lvl="3" fontAlgn="base"/>
            <a:r>
              <a:rPr lang="en-US" sz="2000" dirty="0" smtClean="0">
                <a:solidFill>
                  <a:srgbClr val="002060"/>
                </a:solidFill>
              </a:rPr>
              <a:t>A→B</a:t>
            </a:r>
            <a:r>
              <a:rPr lang="en-GB" sz="2000" dirty="0" smtClean="0">
                <a:solidFill>
                  <a:srgbClr val="C00000"/>
                </a:solidFill>
              </a:rPr>
              <a:t/>
            </a:r>
            <a:br>
              <a:rPr lang="en-GB" sz="2000" dirty="0" smtClean="0">
                <a:solidFill>
                  <a:srgbClr val="C00000"/>
                </a:solidFill>
              </a:rPr>
            </a:br>
            <a:r>
              <a:rPr lang="en-US" sz="2000" dirty="0" smtClean="0">
                <a:solidFill>
                  <a:srgbClr val="002060"/>
                </a:solidFill>
              </a:rPr>
              <a:t> AB→C </a:t>
            </a:r>
            <a:r>
              <a:rPr lang="en-GB" sz="2000" dirty="0" smtClean="0">
                <a:solidFill>
                  <a:srgbClr val="C00000"/>
                </a:solidFill>
              </a:rPr>
              <a:t/>
            </a:r>
            <a:br>
              <a:rPr lang="en-GB" sz="2000" dirty="0" smtClean="0">
                <a:solidFill>
                  <a:srgbClr val="C00000"/>
                </a:solidFill>
              </a:rPr>
            </a:br>
            <a:r>
              <a:rPr lang="en-GB" sz="2000" dirty="0" smtClean="0">
                <a:solidFill>
                  <a:srgbClr val="002060"/>
                </a:solidFill>
              </a:rPr>
              <a:t>}</a:t>
            </a:r>
            <a:endParaRPr lang="en-US" sz="2400" dirty="0" smtClean="0">
              <a:solidFill>
                <a:srgbClr val="C00000"/>
              </a:solidFill>
            </a:endParaRPr>
          </a:p>
        </p:txBody>
      </p:sp>
      <p:sp>
        <p:nvSpPr>
          <p:cNvPr id="14" name="TextBox 13"/>
          <p:cNvSpPr txBox="1"/>
          <p:nvPr/>
        </p:nvSpPr>
        <p:spPr>
          <a:xfrm>
            <a:off x="1160034" y="3972018"/>
            <a:ext cx="7601803" cy="2554545"/>
          </a:xfrm>
          <a:prstGeom prst="rect">
            <a:avLst/>
          </a:prstGeom>
          <a:noFill/>
        </p:spPr>
        <p:txBody>
          <a:bodyPr wrap="square" rtlCol="0">
            <a:spAutoFit/>
          </a:bodyPr>
          <a:lstStyle/>
          <a:p>
            <a:pPr fontAlgn="base"/>
            <a:r>
              <a:rPr lang="en-GB" sz="2000" dirty="0" smtClean="0">
                <a:solidFill>
                  <a:srgbClr val="C00000"/>
                </a:solidFill>
              </a:rPr>
              <a:t>Example2:</a:t>
            </a:r>
          </a:p>
          <a:p>
            <a:pPr fontAlgn="base"/>
            <a:r>
              <a:rPr lang="en-GB" sz="2000" dirty="0" smtClean="0">
                <a:solidFill>
                  <a:srgbClr val="C00000"/>
                </a:solidFill>
              </a:rPr>
              <a:t>Consider another set F of functional dependencies:</a:t>
            </a:r>
          </a:p>
          <a:p>
            <a:pPr lvl="3" fontAlgn="base"/>
            <a:r>
              <a:rPr lang="en-GB" sz="2000" dirty="0" smtClean="0">
                <a:solidFill>
                  <a:srgbClr val="002060"/>
                </a:solidFill>
              </a:rPr>
              <a:t>F={</a:t>
            </a:r>
            <a:br>
              <a:rPr lang="en-GB" sz="2000" dirty="0" smtClean="0">
                <a:solidFill>
                  <a:srgbClr val="002060"/>
                </a:solidFill>
              </a:rPr>
            </a:br>
            <a:r>
              <a:rPr lang="en-US" sz="2000" dirty="0" smtClean="0">
                <a:solidFill>
                  <a:srgbClr val="002060"/>
                </a:solidFill>
              </a:rPr>
              <a:t> A→BC </a:t>
            </a:r>
            <a:r>
              <a:rPr lang="en-GB" sz="2000" dirty="0" smtClean="0">
                <a:solidFill>
                  <a:srgbClr val="002060"/>
                </a:solidFill>
              </a:rPr>
              <a:t/>
            </a:r>
            <a:br>
              <a:rPr lang="en-GB" sz="2000" dirty="0" smtClean="0">
                <a:solidFill>
                  <a:srgbClr val="002060"/>
                </a:solidFill>
              </a:rPr>
            </a:br>
            <a:r>
              <a:rPr lang="en-US" sz="2000" dirty="0" smtClean="0">
                <a:solidFill>
                  <a:srgbClr val="002060"/>
                </a:solidFill>
              </a:rPr>
              <a:t> CD→E</a:t>
            </a:r>
            <a:r>
              <a:rPr lang="en-GB" sz="2000" dirty="0" smtClean="0">
                <a:solidFill>
                  <a:srgbClr val="002060"/>
                </a:solidFill>
              </a:rPr>
              <a:t/>
            </a:r>
            <a:br>
              <a:rPr lang="en-GB" sz="2000" dirty="0" smtClean="0">
                <a:solidFill>
                  <a:srgbClr val="002060"/>
                </a:solidFill>
              </a:rPr>
            </a:br>
            <a:r>
              <a:rPr lang="en-US" sz="2000" dirty="0" smtClean="0">
                <a:solidFill>
                  <a:srgbClr val="002060"/>
                </a:solidFill>
              </a:rPr>
              <a:t> B→D</a:t>
            </a:r>
            <a:r>
              <a:rPr lang="en-GB" sz="2000" dirty="0" smtClean="0">
                <a:solidFill>
                  <a:srgbClr val="002060"/>
                </a:solidFill>
              </a:rPr>
              <a:t/>
            </a:r>
            <a:br>
              <a:rPr lang="en-GB" sz="2000" dirty="0" smtClean="0">
                <a:solidFill>
                  <a:srgbClr val="002060"/>
                </a:solidFill>
              </a:rPr>
            </a:br>
            <a:r>
              <a:rPr lang="en-US" sz="2000" dirty="0" smtClean="0">
                <a:solidFill>
                  <a:srgbClr val="002060"/>
                </a:solidFill>
              </a:rPr>
              <a:t> E→A</a:t>
            </a:r>
            <a:r>
              <a:rPr lang="en-GB" sz="2000" dirty="0" smtClean="0">
                <a:solidFill>
                  <a:srgbClr val="002060"/>
                </a:solidFill>
              </a:rPr>
              <a:t/>
            </a:r>
            <a:br>
              <a:rPr lang="en-GB" sz="2000" dirty="0" smtClean="0">
                <a:solidFill>
                  <a:srgbClr val="002060"/>
                </a:solidFill>
              </a:rPr>
            </a:br>
            <a:r>
              <a:rPr lang="en-GB" sz="2000" dirty="0" smtClean="0">
                <a:solidFill>
                  <a:srgbClr val="002060"/>
                </a:solidFill>
              </a:rPr>
              <a:t>}</a:t>
            </a:r>
          </a:p>
        </p:txBody>
      </p:sp>
      <p:sp>
        <p:nvSpPr>
          <p:cNvPr id="15" name="TextBox 14"/>
          <p:cNvSpPr txBox="1"/>
          <p:nvPr/>
        </p:nvSpPr>
        <p:spPr>
          <a:xfrm>
            <a:off x="913734" y="1083559"/>
            <a:ext cx="8680209" cy="461665"/>
          </a:xfrm>
          <a:prstGeom prst="rect">
            <a:avLst/>
          </a:prstGeom>
          <a:solidFill>
            <a:schemeClr val="accent2"/>
          </a:solidFill>
        </p:spPr>
        <p:txBody>
          <a:bodyPr wrap="square" rtlCol="0">
            <a:spAutoFit/>
          </a:bodyPr>
          <a:lstStyle/>
          <a:p>
            <a:pPr fontAlgn="base"/>
            <a:r>
              <a:rPr lang="en-IN" sz="2400" dirty="0" smtClean="0">
                <a:solidFill>
                  <a:schemeClr val="bg1"/>
                </a:solidFill>
              </a:rPr>
              <a:t>Canonical Cover of Functional Dependencies:</a:t>
            </a:r>
            <a:endParaRPr lang="en-IN"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15" name="TextBox 14"/>
          <p:cNvSpPr txBox="1"/>
          <p:nvPr/>
        </p:nvSpPr>
        <p:spPr>
          <a:xfrm>
            <a:off x="913735" y="1083559"/>
            <a:ext cx="3774380" cy="461665"/>
          </a:xfrm>
          <a:prstGeom prst="rect">
            <a:avLst/>
          </a:prstGeom>
          <a:solidFill>
            <a:schemeClr val="accent2"/>
          </a:solidFill>
        </p:spPr>
        <p:txBody>
          <a:bodyPr wrap="square" rtlCol="0">
            <a:spAutoFit/>
          </a:bodyPr>
          <a:lstStyle/>
          <a:p>
            <a:pPr fontAlgn="base"/>
            <a:r>
              <a:rPr lang="en-IN" sz="2400" dirty="0" smtClean="0">
                <a:solidFill>
                  <a:schemeClr val="bg1"/>
                </a:solidFill>
              </a:rPr>
              <a:t>KEYS</a:t>
            </a:r>
            <a:endParaRPr lang="en-IN" sz="2400" dirty="0">
              <a:solidFill>
                <a:schemeClr val="bg1"/>
              </a:solidFill>
            </a:endParaRPr>
          </a:p>
        </p:txBody>
      </p:sp>
      <p:graphicFrame>
        <p:nvGraphicFramePr>
          <p:cNvPr id="10" name="Table 9"/>
          <p:cNvGraphicFramePr>
            <a:graphicFrameLocks noGrp="1"/>
          </p:cNvGraphicFramePr>
          <p:nvPr/>
        </p:nvGraphicFramePr>
        <p:xfrm>
          <a:off x="7750516" y="2128250"/>
          <a:ext cx="3846270" cy="1828800"/>
        </p:xfrm>
        <a:graphic>
          <a:graphicData uri="http://schemas.openxmlformats.org/drawingml/2006/table">
            <a:tbl>
              <a:tblPr firstRow="1" bandRow="1">
                <a:tableStyleId>{5C22544A-7EE6-4342-B048-85BDC9FD1C3A}</a:tableStyleId>
              </a:tblPr>
              <a:tblGrid>
                <a:gridCol w="1364327">
                  <a:extLst>
                    <a:ext uri="{9D8B030D-6E8A-4147-A177-3AD203B41FA5}">
                      <a16:colId xmlns:a16="http://schemas.microsoft.com/office/drawing/2014/main" val="20000"/>
                    </a:ext>
                  </a:extLst>
                </a:gridCol>
                <a:gridCol w="1277257">
                  <a:extLst>
                    <a:ext uri="{9D8B030D-6E8A-4147-A177-3AD203B41FA5}">
                      <a16:colId xmlns:a16="http://schemas.microsoft.com/office/drawing/2014/main" val="20001"/>
                    </a:ext>
                  </a:extLst>
                </a:gridCol>
                <a:gridCol w="1204686">
                  <a:extLst>
                    <a:ext uri="{9D8B030D-6E8A-4147-A177-3AD203B41FA5}">
                      <a16:colId xmlns:a16="http://schemas.microsoft.com/office/drawing/2014/main" val="20002"/>
                    </a:ext>
                  </a:extLst>
                </a:gridCol>
              </a:tblGrid>
              <a:tr h="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extLst>
                  <a:ext uri="{0D108BD9-81ED-4DB2-BD59-A6C34878D82A}">
                    <a16:rowId xmlns:a16="http://schemas.microsoft.com/office/drawing/2014/main" val="10000"/>
                  </a:ext>
                </a:extLst>
              </a:tr>
              <a:tr h="0">
                <a:tc>
                  <a:txBody>
                    <a:bodyPr/>
                    <a:lstStyle/>
                    <a:p>
                      <a:r>
                        <a:rPr lang="en-US" dirty="0" smtClean="0"/>
                        <a:t>1</a:t>
                      </a:r>
                      <a:endParaRPr lang="en-US" dirty="0"/>
                    </a:p>
                  </a:txBody>
                  <a:tcPr/>
                </a:tc>
                <a:tc>
                  <a:txBody>
                    <a:bodyPr/>
                    <a:lstStyle/>
                    <a:p>
                      <a:r>
                        <a:rPr lang="en-US" dirty="0" smtClean="0"/>
                        <a:t>a</a:t>
                      </a:r>
                      <a:endParaRPr lang="en-US" dirty="0"/>
                    </a:p>
                  </a:txBody>
                  <a:tcPr/>
                </a:tc>
                <a:tc>
                  <a:txBody>
                    <a:bodyPr/>
                    <a:lstStyle/>
                    <a:p>
                      <a:r>
                        <a:rPr lang="en-US" dirty="0" smtClean="0"/>
                        <a:t>x</a:t>
                      </a:r>
                      <a:endParaRPr lang="en-US" dirty="0"/>
                    </a:p>
                  </a:txBody>
                  <a:tcPr/>
                </a:tc>
                <a:extLst>
                  <a:ext uri="{0D108BD9-81ED-4DB2-BD59-A6C34878D82A}">
                    <a16:rowId xmlns:a16="http://schemas.microsoft.com/office/drawing/2014/main" val="10001"/>
                  </a:ext>
                </a:extLst>
              </a:tr>
              <a:tr h="0">
                <a:tc>
                  <a:txBody>
                    <a:bodyPr/>
                    <a:lstStyle/>
                    <a:p>
                      <a:r>
                        <a:rPr lang="en-US" dirty="0" smtClean="0"/>
                        <a:t>2</a:t>
                      </a:r>
                      <a:endParaRPr lang="en-US" dirty="0"/>
                    </a:p>
                  </a:txBody>
                  <a:tcPr/>
                </a:tc>
                <a:tc>
                  <a:txBody>
                    <a:bodyPr/>
                    <a:lstStyle/>
                    <a:p>
                      <a:r>
                        <a:rPr lang="en-US" dirty="0" smtClean="0"/>
                        <a:t>b</a:t>
                      </a:r>
                      <a:endParaRPr lang="en-US" dirty="0"/>
                    </a:p>
                  </a:txBody>
                  <a:tcPr/>
                </a:tc>
                <a:tc>
                  <a:txBody>
                    <a:bodyPr/>
                    <a:lstStyle/>
                    <a:p>
                      <a:r>
                        <a:rPr lang="en-US" dirty="0" smtClean="0"/>
                        <a:t>Y</a:t>
                      </a:r>
                      <a:endParaRPr lang="en-US" dirty="0"/>
                    </a:p>
                  </a:txBody>
                  <a:tcPr/>
                </a:tc>
                <a:extLst>
                  <a:ext uri="{0D108BD9-81ED-4DB2-BD59-A6C34878D82A}">
                    <a16:rowId xmlns:a16="http://schemas.microsoft.com/office/drawing/2014/main" val="10002"/>
                  </a:ext>
                </a:extLst>
              </a:tr>
              <a:tr h="0">
                <a:tc>
                  <a:txBody>
                    <a:bodyPr/>
                    <a:lstStyle/>
                    <a:p>
                      <a:r>
                        <a:rPr lang="en-US" dirty="0" smtClean="0"/>
                        <a:t>3</a:t>
                      </a:r>
                      <a:endParaRPr lang="en-US" dirty="0"/>
                    </a:p>
                  </a:txBody>
                  <a:tcPr/>
                </a:tc>
                <a:tc>
                  <a:txBody>
                    <a:bodyPr/>
                    <a:lstStyle/>
                    <a:p>
                      <a:r>
                        <a:rPr lang="en-US" dirty="0" smtClean="0"/>
                        <a:t>b</a:t>
                      </a:r>
                      <a:endParaRPr lang="en-US" dirty="0"/>
                    </a:p>
                  </a:txBody>
                  <a:tcPr/>
                </a:tc>
                <a:tc>
                  <a:txBody>
                    <a:bodyPr/>
                    <a:lstStyle/>
                    <a:p>
                      <a:r>
                        <a:rPr lang="en-US" dirty="0" smtClean="0"/>
                        <a:t>X</a:t>
                      </a:r>
                      <a:endParaRPr lang="en-US" dirty="0"/>
                    </a:p>
                  </a:txBody>
                  <a:tcPr/>
                </a:tc>
                <a:extLst>
                  <a:ext uri="{0D108BD9-81ED-4DB2-BD59-A6C34878D82A}">
                    <a16:rowId xmlns:a16="http://schemas.microsoft.com/office/drawing/2014/main" val="10003"/>
                  </a:ext>
                </a:extLst>
              </a:tr>
              <a:tr h="0">
                <a:tc>
                  <a:txBody>
                    <a:bodyPr/>
                    <a:lstStyle/>
                    <a:p>
                      <a:r>
                        <a:rPr lang="en-US" dirty="0" smtClean="0"/>
                        <a:t>4</a:t>
                      </a:r>
                      <a:endParaRPr lang="en-US" dirty="0"/>
                    </a:p>
                  </a:txBody>
                  <a:tcPr/>
                </a:tc>
                <a:tc>
                  <a:txBody>
                    <a:bodyPr/>
                    <a:lstStyle/>
                    <a:p>
                      <a:r>
                        <a:rPr lang="en-US" dirty="0" smtClean="0"/>
                        <a:t>C</a:t>
                      </a:r>
                      <a:endParaRPr lang="en-US" dirty="0"/>
                    </a:p>
                  </a:txBody>
                  <a:tcPr/>
                </a:tc>
                <a:tc>
                  <a:txBody>
                    <a:bodyPr/>
                    <a:lstStyle/>
                    <a:p>
                      <a:r>
                        <a:rPr lang="en-US" dirty="0" smtClean="0"/>
                        <a:t>y</a:t>
                      </a:r>
                      <a:endParaRPr lang="en-US" dirty="0"/>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348344" y="1727210"/>
            <a:ext cx="6966856" cy="4708981"/>
          </a:xfrm>
          <a:prstGeom prst="rect">
            <a:avLst/>
          </a:prstGeom>
          <a:noFill/>
        </p:spPr>
        <p:txBody>
          <a:bodyPr wrap="square" rtlCol="0">
            <a:spAutoFit/>
          </a:bodyPr>
          <a:lstStyle/>
          <a:p>
            <a:pPr algn="just">
              <a:lnSpc>
                <a:spcPct val="150000"/>
              </a:lnSpc>
              <a:buFont typeface="Wingdings" pitchFamily="2" charset="2"/>
              <a:buChar char="v"/>
            </a:pPr>
            <a:r>
              <a:rPr lang="en-US" sz="2000" dirty="0" smtClean="0">
                <a:solidFill>
                  <a:srgbClr val="C00000"/>
                </a:solidFill>
              </a:rPr>
              <a:t>Generally a column has a name but the row does not</a:t>
            </a:r>
          </a:p>
          <a:p>
            <a:pPr algn="just">
              <a:lnSpc>
                <a:spcPct val="150000"/>
              </a:lnSpc>
              <a:buFont typeface="Wingdings" pitchFamily="2" charset="2"/>
              <a:buChar char="v"/>
            </a:pPr>
            <a:r>
              <a:rPr lang="en-US" sz="2000" dirty="0" smtClean="0">
                <a:solidFill>
                  <a:srgbClr val="C00000"/>
                </a:solidFill>
              </a:rPr>
              <a:t>To find any specific data in any row we need to refer some value</a:t>
            </a:r>
          </a:p>
          <a:p>
            <a:pPr algn="just">
              <a:lnSpc>
                <a:spcPct val="150000"/>
              </a:lnSpc>
              <a:buFont typeface="Wingdings" pitchFamily="2" charset="2"/>
              <a:buChar char="v"/>
            </a:pPr>
            <a:r>
              <a:rPr lang="en-US" sz="2000" dirty="0" smtClean="0">
                <a:solidFill>
                  <a:srgbClr val="C00000"/>
                </a:solidFill>
              </a:rPr>
              <a:t>A key is a attribute or a set of attribute which is capable of finding data in any row without any conflict.</a:t>
            </a:r>
          </a:p>
          <a:p>
            <a:pPr algn="just">
              <a:lnSpc>
                <a:spcPct val="150000"/>
              </a:lnSpc>
              <a:buFont typeface="Wingdings" pitchFamily="2" charset="2"/>
              <a:buChar char="v"/>
            </a:pPr>
            <a:r>
              <a:rPr lang="en-US" sz="2000" dirty="0" smtClean="0">
                <a:solidFill>
                  <a:srgbClr val="002060"/>
                </a:solidFill>
              </a:rPr>
              <a:t>For ex: </a:t>
            </a:r>
            <a:r>
              <a:rPr lang="en-US" sz="2000" dirty="0" smtClean="0">
                <a:solidFill>
                  <a:srgbClr val="C00000"/>
                </a:solidFill>
              </a:rPr>
              <a:t>in the given table we hold some functional dependencies like</a:t>
            </a:r>
          </a:p>
          <a:p>
            <a:pPr lvl="2" algn="just">
              <a:lnSpc>
                <a:spcPct val="150000"/>
              </a:lnSpc>
            </a:pPr>
            <a:r>
              <a:rPr lang="en-US" sz="2000" dirty="0" smtClean="0">
                <a:solidFill>
                  <a:srgbClr val="002060"/>
                </a:solidFill>
              </a:rPr>
              <a:t>A→BC</a:t>
            </a:r>
          </a:p>
          <a:p>
            <a:pPr lvl="2" algn="just">
              <a:lnSpc>
                <a:spcPct val="150000"/>
              </a:lnSpc>
            </a:pPr>
            <a:r>
              <a:rPr lang="en-US" sz="2000" dirty="0" smtClean="0">
                <a:solidFill>
                  <a:srgbClr val="002060"/>
                </a:solidFill>
              </a:rPr>
              <a:t>BC→A</a:t>
            </a:r>
          </a:p>
          <a:p>
            <a:pPr marL="0" lvl="2" algn="just">
              <a:lnSpc>
                <a:spcPct val="150000"/>
              </a:lnSpc>
              <a:buFont typeface="Wingdings" pitchFamily="2" charset="2"/>
              <a:buChar char="v"/>
            </a:pPr>
            <a:r>
              <a:rPr lang="en-US" sz="2000" dirty="0" smtClean="0">
                <a:solidFill>
                  <a:srgbClr val="C00000"/>
                </a:solidFill>
              </a:rPr>
              <a:t>There is no difference between the key and a super key</a:t>
            </a:r>
            <a:endParaRPr lang="en-US" sz="2000" dirty="0" smtClean="0">
              <a:solidFill>
                <a:srgbClr val="002060"/>
              </a:solidFill>
            </a:endParaRPr>
          </a:p>
        </p:txBody>
      </p:sp>
      <p:sp>
        <p:nvSpPr>
          <p:cNvPr id="16" name="Rectangle 15"/>
          <p:cNvSpPr/>
          <p:nvPr/>
        </p:nvSpPr>
        <p:spPr>
          <a:xfrm>
            <a:off x="5760812" y="3244334"/>
            <a:ext cx="670376" cy="369332"/>
          </a:xfrm>
          <a:prstGeom prst="rect">
            <a:avLst/>
          </a:prstGeom>
        </p:spPr>
        <p:txBody>
          <a:bodyPr wrap="none">
            <a:spAutoFit/>
          </a:bodyPr>
          <a:lstStyle/>
          <a:p>
            <a:r>
              <a:rPr lang="en-US" dirty="0" smtClean="0">
                <a:solidFill>
                  <a:srgbClr val="002060"/>
                </a:solidFill>
              </a:rPr>
              <a:t>A→B</a:t>
            </a:r>
            <a:endParaRPr lang="en-US"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15" name="TextBox 14"/>
          <p:cNvSpPr txBox="1"/>
          <p:nvPr/>
        </p:nvSpPr>
        <p:spPr>
          <a:xfrm>
            <a:off x="913735" y="1083559"/>
            <a:ext cx="3774380" cy="461665"/>
          </a:xfrm>
          <a:prstGeom prst="rect">
            <a:avLst/>
          </a:prstGeom>
          <a:solidFill>
            <a:schemeClr val="accent2"/>
          </a:solidFill>
        </p:spPr>
        <p:txBody>
          <a:bodyPr wrap="square" rtlCol="0">
            <a:spAutoFit/>
          </a:bodyPr>
          <a:lstStyle/>
          <a:p>
            <a:pPr fontAlgn="base"/>
            <a:r>
              <a:rPr lang="en-IN" sz="2400" dirty="0" smtClean="0">
                <a:solidFill>
                  <a:schemeClr val="bg1"/>
                </a:solidFill>
              </a:rPr>
              <a:t>KEYS</a:t>
            </a:r>
            <a:endParaRPr lang="en-IN" sz="2400" dirty="0">
              <a:solidFill>
                <a:schemeClr val="bg1"/>
              </a:solidFill>
            </a:endParaRPr>
          </a:p>
        </p:txBody>
      </p:sp>
      <p:graphicFrame>
        <p:nvGraphicFramePr>
          <p:cNvPr id="10" name="Table 9"/>
          <p:cNvGraphicFramePr>
            <a:graphicFrameLocks noGrp="1"/>
          </p:cNvGraphicFramePr>
          <p:nvPr/>
        </p:nvGraphicFramePr>
        <p:xfrm>
          <a:off x="7750516" y="2128250"/>
          <a:ext cx="2360325" cy="2712720"/>
        </p:xfrm>
        <a:graphic>
          <a:graphicData uri="http://schemas.openxmlformats.org/drawingml/2006/table">
            <a:tbl>
              <a:tblPr firstRow="1" bandRow="1">
                <a:tableStyleId>{5C22544A-7EE6-4342-B048-85BDC9FD1C3A}</a:tableStyleId>
              </a:tblPr>
              <a:tblGrid>
                <a:gridCol w="1364327">
                  <a:extLst>
                    <a:ext uri="{9D8B030D-6E8A-4147-A177-3AD203B41FA5}">
                      <a16:colId xmlns:a16="http://schemas.microsoft.com/office/drawing/2014/main" val="20000"/>
                    </a:ext>
                  </a:extLst>
                </a:gridCol>
                <a:gridCol w="486093">
                  <a:extLst>
                    <a:ext uri="{9D8B030D-6E8A-4147-A177-3AD203B41FA5}">
                      <a16:colId xmlns:a16="http://schemas.microsoft.com/office/drawing/2014/main" val="20001"/>
                    </a:ext>
                  </a:extLst>
                </a:gridCol>
                <a:gridCol w="509905">
                  <a:extLst>
                    <a:ext uri="{9D8B030D-6E8A-4147-A177-3AD203B41FA5}">
                      <a16:colId xmlns:a16="http://schemas.microsoft.com/office/drawing/2014/main" val="20002"/>
                    </a:ext>
                  </a:extLst>
                </a:gridCol>
              </a:tblGrid>
              <a:tr h="0">
                <a:tc gridSpan="3">
                  <a:txBody>
                    <a:bodyPr/>
                    <a:lstStyle/>
                    <a:p>
                      <a:r>
                        <a:rPr lang="en-US" dirty="0" smtClean="0"/>
                        <a:t>R(ABCD)</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0">
                <a:tc>
                  <a:txBody>
                    <a:bodyPr/>
                    <a:lstStyle/>
                    <a:p>
                      <a:r>
                        <a:rPr lang="en-US" dirty="0" smtClean="0"/>
                        <a:t>FD</a:t>
                      </a:r>
                      <a:endParaRPr lang="en-US" dirty="0"/>
                    </a:p>
                  </a:txBody>
                  <a:tcPr/>
                </a:tc>
                <a:tc>
                  <a:txBody>
                    <a:bodyPr/>
                    <a:lstStyle/>
                    <a:p>
                      <a:r>
                        <a:rPr lang="en-US" dirty="0" smtClean="0"/>
                        <a:t>SK</a:t>
                      </a:r>
                      <a:endParaRPr lang="en-US" dirty="0"/>
                    </a:p>
                  </a:txBody>
                  <a:tcPr/>
                </a:tc>
                <a:tc>
                  <a:txBody>
                    <a:bodyPr/>
                    <a:lstStyle/>
                    <a:p>
                      <a:r>
                        <a:rPr lang="en-US" dirty="0" smtClean="0"/>
                        <a:t>CK</a:t>
                      </a:r>
                      <a:endParaRPr lang="en-US" dirty="0"/>
                    </a:p>
                  </a:txBody>
                  <a:tcPr/>
                </a:tc>
                <a:extLst>
                  <a:ext uri="{0D108BD9-81ED-4DB2-BD59-A6C34878D82A}">
                    <a16:rowId xmlns:a16="http://schemas.microsoft.com/office/drawing/2014/main" val="10001"/>
                  </a:ext>
                </a:extLst>
              </a:tr>
              <a:tr h="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2060"/>
                          </a:solidFill>
                        </a:rPr>
                        <a:t>A→B</a:t>
                      </a:r>
                      <a:r>
                        <a:rPr lang="en-US" sz="2000" kern="1200" dirty="0" smtClean="0">
                          <a:solidFill>
                            <a:srgbClr val="002060"/>
                          </a:solidFill>
                          <a:latin typeface="+mn-lt"/>
                          <a:ea typeface="+mn-ea"/>
                          <a:cs typeface="+mn-cs"/>
                        </a:rPr>
                        <a:t>CD</a:t>
                      </a:r>
                    </a:p>
                  </a:txBody>
                  <a:tcPr/>
                </a:tc>
                <a:tc>
                  <a:txBody>
                    <a:bodyPr/>
                    <a:lstStyle/>
                    <a:p>
                      <a:r>
                        <a:rPr lang="en-US" sz="1800" b="0" i="0" kern="1200" dirty="0" smtClean="0">
                          <a:solidFill>
                            <a:schemeClr val="dk1"/>
                          </a:solidFill>
                          <a:latin typeface="+mn-lt"/>
                          <a:ea typeface="+mn-ea"/>
                          <a:cs typeface="+mn-cs"/>
                        </a:rPr>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latin typeface="+mn-lt"/>
                          <a:ea typeface="+mn-ea"/>
                          <a:cs typeface="+mn-cs"/>
                        </a:rPr>
                        <a:t>√</a:t>
                      </a:r>
                      <a:endParaRPr lang="en-US" dirty="0" smtClean="0"/>
                    </a:p>
                  </a:txBody>
                  <a:tcPr/>
                </a:tc>
                <a:extLst>
                  <a:ext uri="{0D108BD9-81ED-4DB2-BD59-A6C34878D82A}">
                    <a16:rowId xmlns:a16="http://schemas.microsoft.com/office/drawing/2014/main" val="10002"/>
                  </a:ext>
                </a:extLst>
              </a:tr>
              <a:tr h="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2060"/>
                          </a:solidFill>
                        </a:rPr>
                        <a:t>AB→</a:t>
                      </a:r>
                      <a:r>
                        <a:rPr lang="en-US" sz="2000" kern="1200" dirty="0" smtClean="0">
                          <a:solidFill>
                            <a:srgbClr val="002060"/>
                          </a:solidFill>
                          <a:latin typeface="+mn-lt"/>
                          <a:ea typeface="+mn-ea"/>
                          <a:cs typeface="+mn-cs"/>
                        </a:rPr>
                        <a:t>CD</a:t>
                      </a:r>
                    </a:p>
                  </a:txBody>
                  <a:tcPr/>
                </a:tc>
                <a:tc>
                  <a:txBody>
                    <a:bodyPr/>
                    <a:lstStyle/>
                    <a:p>
                      <a:r>
                        <a:rPr lang="en-US" sz="1800" b="0" i="0" kern="1200" dirty="0" smtClean="0">
                          <a:solidFill>
                            <a:schemeClr val="dk1"/>
                          </a:solidFill>
                          <a:latin typeface="+mn-lt"/>
                          <a:ea typeface="+mn-ea"/>
                          <a:cs typeface="+mn-cs"/>
                        </a:rPr>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X</a:t>
                      </a:r>
                    </a:p>
                  </a:txBody>
                  <a:tcPr/>
                </a:tc>
                <a:extLst>
                  <a:ext uri="{0D108BD9-81ED-4DB2-BD59-A6C34878D82A}">
                    <a16:rowId xmlns:a16="http://schemas.microsoft.com/office/drawing/2014/main" val="10003"/>
                  </a:ext>
                </a:extLst>
              </a:tr>
              <a:tr h="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2060"/>
                          </a:solidFill>
                        </a:rPr>
                        <a:t>ABC→</a:t>
                      </a:r>
                      <a:r>
                        <a:rPr lang="en-US" sz="2000" kern="1200" dirty="0" smtClean="0">
                          <a:solidFill>
                            <a:srgbClr val="002060"/>
                          </a:solidFill>
                          <a:latin typeface="+mn-lt"/>
                          <a:ea typeface="+mn-ea"/>
                          <a:cs typeface="+mn-cs"/>
                        </a:rPr>
                        <a:t>D</a:t>
                      </a:r>
                    </a:p>
                  </a:txBody>
                  <a:tcPr/>
                </a:tc>
                <a:tc>
                  <a:txBody>
                    <a:bodyPr/>
                    <a:lstStyle/>
                    <a:p>
                      <a:r>
                        <a:rPr lang="en-US" sz="1800" b="0" i="0" kern="1200" dirty="0" smtClean="0">
                          <a:solidFill>
                            <a:schemeClr val="dk1"/>
                          </a:solidFill>
                          <a:latin typeface="+mn-lt"/>
                          <a:ea typeface="+mn-ea"/>
                          <a:cs typeface="+mn-cs"/>
                        </a:rPr>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X</a:t>
                      </a:r>
                    </a:p>
                  </a:txBody>
                  <a:tcPr/>
                </a:tc>
                <a:extLst>
                  <a:ext uri="{0D108BD9-81ED-4DB2-BD59-A6C34878D82A}">
                    <a16:rowId xmlns:a16="http://schemas.microsoft.com/office/drawing/2014/main" val="10004"/>
                  </a:ext>
                </a:extLst>
              </a:tr>
              <a:tr h="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2060"/>
                          </a:solidFill>
                        </a:rPr>
                        <a:t>BD→</a:t>
                      </a:r>
                      <a:r>
                        <a:rPr lang="en-US" sz="2000" kern="1200" dirty="0" smtClean="0">
                          <a:solidFill>
                            <a:srgbClr val="002060"/>
                          </a:solidFill>
                          <a:latin typeface="+mn-lt"/>
                          <a:ea typeface="+mn-ea"/>
                          <a:cs typeface="+mn-cs"/>
                        </a:rPr>
                        <a:t>AC</a:t>
                      </a:r>
                    </a:p>
                  </a:txBody>
                  <a:tcPr/>
                </a:tc>
                <a:tc>
                  <a:txBody>
                    <a:bodyPr/>
                    <a:lstStyle/>
                    <a:p>
                      <a:r>
                        <a:rPr lang="en-US" sz="1800" b="0" i="0" kern="1200" dirty="0" smtClean="0">
                          <a:solidFill>
                            <a:schemeClr val="dk1"/>
                          </a:solidFill>
                          <a:latin typeface="+mn-lt"/>
                          <a:ea typeface="+mn-ea"/>
                          <a:cs typeface="+mn-cs"/>
                        </a:rPr>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latin typeface="+mn-lt"/>
                          <a:ea typeface="+mn-ea"/>
                          <a:cs typeface="+mn-cs"/>
                        </a:rPr>
                        <a:t>√</a:t>
                      </a:r>
                      <a:endParaRPr lang="en-US" dirty="0" smtClean="0"/>
                    </a:p>
                  </a:txBody>
                  <a:tcPr/>
                </a:tc>
                <a:extLst>
                  <a:ext uri="{0D108BD9-81ED-4DB2-BD59-A6C34878D82A}">
                    <a16:rowId xmlns:a16="http://schemas.microsoft.com/office/drawing/2014/main" val="10005"/>
                  </a:ext>
                </a:extLst>
              </a:tr>
              <a:tr h="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2060"/>
                          </a:solidFill>
                        </a:rPr>
                        <a:t>C→A</a:t>
                      </a:r>
                      <a:r>
                        <a:rPr lang="en-US" sz="2000" kern="1200" dirty="0" smtClean="0">
                          <a:solidFill>
                            <a:srgbClr val="002060"/>
                          </a:solidFill>
                          <a:latin typeface="+mn-lt"/>
                          <a:ea typeface="+mn-ea"/>
                          <a:cs typeface="+mn-cs"/>
                        </a:rPr>
                        <a:t>D</a:t>
                      </a:r>
                    </a:p>
                  </a:txBody>
                  <a:tcPr/>
                </a:tc>
                <a:tc>
                  <a:txBody>
                    <a:bodyPr/>
                    <a:lstStyle/>
                    <a:p>
                      <a:r>
                        <a:rPr lang="en-US" dirty="0" smtClean="0"/>
                        <a:t>X</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X</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348344" y="2264228"/>
            <a:ext cx="6966856" cy="3631763"/>
          </a:xfrm>
          <a:prstGeom prst="rect">
            <a:avLst/>
          </a:prstGeom>
          <a:noFill/>
        </p:spPr>
        <p:txBody>
          <a:bodyPr wrap="square" rtlCol="0">
            <a:spAutoFit/>
          </a:bodyPr>
          <a:lstStyle/>
          <a:p>
            <a:pPr marL="0" lvl="2" algn="just">
              <a:lnSpc>
                <a:spcPct val="150000"/>
              </a:lnSpc>
              <a:buFont typeface="Wingdings" pitchFamily="2" charset="2"/>
              <a:buChar char="v"/>
            </a:pPr>
            <a:r>
              <a:rPr lang="en-US" sz="2000" dirty="0" smtClean="0">
                <a:solidFill>
                  <a:srgbClr val="C00000"/>
                </a:solidFill>
              </a:rPr>
              <a:t>A super-key is a key if it can find every attribute of the relation.</a:t>
            </a:r>
          </a:p>
          <a:p>
            <a:pPr marL="0" lvl="2" algn="just">
              <a:lnSpc>
                <a:spcPct val="150000"/>
              </a:lnSpc>
              <a:buFont typeface="Wingdings" pitchFamily="2" charset="2"/>
              <a:buChar char="v"/>
            </a:pPr>
            <a:r>
              <a:rPr lang="en-US" sz="2000" dirty="0" smtClean="0">
                <a:solidFill>
                  <a:srgbClr val="C00000"/>
                </a:solidFill>
              </a:rPr>
              <a:t>If a proper subset of a super-key is a super-key than its not a candidate key.</a:t>
            </a:r>
          </a:p>
          <a:p>
            <a:pPr marL="0" lvl="2" algn="just">
              <a:lnSpc>
                <a:spcPct val="150000"/>
              </a:lnSpc>
              <a:buFont typeface="Wingdings" pitchFamily="2" charset="2"/>
              <a:buChar char="v"/>
            </a:pPr>
            <a:r>
              <a:rPr lang="en-US" sz="2000" dirty="0" smtClean="0">
                <a:solidFill>
                  <a:srgbClr val="C00000"/>
                </a:solidFill>
              </a:rPr>
              <a:t>A super-key is a key if it can find every attribute of the relation.</a:t>
            </a:r>
          </a:p>
          <a:p>
            <a:pPr marL="0" lvl="2" algn="just">
              <a:lnSpc>
                <a:spcPct val="150000"/>
              </a:lnSpc>
              <a:buFont typeface="Wingdings" pitchFamily="2" charset="2"/>
              <a:buChar char="v"/>
            </a:pPr>
            <a:r>
              <a:rPr lang="en-US" sz="2000" dirty="0" smtClean="0">
                <a:solidFill>
                  <a:srgbClr val="C00000"/>
                </a:solidFill>
              </a:rPr>
              <a:t>If a proper subset of a super-key is a super-key than its not a candidate key.</a:t>
            </a:r>
          </a:p>
          <a:p>
            <a:pPr marL="0" lvl="2" algn="just">
              <a:lnSpc>
                <a:spcPct val="150000"/>
              </a:lnSpc>
              <a:buFont typeface="Wingdings" pitchFamily="2" charset="2"/>
              <a:buChar char="v"/>
            </a:pPr>
            <a:r>
              <a:rPr lang="en-US" sz="2000" dirty="0" smtClean="0">
                <a:solidFill>
                  <a:srgbClr val="C00000"/>
                </a:solidFill>
              </a:rPr>
              <a:t>A minimal super-key is a candidate key</a:t>
            </a:r>
          </a:p>
          <a:p>
            <a:pPr lvl="2" algn="just"/>
            <a:endParaRPr lang="en-US" sz="2000" dirty="0" smtClean="0">
              <a:solidFill>
                <a:srgbClr val="002060"/>
              </a:solidFill>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FINDING CANDIDATE KEYS</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9" name="TextBox 8"/>
          <p:cNvSpPr txBox="1"/>
          <p:nvPr/>
        </p:nvSpPr>
        <p:spPr>
          <a:xfrm>
            <a:off x="464457" y="1886860"/>
            <a:ext cx="2510972" cy="1815882"/>
          </a:xfrm>
          <a:prstGeom prst="rect">
            <a:avLst/>
          </a:prstGeom>
          <a:noFill/>
        </p:spPr>
        <p:txBody>
          <a:bodyPr wrap="square" rtlCol="0">
            <a:spAutoFit/>
          </a:bodyPr>
          <a:lstStyle/>
          <a:p>
            <a:r>
              <a:rPr lang="en-US" sz="2400" b="1" dirty="0" smtClean="0">
                <a:solidFill>
                  <a:srgbClr val="C00000"/>
                </a:solidFill>
              </a:rPr>
              <a:t>R(ABCDEFGH)</a:t>
            </a:r>
          </a:p>
          <a:p>
            <a:pPr lvl="1"/>
            <a:r>
              <a:rPr lang="en-US" sz="2000" dirty="0" smtClean="0">
                <a:solidFill>
                  <a:srgbClr val="002060"/>
                </a:solidFill>
              </a:rPr>
              <a:t>AB→C</a:t>
            </a:r>
          </a:p>
          <a:p>
            <a:pPr lvl="1"/>
            <a:r>
              <a:rPr lang="en-US" sz="2000" dirty="0" smtClean="0">
                <a:solidFill>
                  <a:srgbClr val="002060"/>
                </a:solidFill>
              </a:rPr>
              <a:t>A→DE</a:t>
            </a:r>
          </a:p>
          <a:p>
            <a:pPr lvl="1"/>
            <a:r>
              <a:rPr lang="en-US" sz="2400" dirty="0" smtClean="0">
                <a:solidFill>
                  <a:srgbClr val="002060"/>
                </a:solidFill>
              </a:rPr>
              <a:t>B→F</a:t>
            </a:r>
          </a:p>
          <a:p>
            <a:pPr lvl="1"/>
            <a:r>
              <a:rPr lang="en-US" sz="2400" dirty="0" smtClean="0">
                <a:solidFill>
                  <a:srgbClr val="002060"/>
                </a:solidFill>
              </a:rPr>
              <a:t>F→GH</a:t>
            </a:r>
            <a:endParaRPr lang="en-US" sz="2400" dirty="0" smtClean="0">
              <a:solidFill>
                <a:srgbClr val="C00000"/>
              </a:solidFill>
            </a:endParaRPr>
          </a:p>
        </p:txBody>
      </p:sp>
      <p:sp>
        <p:nvSpPr>
          <p:cNvPr id="11" name="TextBox 10"/>
          <p:cNvSpPr txBox="1"/>
          <p:nvPr/>
        </p:nvSpPr>
        <p:spPr>
          <a:xfrm>
            <a:off x="4042161" y="1923148"/>
            <a:ext cx="2510972" cy="1692771"/>
          </a:xfrm>
          <a:prstGeom prst="rect">
            <a:avLst/>
          </a:prstGeom>
          <a:noFill/>
        </p:spPr>
        <p:txBody>
          <a:bodyPr wrap="square" rtlCol="0">
            <a:spAutoFit/>
          </a:bodyPr>
          <a:lstStyle/>
          <a:p>
            <a:r>
              <a:rPr lang="en-US" sz="2400" b="1" dirty="0" smtClean="0">
                <a:solidFill>
                  <a:srgbClr val="C00000"/>
                </a:solidFill>
              </a:rPr>
              <a:t>R(ABCDEFGH)</a:t>
            </a:r>
          </a:p>
          <a:p>
            <a:pPr lvl="1"/>
            <a:r>
              <a:rPr lang="en-US" sz="2000" dirty="0" smtClean="0">
                <a:solidFill>
                  <a:srgbClr val="002060"/>
                </a:solidFill>
              </a:rPr>
              <a:t>AB→C</a:t>
            </a:r>
          </a:p>
          <a:p>
            <a:pPr lvl="1"/>
            <a:r>
              <a:rPr lang="en-US" sz="2000" dirty="0" smtClean="0">
                <a:solidFill>
                  <a:srgbClr val="002060"/>
                </a:solidFill>
              </a:rPr>
              <a:t>BD→EF</a:t>
            </a:r>
          </a:p>
          <a:p>
            <a:pPr lvl="1"/>
            <a:r>
              <a:rPr lang="en-US" sz="2000" dirty="0" smtClean="0">
                <a:solidFill>
                  <a:srgbClr val="002060"/>
                </a:solidFill>
              </a:rPr>
              <a:t>AD→G</a:t>
            </a:r>
          </a:p>
          <a:p>
            <a:pPr lvl="1"/>
            <a:r>
              <a:rPr lang="en-US" sz="2000" dirty="0" smtClean="0">
                <a:solidFill>
                  <a:srgbClr val="002060"/>
                </a:solidFill>
              </a:rPr>
              <a:t>A→H</a:t>
            </a:r>
            <a:endParaRPr lang="en-US" sz="2400" dirty="0" smtClean="0">
              <a:solidFill>
                <a:srgbClr val="C00000"/>
              </a:solidFill>
            </a:endParaRPr>
          </a:p>
        </p:txBody>
      </p:sp>
      <p:sp>
        <p:nvSpPr>
          <p:cNvPr id="12" name="TextBox 11"/>
          <p:cNvSpPr txBox="1"/>
          <p:nvPr/>
        </p:nvSpPr>
        <p:spPr>
          <a:xfrm>
            <a:off x="7823061" y="1959436"/>
            <a:ext cx="2510972" cy="1077218"/>
          </a:xfrm>
          <a:prstGeom prst="rect">
            <a:avLst/>
          </a:prstGeom>
          <a:noFill/>
        </p:spPr>
        <p:txBody>
          <a:bodyPr wrap="square" rtlCol="0">
            <a:spAutoFit/>
          </a:bodyPr>
          <a:lstStyle/>
          <a:p>
            <a:r>
              <a:rPr lang="en-US" sz="2400" b="1" dirty="0" smtClean="0">
                <a:solidFill>
                  <a:srgbClr val="C00000"/>
                </a:solidFill>
              </a:rPr>
              <a:t>R(ABCDE)</a:t>
            </a:r>
          </a:p>
          <a:p>
            <a:pPr lvl="1"/>
            <a:r>
              <a:rPr lang="en-US" sz="2000" dirty="0" smtClean="0">
                <a:solidFill>
                  <a:srgbClr val="002060"/>
                </a:solidFill>
              </a:rPr>
              <a:t>BC→ADE</a:t>
            </a:r>
          </a:p>
          <a:p>
            <a:pPr lvl="1"/>
            <a:r>
              <a:rPr lang="en-US" sz="2000" dirty="0" smtClean="0">
                <a:solidFill>
                  <a:srgbClr val="002060"/>
                </a:solidFill>
              </a:rPr>
              <a:t>D→B</a:t>
            </a:r>
          </a:p>
        </p:txBody>
      </p:sp>
      <p:sp>
        <p:nvSpPr>
          <p:cNvPr id="13" name="TextBox 12"/>
          <p:cNvSpPr txBox="1"/>
          <p:nvPr/>
        </p:nvSpPr>
        <p:spPr>
          <a:xfrm>
            <a:off x="478977" y="3802714"/>
            <a:ext cx="2510972" cy="1384995"/>
          </a:xfrm>
          <a:prstGeom prst="rect">
            <a:avLst/>
          </a:prstGeom>
          <a:noFill/>
        </p:spPr>
        <p:txBody>
          <a:bodyPr wrap="square" rtlCol="0">
            <a:spAutoFit/>
          </a:bodyPr>
          <a:lstStyle/>
          <a:p>
            <a:r>
              <a:rPr lang="en-US" sz="2400" b="1" dirty="0" smtClean="0">
                <a:solidFill>
                  <a:srgbClr val="C00000"/>
                </a:solidFill>
              </a:rPr>
              <a:t>R(ABCDE)</a:t>
            </a:r>
          </a:p>
          <a:p>
            <a:pPr lvl="1"/>
            <a:r>
              <a:rPr lang="en-US" sz="2000" dirty="0" smtClean="0">
                <a:solidFill>
                  <a:srgbClr val="002060"/>
                </a:solidFill>
              </a:rPr>
              <a:t>AB→CD</a:t>
            </a:r>
          </a:p>
          <a:p>
            <a:pPr lvl="1"/>
            <a:r>
              <a:rPr lang="en-US" sz="2000" dirty="0" smtClean="0">
                <a:solidFill>
                  <a:srgbClr val="002060"/>
                </a:solidFill>
              </a:rPr>
              <a:t>D→E</a:t>
            </a:r>
          </a:p>
          <a:p>
            <a:pPr lvl="1"/>
            <a:r>
              <a:rPr lang="en-US" sz="2000" dirty="0" smtClean="0">
                <a:solidFill>
                  <a:srgbClr val="002060"/>
                </a:solidFill>
              </a:rPr>
              <a:t>BC→DE</a:t>
            </a:r>
          </a:p>
        </p:txBody>
      </p:sp>
      <p:sp>
        <p:nvSpPr>
          <p:cNvPr id="14" name="TextBox 13"/>
          <p:cNvSpPr txBox="1"/>
          <p:nvPr/>
        </p:nvSpPr>
        <p:spPr>
          <a:xfrm>
            <a:off x="3955083" y="3897058"/>
            <a:ext cx="2510972" cy="1384995"/>
          </a:xfrm>
          <a:prstGeom prst="rect">
            <a:avLst/>
          </a:prstGeom>
          <a:noFill/>
        </p:spPr>
        <p:txBody>
          <a:bodyPr wrap="square" rtlCol="0">
            <a:spAutoFit/>
          </a:bodyPr>
          <a:lstStyle/>
          <a:p>
            <a:r>
              <a:rPr lang="en-US" sz="2400" b="1" dirty="0" smtClean="0">
                <a:solidFill>
                  <a:srgbClr val="C00000"/>
                </a:solidFill>
              </a:rPr>
              <a:t>R(WXYZ)</a:t>
            </a:r>
          </a:p>
          <a:p>
            <a:pPr lvl="1"/>
            <a:r>
              <a:rPr lang="en-US" sz="2000" dirty="0" smtClean="0">
                <a:solidFill>
                  <a:srgbClr val="002060"/>
                </a:solidFill>
              </a:rPr>
              <a:t>Z→W</a:t>
            </a:r>
          </a:p>
          <a:p>
            <a:pPr lvl="1"/>
            <a:r>
              <a:rPr lang="en-US" sz="2000" dirty="0" smtClean="0">
                <a:solidFill>
                  <a:srgbClr val="002060"/>
                </a:solidFill>
              </a:rPr>
              <a:t>Y→XZ</a:t>
            </a:r>
          </a:p>
          <a:p>
            <a:pPr lvl="1"/>
            <a:r>
              <a:rPr lang="en-US" sz="2000" dirty="0" smtClean="0">
                <a:solidFill>
                  <a:srgbClr val="002060"/>
                </a:solidFill>
              </a:rPr>
              <a:t>WX→Y</a:t>
            </a:r>
          </a:p>
        </p:txBody>
      </p:sp>
      <p:sp>
        <p:nvSpPr>
          <p:cNvPr id="16" name="TextBox 15"/>
          <p:cNvSpPr txBox="1"/>
          <p:nvPr/>
        </p:nvSpPr>
        <p:spPr>
          <a:xfrm>
            <a:off x="7799133" y="3823768"/>
            <a:ext cx="2510972" cy="1815882"/>
          </a:xfrm>
          <a:prstGeom prst="rect">
            <a:avLst/>
          </a:prstGeom>
          <a:noFill/>
        </p:spPr>
        <p:txBody>
          <a:bodyPr wrap="square" rtlCol="0">
            <a:spAutoFit/>
          </a:bodyPr>
          <a:lstStyle/>
          <a:p>
            <a:r>
              <a:rPr lang="en-US" sz="2400" b="1" dirty="0" smtClean="0">
                <a:solidFill>
                  <a:srgbClr val="C00000"/>
                </a:solidFill>
              </a:rPr>
              <a:t>R(ABCDEFGH)</a:t>
            </a:r>
          </a:p>
          <a:p>
            <a:pPr lvl="1"/>
            <a:r>
              <a:rPr lang="en-US" sz="2000" dirty="0" smtClean="0">
                <a:solidFill>
                  <a:srgbClr val="002060"/>
                </a:solidFill>
              </a:rPr>
              <a:t>CH→G</a:t>
            </a:r>
          </a:p>
          <a:p>
            <a:pPr lvl="1"/>
            <a:r>
              <a:rPr lang="en-US" sz="2000" dirty="0" smtClean="0">
                <a:solidFill>
                  <a:srgbClr val="002060"/>
                </a:solidFill>
              </a:rPr>
              <a:t>A→BC</a:t>
            </a:r>
          </a:p>
          <a:p>
            <a:pPr lvl="1"/>
            <a:r>
              <a:rPr lang="en-US" sz="2400" dirty="0" smtClean="0">
                <a:solidFill>
                  <a:srgbClr val="002060"/>
                </a:solidFill>
              </a:rPr>
              <a:t>B→CFH</a:t>
            </a:r>
          </a:p>
          <a:p>
            <a:pPr lvl="1"/>
            <a:r>
              <a:rPr lang="en-US" sz="2400" dirty="0" smtClean="0">
                <a:solidFill>
                  <a:srgbClr val="002060"/>
                </a:solidFill>
              </a:rPr>
              <a:t>E→A</a:t>
            </a:r>
            <a:endParaRPr lang="en-US" sz="24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6"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IN" sz="2400" dirty="0" smtClean="0">
                <a:solidFill>
                  <a:schemeClr val="bg1"/>
                </a:solidFill>
              </a:rPr>
              <a:t>Reason for Normalization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6146" name="Rectangle 2"/>
          <p:cNvSpPr>
            <a:spLocks noChangeArrowheads="1"/>
          </p:cNvSpPr>
          <p:nvPr/>
        </p:nvSpPr>
        <p:spPr bwMode="auto">
          <a:xfrm>
            <a:off x="415636" y="2013654"/>
            <a:ext cx="11279835" cy="30777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1" algn="just">
              <a:buFont typeface="Wingdings" pitchFamily="2" charset="2"/>
              <a:buChar char="ü"/>
            </a:pPr>
            <a:r>
              <a:rPr lang="en-US" sz="2000" dirty="0" smtClean="0">
                <a:solidFill>
                  <a:srgbClr val="C00000"/>
                </a:solidFill>
              </a:rPr>
              <a:t>Insertion, deletion and </a:t>
            </a:r>
            <a:r>
              <a:rPr lang="en-US" sz="2000" dirty="0" err="1" smtClean="0">
                <a:solidFill>
                  <a:srgbClr val="C00000"/>
                </a:solidFill>
              </a:rPr>
              <a:t>updation</a:t>
            </a:r>
            <a:r>
              <a:rPr lang="en-US" sz="2000" dirty="0" smtClean="0">
                <a:solidFill>
                  <a:srgbClr val="C00000"/>
                </a:solidFill>
              </a:rPr>
              <a:t> anomalies.</a:t>
            </a:r>
          </a:p>
        </p:txBody>
      </p:sp>
      <p:graphicFrame>
        <p:nvGraphicFramePr>
          <p:cNvPr id="8" name="Table 7"/>
          <p:cNvGraphicFramePr>
            <a:graphicFrameLocks noGrp="1"/>
          </p:cNvGraphicFramePr>
          <p:nvPr/>
        </p:nvGraphicFramePr>
        <p:xfrm>
          <a:off x="2032000" y="2740142"/>
          <a:ext cx="8374979" cy="1854200"/>
        </p:xfrm>
        <a:graphic>
          <a:graphicData uri="http://schemas.openxmlformats.org/drawingml/2006/table">
            <a:tbl>
              <a:tblPr firstRow="1" bandRow="1">
                <a:tableStyleId>{5C22544A-7EE6-4342-B048-85BDC9FD1C3A}</a:tableStyleId>
              </a:tblPr>
              <a:tblGrid>
                <a:gridCol w="1103630">
                  <a:extLst>
                    <a:ext uri="{9D8B030D-6E8A-4147-A177-3AD203B41FA5}">
                      <a16:colId xmlns:a16="http://schemas.microsoft.com/office/drawing/2014/main" val="20000"/>
                    </a:ext>
                  </a:extLst>
                </a:gridCol>
                <a:gridCol w="1161143">
                  <a:extLst>
                    <a:ext uri="{9D8B030D-6E8A-4147-A177-3AD203B41FA5}">
                      <a16:colId xmlns:a16="http://schemas.microsoft.com/office/drawing/2014/main" val="20001"/>
                    </a:ext>
                  </a:extLst>
                </a:gridCol>
                <a:gridCol w="653923">
                  <a:extLst>
                    <a:ext uri="{9D8B030D-6E8A-4147-A177-3AD203B41FA5}">
                      <a16:colId xmlns:a16="http://schemas.microsoft.com/office/drawing/2014/main" val="20002"/>
                    </a:ext>
                  </a:extLst>
                </a:gridCol>
                <a:gridCol w="1294130">
                  <a:extLst>
                    <a:ext uri="{9D8B030D-6E8A-4147-A177-3AD203B41FA5}">
                      <a16:colId xmlns:a16="http://schemas.microsoft.com/office/drawing/2014/main" val="20003"/>
                    </a:ext>
                  </a:extLst>
                </a:gridCol>
                <a:gridCol w="1671955">
                  <a:extLst>
                    <a:ext uri="{9D8B030D-6E8A-4147-A177-3AD203B41FA5}">
                      <a16:colId xmlns:a16="http://schemas.microsoft.com/office/drawing/2014/main" val="20004"/>
                    </a:ext>
                  </a:extLst>
                </a:gridCol>
                <a:gridCol w="1329055">
                  <a:extLst>
                    <a:ext uri="{9D8B030D-6E8A-4147-A177-3AD203B41FA5}">
                      <a16:colId xmlns:a16="http://schemas.microsoft.com/office/drawing/2014/main" val="20005"/>
                    </a:ext>
                  </a:extLst>
                </a:gridCol>
                <a:gridCol w="1161143">
                  <a:extLst>
                    <a:ext uri="{9D8B030D-6E8A-4147-A177-3AD203B41FA5}">
                      <a16:colId xmlns:a16="http://schemas.microsoft.com/office/drawing/2014/main" val="20006"/>
                    </a:ext>
                  </a:extLst>
                </a:gridCol>
              </a:tblGrid>
              <a:tr h="370840">
                <a:tc gridSpan="7">
                  <a:txBody>
                    <a:bodyPr/>
                    <a:lstStyle/>
                    <a:p>
                      <a:pPr algn="ctr"/>
                      <a:r>
                        <a:rPr lang="en-US" dirty="0" smtClean="0"/>
                        <a:t>STUDENT</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smtClean="0"/>
                        <a:t>ROLL NO</a:t>
                      </a:r>
                      <a:endParaRPr lang="en-US" dirty="0"/>
                    </a:p>
                  </a:txBody>
                  <a:tcPr/>
                </a:tc>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BRANCH ID</a:t>
                      </a:r>
                      <a:endParaRPr lang="en-US" dirty="0"/>
                    </a:p>
                  </a:txBody>
                  <a:tcPr/>
                </a:tc>
                <a:tc>
                  <a:txBody>
                    <a:bodyPr/>
                    <a:lstStyle/>
                    <a:p>
                      <a:r>
                        <a:rPr lang="en-US" dirty="0" smtClean="0"/>
                        <a:t>BRANCH NAME</a:t>
                      </a:r>
                      <a:endParaRPr lang="en-US" dirty="0"/>
                    </a:p>
                  </a:txBody>
                  <a:tcPr/>
                </a:tc>
                <a:tc>
                  <a:txBody>
                    <a:bodyPr/>
                    <a:lstStyle/>
                    <a:p>
                      <a:r>
                        <a:rPr lang="en-US" dirty="0" smtClean="0"/>
                        <a:t>HOD NAME</a:t>
                      </a:r>
                      <a:endParaRPr lang="en-US" dirty="0"/>
                    </a:p>
                  </a:txBody>
                  <a:tcPr/>
                </a:tc>
                <a:tc>
                  <a:txBody>
                    <a:bodyPr/>
                    <a:lstStyle/>
                    <a:p>
                      <a:r>
                        <a:rPr lang="en-US" dirty="0" smtClean="0"/>
                        <a:t>HOD PH</a:t>
                      </a:r>
                      <a:endParaRPr lang="en-US" dirty="0"/>
                    </a:p>
                  </a:txBody>
                  <a:tcPr/>
                </a:tc>
                <a:extLst>
                  <a:ext uri="{0D108BD9-81ED-4DB2-BD59-A6C34878D82A}">
                    <a16:rowId xmlns:a16="http://schemas.microsoft.com/office/drawing/2014/main" val="10001"/>
                  </a:ext>
                </a:extLst>
              </a:tr>
              <a:tr h="370840">
                <a:tc>
                  <a:txBody>
                    <a:bodyPr/>
                    <a:lstStyle/>
                    <a:p>
                      <a:r>
                        <a:rPr lang="en-US" dirty="0" smtClean="0"/>
                        <a:t>1</a:t>
                      </a:r>
                      <a:endParaRPr lang="en-US" dirty="0"/>
                    </a:p>
                  </a:txBody>
                  <a:tcPr/>
                </a:tc>
                <a:tc>
                  <a:txBody>
                    <a:bodyPr/>
                    <a:lstStyle/>
                    <a:p>
                      <a:r>
                        <a:rPr lang="en-US" dirty="0" smtClean="0"/>
                        <a:t>A</a:t>
                      </a:r>
                      <a:endParaRPr lang="en-US" dirty="0"/>
                    </a:p>
                  </a:txBody>
                  <a:tcPr/>
                </a:tc>
                <a:tc>
                  <a:txBody>
                    <a:bodyPr/>
                    <a:lstStyle/>
                    <a:p>
                      <a:r>
                        <a:rPr lang="en-US" dirty="0" smtClean="0"/>
                        <a:t>20</a:t>
                      </a:r>
                      <a:endParaRPr lang="en-US" dirty="0"/>
                    </a:p>
                  </a:txBody>
                  <a:tcPr/>
                </a:tc>
                <a:tc>
                  <a:txBody>
                    <a:bodyPr/>
                    <a:lstStyle/>
                    <a:p>
                      <a:r>
                        <a:rPr lang="en-US" dirty="0" smtClean="0"/>
                        <a:t>121</a:t>
                      </a:r>
                      <a:endParaRPr lang="en-US" dirty="0"/>
                    </a:p>
                  </a:txBody>
                  <a:tcPr/>
                </a:tc>
                <a:tc>
                  <a:txBody>
                    <a:bodyPr/>
                    <a:lstStyle/>
                    <a:p>
                      <a:r>
                        <a:rPr lang="en-US" dirty="0" smtClean="0"/>
                        <a:t>CS</a:t>
                      </a:r>
                      <a:endParaRPr lang="en-US" dirty="0"/>
                    </a:p>
                  </a:txBody>
                  <a:tcPr/>
                </a:tc>
                <a:tc>
                  <a:txBody>
                    <a:bodyPr/>
                    <a:lstStyle/>
                    <a:p>
                      <a:r>
                        <a:rPr lang="en-US" dirty="0" smtClean="0"/>
                        <a:t>XYZ</a:t>
                      </a:r>
                      <a:endParaRPr lang="en-US" dirty="0"/>
                    </a:p>
                  </a:txBody>
                  <a:tcPr/>
                </a:tc>
                <a:tc>
                  <a:txBody>
                    <a:bodyPr/>
                    <a:lstStyle/>
                    <a:p>
                      <a:r>
                        <a:rPr lang="en-US" dirty="0" smtClean="0"/>
                        <a:t>123</a:t>
                      </a:r>
                      <a:endParaRPr lang="en-US" dirty="0"/>
                    </a:p>
                  </a:txBody>
                  <a:tcPr/>
                </a:tc>
                <a:extLst>
                  <a:ext uri="{0D108BD9-81ED-4DB2-BD59-A6C34878D82A}">
                    <a16:rowId xmlns:a16="http://schemas.microsoft.com/office/drawing/2014/main" val="10002"/>
                  </a:ext>
                </a:extLst>
              </a:tr>
              <a:tr h="370840">
                <a:tc>
                  <a:txBody>
                    <a:bodyPr/>
                    <a:lstStyle/>
                    <a:p>
                      <a:r>
                        <a:rPr lang="en-US" dirty="0" smtClean="0"/>
                        <a:t>2</a:t>
                      </a:r>
                      <a:endParaRPr lang="en-US" dirty="0"/>
                    </a:p>
                  </a:txBody>
                  <a:tcPr/>
                </a:tc>
                <a:tc>
                  <a:txBody>
                    <a:bodyPr/>
                    <a:lstStyle/>
                    <a:p>
                      <a:r>
                        <a:rPr lang="en-US" dirty="0" smtClean="0"/>
                        <a:t>B</a:t>
                      </a:r>
                      <a:endParaRPr lang="en-US" dirty="0"/>
                    </a:p>
                  </a:txBody>
                  <a:tcPr/>
                </a:tc>
                <a:tc>
                  <a:txBody>
                    <a:bodyPr/>
                    <a:lstStyle/>
                    <a:p>
                      <a:r>
                        <a:rPr lang="en-US" dirty="0" smtClean="0"/>
                        <a:t>21</a:t>
                      </a:r>
                      <a:endParaRPr lang="en-US" dirty="0"/>
                    </a:p>
                  </a:txBody>
                  <a:tcPr/>
                </a:tc>
                <a:tc>
                  <a:txBody>
                    <a:bodyPr/>
                    <a:lstStyle/>
                    <a:p>
                      <a:r>
                        <a:rPr lang="en-US" dirty="0" smtClean="0"/>
                        <a:t>121</a:t>
                      </a:r>
                      <a:endParaRPr lang="en-US" dirty="0"/>
                    </a:p>
                  </a:txBody>
                  <a:tcPr/>
                </a:tc>
                <a:tc>
                  <a:txBody>
                    <a:bodyPr/>
                    <a:lstStyle/>
                    <a:p>
                      <a:r>
                        <a:rPr lang="en-US" dirty="0" smtClean="0"/>
                        <a:t>CS</a:t>
                      </a:r>
                      <a:endParaRPr lang="en-US" dirty="0"/>
                    </a:p>
                  </a:txBody>
                  <a:tcPr/>
                </a:tc>
                <a:tc>
                  <a:txBody>
                    <a:bodyPr/>
                    <a:lstStyle/>
                    <a:p>
                      <a:r>
                        <a:rPr lang="en-US" dirty="0" smtClean="0"/>
                        <a:t>XYZ</a:t>
                      </a:r>
                      <a:endParaRPr lang="en-US" dirty="0"/>
                    </a:p>
                  </a:txBody>
                  <a:tcPr/>
                </a:tc>
                <a:tc>
                  <a:txBody>
                    <a:bodyPr/>
                    <a:lstStyle/>
                    <a:p>
                      <a:r>
                        <a:rPr lang="en-US" dirty="0" smtClean="0"/>
                        <a:t>123</a:t>
                      </a:r>
                      <a:endParaRPr lang="en-US" dirty="0"/>
                    </a:p>
                  </a:txBody>
                  <a:tcPr/>
                </a:tc>
                <a:extLst>
                  <a:ext uri="{0D108BD9-81ED-4DB2-BD59-A6C34878D82A}">
                    <a16:rowId xmlns:a16="http://schemas.microsoft.com/office/drawing/2014/main" val="10003"/>
                  </a:ext>
                </a:extLst>
              </a:tr>
              <a:tr h="370840">
                <a:tc>
                  <a:txBody>
                    <a:bodyPr/>
                    <a:lstStyle/>
                    <a:p>
                      <a:r>
                        <a:rPr lang="en-US" dirty="0" smtClean="0"/>
                        <a:t>3</a:t>
                      </a:r>
                      <a:endParaRPr lang="en-US" dirty="0"/>
                    </a:p>
                  </a:txBody>
                  <a:tcPr/>
                </a:tc>
                <a:tc>
                  <a:txBody>
                    <a:bodyPr/>
                    <a:lstStyle/>
                    <a:p>
                      <a:r>
                        <a:rPr lang="en-US" dirty="0" smtClean="0"/>
                        <a:t>C</a:t>
                      </a:r>
                      <a:endParaRPr lang="en-US" dirty="0"/>
                    </a:p>
                  </a:txBody>
                  <a:tcPr/>
                </a:tc>
                <a:tc>
                  <a:txBody>
                    <a:bodyPr/>
                    <a:lstStyle/>
                    <a:p>
                      <a:r>
                        <a:rPr lang="en-US" dirty="0" smtClean="0"/>
                        <a:t>19</a:t>
                      </a:r>
                      <a:endParaRPr lang="en-US" dirty="0"/>
                    </a:p>
                  </a:txBody>
                  <a:tcPr/>
                </a:tc>
                <a:tc>
                  <a:txBody>
                    <a:bodyPr/>
                    <a:lstStyle/>
                    <a:p>
                      <a:r>
                        <a:rPr lang="en-US" dirty="0" smtClean="0"/>
                        <a:t>121</a:t>
                      </a:r>
                      <a:endParaRPr lang="en-US" dirty="0"/>
                    </a:p>
                  </a:txBody>
                  <a:tcPr/>
                </a:tc>
                <a:tc>
                  <a:txBody>
                    <a:bodyPr/>
                    <a:lstStyle/>
                    <a:p>
                      <a:r>
                        <a:rPr lang="en-US" dirty="0" smtClean="0"/>
                        <a:t>CS</a:t>
                      </a:r>
                      <a:endParaRPr lang="en-US" dirty="0"/>
                    </a:p>
                  </a:txBody>
                  <a:tcPr/>
                </a:tc>
                <a:tc>
                  <a:txBody>
                    <a:bodyPr/>
                    <a:lstStyle/>
                    <a:p>
                      <a:r>
                        <a:rPr lang="en-US" dirty="0" smtClean="0"/>
                        <a:t>XYZ</a:t>
                      </a:r>
                      <a:endParaRPr lang="en-US" dirty="0"/>
                    </a:p>
                  </a:txBody>
                  <a:tcPr/>
                </a:tc>
                <a:tc>
                  <a:txBody>
                    <a:bodyPr/>
                    <a:lstStyle/>
                    <a:p>
                      <a:r>
                        <a:rPr lang="en-US" dirty="0" smtClean="0"/>
                        <a:t>123</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IN" sz="2400" dirty="0" smtClean="0">
                <a:solidFill>
                  <a:schemeClr val="bg1"/>
                </a:solidFill>
              </a:rPr>
              <a:t>Normalization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6146" name="Rectangle 2"/>
          <p:cNvSpPr>
            <a:spLocks noChangeArrowheads="1"/>
          </p:cNvSpPr>
          <p:nvPr/>
        </p:nvSpPr>
        <p:spPr bwMode="auto">
          <a:xfrm>
            <a:off x="415636" y="1702719"/>
            <a:ext cx="11279835" cy="4616648"/>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lgn="just">
              <a:buFont typeface="Wingdings" pitchFamily="2" charset="2"/>
              <a:buChar char="v"/>
            </a:pPr>
            <a:r>
              <a:rPr lang="en-US" sz="2000" dirty="0" smtClean="0">
                <a:solidFill>
                  <a:srgbClr val="C00000"/>
                </a:solidFill>
              </a:rPr>
              <a:t>Normalization is the process of efficiently organizing data by analyzing and decomposing the  complex relation to form a simple relation.</a:t>
            </a:r>
          </a:p>
          <a:p>
            <a:pPr lvl="0" algn="just">
              <a:buFont typeface="Wingdings" pitchFamily="2" charset="2"/>
              <a:buChar char="v"/>
            </a:pPr>
            <a:endParaRPr lang="en-US" sz="2000" dirty="0" smtClean="0">
              <a:solidFill>
                <a:srgbClr val="C00000"/>
              </a:solidFill>
            </a:endParaRPr>
          </a:p>
          <a:p>
            <a:pPr lvl="0" algn="just">
              <a:buFont typeface="Wingdings" pitchFamily="2" charset="2"/>
              <a:buChar char="v"/>
            </a:pPr>
            <a:r>
              <a:rPr lang="en-US" sz="2000" dirty="0" smtClean="0">
                <a:solidFill>
                  <a:srgbClr val="C00000"/>
                </a:solidFill>
              </a:rPr>
              <a:t>Normalization is the process of analyzing the given relation schemas based on their functional dependencies and primary keys to achieve the desired properties like</a:t>
            </a:r>
          </a:p>
          <a:p>
            <a:pPr lvl="1" algn="just">
              <a:buFont typeface="Wingdings" pitchFamily="2" charset="2"/>
              <a:buChar char="ü"/>
            </a:pPr>
            <a:r>
              <a:rPr lang="en-US" sz="2000" dirty="0" smtClean="0">
                <a:solidFill>
                  <a:srgbClr val="002060"/>
                </a:solidFill>
              </a:rPr>
              <a:t>Minimizing redundancy</a:t>
            </a:r>
          </a:p>
          <a:p>
            <a:pPr lvl="1" algn="just">
              <a:buFont typeface="Wingdings" pitchFamily="2" charset="2"/>
              <a:buChar char="ü"/>
            </a:pPr>
            <a:r>
              <a:rPr lang="en-US" sz="2000" dirty="0" smtClean="0">
                <a:solidFill>
                  <a:srgbClr val="002060"/>
                </a:solidFill>
              </a:rPr>
              <a:t>Minimizing the insertion, deletion and </a:t>
            </a:r>
            <a:r>
              <a:rPr lang="en-US" sz="2000" dirty="0" err="1" smtClean="0">
                <a:solidFill>
                  <a:srgbClr val="002060"/>
                </a:solidFill>
              </a:rPr>
              <a:t>updation</a:t>
            </a:r>
            <a:r>
              <a:rPr lang="en-US" sz="2000" dirty="0" smtClean="0">
                <a:solidFill>
                  <a:srgbClr val="002060"/>
                </a:solidFill>
              </a:rPr>
              <a:t> anomalies.</a:t>
            </a:r>
          </a:p>
          <a:p>
            <a:pPr lvl="1" algn="just">
              <a:buFont typeface="Wingdings" pitchFamily="2" charset="2"/>
              <a:buChar char="ü"/>
            </a:pPr>
            <a:endParaRPr lang="en-US" sz="2000" dirty="0" smtClean="0">
              <a:solidFill>
                <a:srgbClr val="C00000"/>
              </a:solidFill>
            </a:endParaRPr>
          </a:p>
          <a:p>
            <a:pPr lvl="0" algn="just">
              <a:buFont typeface="Wingdings" pitchFamily="2" charset="2"/>
              <a:buChar char="v"/>
            </a:pPr>
            <a:r>
              <a:rPr lang="en-US" sz="2000" dirty="0" smtClean="0">
                <a:solidFill>
                  <a:srgbClr val="C00000"/>
                </a:solidFill>
              </a:rPr>
              <a:t>Normalization is carried out for the following reasons: -</a:t>
            </a:r>
          </a:p>
          <a:p>
            <a:pPr lvl="1" algn="just">
              <a:buFont typeface="Wingdings" pitchFamily="2" charset="2"/>
              <a:buChar char="ü"/>
            </a:pPr>
            <a:r>
              <a:rPr lang="en-US" sz="2000" dirty="0" smtClean="0">
                <a:solidFill>
                  <a:srgbClr val="002060"/>
                </a:solidFill>
              </a:rPr>
              <a:t>To structure the data between relations as maintenance is simplified.</a:t>
            </a:r>
          </a:p>
          <a:p>
            <a:pPr lvl="1" algn="just">
              <a:buFont typeface="Wingdings" pitchFamily="2" charset="2"/>
              <a:buChar char="ü"/>
            </a:pPr>
            <a:r>
              <a:rPr lang="en-US" sz="2000" dirty="0" smtClean="0">
                <a:solidFill>
                  <a:srgbClr val="002060"/>
                </a:solidFill>
              </a:rPr>
              <a:t>To allow data retrieval at optimal speed.</a:t>
            </a:r>
          </a:p>
          <a:p>
            <a:pPr lvl="1" algn="just">
              <a:buFont typeface="Wingdings" pitchFamily="2" charset="2"/>
              <a:buChar char="ü"/>
            </a:pPr>
            <a:r>
              <a:rPr lang="en-US" sz="2000" dirty="0" smtClean="0">
                <a:solidFill>
                  <a:srgbClr val="002060"/>
                </a:solidFill>
              </a:rPr>
              <a:t>To reduce the need to restructure relations as application requirements arise.</a:t>
            </a:r>
          </a:p>
          <a:p>
            <a:pPr lvl="1" algn="just">
              <a:buFont typeface="Wingdings" pitchFamily="2" charset="2"/>
              <a:buChar char="ü"/>
            </a:pPr>
            <a:r>
              <a:rPr lang="en-US" sz="2000" dirty="0" smtClean="0">
                <a:solidFill>
                  <a:srgbClr val="002060"/>
                </a:solidFill>
              </a:rPr>
              <a:t>To improve the quality of design for an application</a:t>
            </a:r>
          </a:p>
          <a:p>
            <a:pPr lvl="1" algn="just">
              <a:buFont typeface="Wingdings" pitchFamily="2" charset="2"/>
              <a:buChar char="ü"/>
            </a:pPr>
            <a:r>
              <a:rPr lang="en-US" sz="2000" dirty="0" smtClean="0">
                <a:solidFill>
                  <a:srgbClr val="002060"/>
                </a:solidFill>
              </a:rPr>
              <a:t>To minimizing the insertion, deletion, and update anomalies.</a:t>
            </a:r>
          </a:p>
          <a:p>
            <a:pPr lvl="1" algn="just">
              <a:buFont typeface="Wingdings" pitchFamily="2" charset="2"/>
              <a:buChar char="ü"/>
            </a:pPr>
            <a:r>
              <a:rPr lang="en-US" sz="2000" dirty="0" smtClean="0">
                <a:solidFill>
                  <a:srgbClr val="002060"/>
                </a:solidFill>
              </a:rPr>
              <a:t>To structure the data between relations so that data redundancy can be minimized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2" end="2"/>
                                            </p:txEl>
                                          </p:spTgt>
                                        </p:tgtEl>
                                        <p:attrNameLst>
                                          <p:attrName>style.visibility</p:attrName>
                                        </p:attrNameLst>
                                      </p:cBhvr>
                                      <p:to>
                                        <p:strVal val="visible"/>
                                      </p:to>
                                    </p:set>
                                    <p:anim calcmode="lin" valueType="num">
                                      <p:cBhvr additive="base">
                                        <p:cTn id="13"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4" end="4"/>
                                            </p:txEl>
                                          </p:spTgt>
                                        </p:tgtEl>
                                        <p:attrNameLst>
                                          <p:attrName>style.visibility</p:attrName>
                                        </p:attrNameLst>
                                      </p:cBhvr>
                                      <p:to>
                                        <p:strVal val="visible"/>
                                      </p:to>
                                    </p:set>
                                    <p:anim calcmode="lin" valueType="num">
                                      <p:cBhvr additive="base">
                                        <p:cTn id="25"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365759" y="770707"/>
          <a:ext cx="11403874" cy="4151376"/>
        </p:xfrm>
        <a:graphic>
          <a:graphicData uri="http://schemas.openxmlformats.org/drawingml/2006/table">
            <a:tbl>
              <a:tblPr/>
              <a:tblGrid>
                <a:gridCol w="1121488">
                  <a:extLst>
                    <a:ext uri="{9D8B030D-6E8A-4147-A177-3AD203B41FA5}">
                      <a16:colId xmlns:a16="http://schemas.microsoft.com/office/drawing/2014/main" val="20000"/>
                    </a:ext>
                  </a:extLst>
                </a:gridCol>
                <a:gridCol w="1164513">
                  <a:extLst>
                    <a:ext uri="{9D8B030D-6E8A-4147-A177-3AD203B41FA5}">
                      <a16:colId xmlns:a16="http://schemas.microsoft.com/office/drawing/2014/main" val="20001"/>
                    </a:ext>
                  </a:extLst>
                </a:gridCol>
                <a:gridCol w="5277158">
                  <a:extLst>
                    <a:ext uri="{9D8B030D-6E8A-4147-A177-3AD203B41FA5}">
                      <a16:colId xmlns:a16="http://schemas.microsoft.com/office/drawing/2014/main" val="20002"/>
                    </a:ext>
                  </a:extLst>
                </a:gridCol>
                <a:gridCol w="793748">
                  <a:extLst>
                    <a:ext uri="{9D8B030D-6E8A-4147-A177-3AD203B41FA5}">
                      <a16:colId xmlns:a16="http://schemas.microsoft.com/office/drawing/2014/main" val="20003"/>
                    </a:ext>
                  </a:extLst>
                </a:gridCol>
                <a:gridCol w="793748">
                  <a:extLst>
                    <a:ext uri="{9D8B030D-6E8A-4147-A177-3AD203B41FA5}">
                      <a16:colId xmlns:a16="http://schemas.microsoft.com/office/drawing/2014/main" val="20004"/>
                    </a:ext>
                  </a:extLst>
                </a:gridCol>
                <a:gridCol w="793748">
                  <a:extLst>
                    <a:ext uri="{9D8B030D-6E8A-4147-A177-3AD203B41FA5}">
                      <a16:colId xmlns:a16="http://schemas.microsoft.com/office/drawing/2014/main" val="20005"/>
                    </a:ext>
                  </a:extLst>
                </a:gridCol>
                <a:gridCol w="793748">
                  <a:extLst>
                    <a:ext uri="{9D8B030D-6E8A-4147-A177-3AD203B41FA5}">
                      <a16:colId xmlns:a16="http://schemas.microsoft.com/office/drawing/2014/main" val="20006"/>
                    </a:ext>
                  </a:extLst>
                </a:gridCol>
                <a:gridCol w="665723">
                  <a:extLst>
                    <a:ext uri="{9D8B030D-6E8A-4147-A177-3AD203B41FA5}">
                      <a16:colId xmlns:a16="http://schemas.microsoft.com/office/drawing/2014/main" val="20007"/>
                    </a:ext>
                  </a:extLst>
                </a:gridCol>
              </a:tblGrid>
              <a:tr h="284503">
                <a:tc gridSpan="2">
                  <a:txBody>
                    <a:bodyPr/>
                    <a:lstStyle/>
                    <a:p>
                      <a:pPr marL="0" marR="0" algn="ctr">
                        <a:lnSpc>
                          <a:spcPct val="115000"/>
                        </a:lnSpc>
                        <a:spcBef>
                          <a:spcPts val="0"/>
                        </a:spcBef>
                        <a:spcAft>
                          <a:spcPts val="0"/>
                        </a:spcAft>
                      </a:pPr>
                      <a:r>
                        <a:rPr lang="en-US" sz="2400" kern="1200" dirty="0" smtClean="0">
                          <a:solidFill>
                            <a:srgbClr val="0070C0"/>
                          </a:solidFill>
                          <a:latin typeface="+mn-lt"/>
                          <a:ea typeface="+mn-ea"/>
                          <a:cs typeface="+mn-cs"/>
                        </a:rPr>
                        <a:t>Subject Code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lnSpc>
                          <a:spcPct val="115000"/>
                        </a:lnSpc>
                        <a:spcBef>
                          <a:spcPts val="0"/>
                        </a:spcBef>
                        <a:spcAft>
                          <a:spcPts val="0"/>
                        </a:spcAft>
                      </a:pPr>
                      <a:r>
                        <a:rPr lang="en-US" sz="2400" kern="1200" dirty="0" smtClean="0">
                          <a:solidFill>
                            <a:srgbClr val="0070C0"/>
                          </a:solidFill>
                          <a:latin typeface="+mn-lt"/>
                          <a:ea typeface="+mn-ea"/>
                          <a:cs typeface="+mn-cs"/>
                        </a:rPr>
                        <a:t>Name of the Subject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kern="1200" dirty="0" smtClean="0">
                          <a:solidFill>
                            <a:srgbClr val="0070C0"/>
                          </a:solidFill>
                          <a:latin typeface="+mn-lt"/>
                          <a:ea typeface="+mn-ea"/>
                          <a:cs typeface="+mn-cs"/>
                        </a:rPr>
                        <a:t>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kern="1200" dirty="0" smtClean="0">
                          <a:solidFill>
                            <a:srgbClr val="0070C0"/>
                          </a:solidFill>
                          <a:latin typeface="+mn-lt"/>
                          <a:ea typeface="+mn-ea"/>
                          <a:cs typeface="+mn-cs"/>
                        </a:rPr>
                        <a:t>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kern="1200" dirty="0" smtClean="0">
                          <a:solidFill>
                            <a:srgbClr val="0070C0"/>
                          </a:solidFill>
                          <a:latin typeface="+mn-lt"/>
                          <a:ea typeface="+mn-ea"/>
                          <a:cs typeface="+mn-cs"/>
                        </a:rPr>
                        <a:t>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kern="1200" dirty="0" smtClean="0">
                          <a:solidFill>
                            <a:srgbClr val="0070C0"/>
                          </a:solidFill>
                          <a:latin typeface="+mn-lt"/>
                          <a:ea typeface="+mn-ea"/>
                          <a:cs typeface="+mn-cs"/>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kern="1200" dirty="0" smtClean="0">
                          <a:solidFill>
                            <a:srgbClr val="0070C0"/>
                          </a:solidFill>
                          <a:latin typeface="+mn-lt"/>
                          <a:ea typeface="+mn-ea"/>
                          <a:cs typeface="+mn-cs"/>
                        </a:rPr>
                        <a:t>QP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2">
                <a:tc gridSpan="2">
                  <a:txBody>
                    <a:bodyPr/>
                    <a:lstStyle/>
                    <a:p>
                      <a:pPr marL="0" marR="0" algn="ctr">
                        <a:lnSpc>
                          <a:spcPct val="115000"/>
                        </a:lnSpc>
                        <a:spcBef>
                          <a:spcPts val="0"/>
                        </a:spcBef>
                        <a:spcAft>
                          <a:spcPts val="0"/>
                        </a:spcAft>
                      </a:pPr>
                      <a:r>
                        <a:rPr lang="en-US" sz="2400" kern="1200" dirty="0" smtClean="0">
                          <a:solidFill>
                            <a:srgbClr val="0070C0"/>
                          </a:solidFill>
                          <a:latin typeface="+mn-lt"/>
                          <a:ea typeface="+mn-ea"/>
                          <a:cs typeface="+mn-cs"/>
                        </a:rPr>
                        <a:t>BCSPC4020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lnSpc>
                          <a:spcPct val="115000"/>
                        </a:lnSpc>
                        <a:spcBef>
                          <a:spcPts val="0"/>
                        </a:spcBef>
                        <a:spcAft>
                          <a:spcPts val="0"/>
                        </a:spcAft>
                      </a:pPr>
                      <a:r>
                        <a:rPr lang="en-US" sz="2400" kern="1200" dirty="0" smtClean="0">
                          <a:solidFill>
                            <a:srgbClr val="0070C0"/>
                          </a:solidFill>
                          <a:latin typeface="+mn-lt"/>
                          <a:ea typeface="+mn-ea"/>
                          <a:cs typeface="+mn-cs"/>
                        </a:rPr>
                        <a:t>DATABASE MANAGEMENT SYSTEM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kern="1200" dirty="0" smtClean="0">
                          <a:solidFill>
                            <a:srgbClr val="0070C0"/>
                          </a:solidFill>
                          <a:latin typeface="+mn-lt"/>
                          <a:ea typeface="+mn-ea"/>
                          <a:cs typeface="+mn-cs"/>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kern="1200" dirty="0" smtClean="0">
                          <a:solidFill>
                            <a:srgbClr val="0070C0"/>
                          </a:solidFill>
                          <a:latin typeface="+mn-lt"/>
                          <a:ea typeface="+mn-ea"/>
                          <a:cs typeface="+mn-cs"/>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kern="1200" dirty="0" smtClean="0">
                          <a:solidFill>
                            <a:srgbClr val="0070C0"/>
                          </a:solidFill>
                          <a:latin typeface="+mn-lt"/>
                          <a:ea typeface="+mn-ea"/>
                          <a:cs typeface="+mn-cs"/>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kern="1200" dirty="0" smtClean="0">
                          <a:solidFill>
                            <a:srgbClr val="0070C0"/>
                          </a:solidFill>
                          <a:latin typeface="+mn-lt"/>
                          <a:ea typeface="+mn-ea"/>
                          <a:cs typeface="+mn-cs"/>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kern="1200" dirty="0" smtClean="0">
                          <a:solidFill>
                            <a:srgbClr val="0070C0"/>
                          </a:solidFill>
                          <a:latin typeface="+mn-lt"/>
                          <a:ea typeface="+mn-ea"/>
                          <a:cs typeface="+mn-cs"/>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4503">
                <a:tc gridSpan="8">
                  <a:txBody>
                    <a:bodyPr/>
                    <a:lstStyle/>
                    <a:p>
                      <a:pPr marL="0" marR="0" algn="ctr">
                        <a:lnSpc>
                          <a:spcPct val="115000"/>
                        </a:lnSpc>
                        <a:spcBef>
                          <a:spcPts val="0"/>
                        </a:spcBef>
                        <a:spcAft>
                          <a:spcPts val="0"/>
                        </a:spcAft>
                      </a:pPr>
                      <a:r>
                        <a:rPr lang="en-US" sz="2400" kern="1200" dirty="0" smtClean="0">
                          <a:solidFill>
                            <a:srgbClr val="0070C0"/>
                          </a:solidFill>
                          <a:latin typeface="+mn-lt"/>
                          <a:ea typeface="+mn-ea"/>
                          <a:cs typeface="+mn-cs"/>
                        </a:rPr>
                        <a:t>Course Educational Objectives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66136">
                <a:tc gridSpan="8">
                  <a:txBody>
                    <a:bodyPr/>
                    <a:lstStyle/>
                    <a:p>
                      <a:pPr marL="0" marR="0">
                        <a:spcBef>
                          <a:spcPts val="0"/>
                        </a:spcBef>
                        <a:spcAft>
                          <a:spcPts val="0"/>
                        </a:spcAft>
                      </a:pPr>
                      <a:r>
                        <a:rPr lang="en-US" sz="2400" kern="1200" dirty="0" smtClean="0">
                          <a:solidFill>
                            <a:srgbClr val="0070C0"/>
                          </a:solidFill>
                          <a:latin typeface="+mn-lt"/>
                          <a:ea typeface="+mn-ea"/>
                          <a:cs typeface="+mn-cs"/>
                        </a:rPr>
                        <a:t>Pre -Requisite: A student should have basic idea on logic gates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69008">
                <a:tc>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CEO 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Gain a good understanding of the architecture and functioning of Database Management Systems as well as associated tools and techniques.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569008">
                <a:tc>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CEO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Understand and apply the principles of data modeling using Entity Relationship and develop a good database design.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84503">
                <a:tc>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CEO3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Understand the use of Structured Query Language (SQL) and its syntax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84503">
                <a:tc>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CEO4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Apply Normalization techniques to normalize a database.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76004" y="1687161"/>
            <a:ext cx="10855234" cy="5262979"/>
          </a:xfrm>
          <a:prstGeom prst="rect">
            <a:avLst/>
          </a:prstGeom>
        </p:spPr>
        <p:txBody>
          <a:bodyPr wrap="square">
            <a:spAutoFit/>
          </a:bodyPr>
          <a:lstStyle/>
          <a:p>
            <a:pPr lvl="0" algn="just">
              <a:lnSpc>
                <a:spcPct val="150000"/>
              </a:lnSpc>
            </a:pPr>
            <a:r>
              <a:rPr lang="en-US" sz="2400" b="1" dirty="0" smtClean="0">
                <a:solidFill>
                  <a:srgbClr val="002060"/>
                </a:solidFill>
              </a:rPr>
              <a:t>Shared data</a:t>
            </a:r>
            <a:r>
              <a:rPr lang="en-US" sz="2400" dirty="0" smtClean="0"/>
              <a:t>: </a:t>
            </a:r>
            <a:r>
              <a:rPr lang="en-US" sz="2400" dirty="0" smtClean="0">
                <a:solidFill>
                  <a:srgbClr val="C00000"/>
                </a:solidFill>
              </a:rPr>
              <a:t>a database allows the sharing of data under its control by any number of application programs or users.</a:t>
            </a:r>
          </a:p>
          <a:p>
            <a:pPr algn="just"/>
            <a:r>
              <a:rPr lang="en-US" sz="2400" b="1" dirty="0" smtClean="0">
                <a:solidFill>
                  <a:srgbClr val="002060"/>
                </a:solidFill>
              </a:rPr>
              <a:t>Restricting unauthorized access: </a:t>
            </a:r>
          </a:p>
          <a:p>
            <a:pPr algn="just">
              <a:lnSpc>
                <a:spcPct val="150000"/>
              </a:lnSpc>
              <a:buFont typeface="Wingdings" pitchFamily="2" charset="2"/>
              <a:buChar char="§"/>
            </a:pPr>
            <a:r>
              <a:rPr lang="en-US" sz="2400" b="1" dirty="0" smtClean="0">
                <a:solidFill>
                  <a:srgbClr val="002060"/>
                </a:solidFill>
              </a:rPr>
              <a:t>	</a:t>
            </a:r>
            <a:r>
              <a:rPr lang="en-US" sz="2400" dirty="0" smtClean="0">
                <a:solidFill>
                  <a:srgbClr val="C00000"/>
                </a:solidFill>
              </a:rPr>
              <a:t>The database administrator (DBA) who has the ultimate responsibility for the data in the DBMS can ensure that proper access procedures are followed including proper </a:t>
            </a:r>
            <a:r>
              <a:rPr lang="en-US" sz="2400" i="1" dirty="0" smtClean="0">
                <a:solidFill>
                  <a:srgbClr val="002060"/>
                </a:solidFill>
              </a:rPr>
              <a:t>authentication</a:t>
            </a:r>
            <a:r>
              <a:rPr lang="en-US" sz="2400" dirty="0" smtClean="0">
                <a:solidFill>
                  <a:srgbClr val="C00000"/>
                </a:solidFill>
              </a:rPr>
              <a:t> schemes for access to the DBMS and additional checks before permitting access to sensitive data. </a:t>
            </a:r>
          </a:p>
          <a:p>
            <a:pPr algn="just">
              <a:lnSpc>
                <a:spcPct val="150000"/>
              </a:lnSpc>
              <a:buFont typeface="Wingdings" pitchFamily="2" charset="2"/>
              <a:buChar char="§"/>
            </a:pPr>
            <a:r>
              <a:rPr lang="en-US" sz="2400" dirty="0" smtClean="0">
                <a:solidFill>
                  <a:srgbClr val="C00000"/>
                </a:solidFill>
              </a:rPr>
              <a:t> Different </a:t>
            </a:r>
            <a:r>
              <a:rPr lang="en-US" sz="2400" i="1" dirty="0" smtClean="0">
                <a:solidFill>
                  <a:srgbClr val="002060"/>
                </a:solidFill>
              </a:rPr>
              <a:t>levels of security </a:t>
            </a:r>
            <a:r>
              <a:rPr lang="en-US" sz="2400" dirty="0" smtClean="0">
                <a:solidFill>
                  <a:srgbClr val="C00000"/>
                </a:solidFill>
              </a:rPr>
              <a:t>can be implemented for the various types of data and operations.</a:t>
            </a:r>
          </a:p>
          <a:p>
            <a:pPr lvl="0"/>
            <a:endParaRPr lang="en-US" sz="2400" dirty="0">
              <a:solidFill>
                <a:srgbClr val="C00000"/>
              </a:solidFill>
            </a:endParaRP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3 	             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00539" y="1084218"/>
            <a:ext cx="4924705" cy="369332"/>
          </a:xfrm>
          <a:prstGeom prst="rect">
            <a:avLst/>
          </a:prstGeom>
          <a:solidFill>
            <a:schemeClr val="accent2"/>
          </a:solidFill>
        </p:spPr>
        <p:txBody>
          <a:bodyPr wrap="square" rtlCol="0">
            <a:spAutoFit/>
          </a:bodyPr>
          <a:lstStyle/>
          <a:p>
            <a:r>
              <a:rPr lang="en-US" dirty="0" smtClean="0">
                <a:solidFill>
                  <a:schemeClr val="bg1"/>
                </a:solidFill>
              </a:rPr>
              <a:t>Advantages of DBMS:</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pPr lvl="0"/>
            <a:r>
              <a:rPr lang="en-US" sz="2400" b="1" dirty="0" smtClean="0">
                <a:solidFill>
                  <a:schemeClr val="bg1"/>
                </a:solidFill>
              </a:rPr>
              <a:t>FIRST NORMAL FORM (1NF): -</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6146" name="Rectangle 2"/>
          <p:cNvSpPr>
            <a:spLocks noChangeArrowheads="1"/>
          </p:cNvSpPr>
          <p:nvPr/>
        </p:nvSpPr>
        <p:spPr bwMode="auto">
          <a:xfrm>
            <a:off x="194416" y="1845065"/>
            <a:ext cx="6368622" cy="415498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marL="0" lvl="1" algn="just">
              <a:lnSpc>
                <a:spcPct val="150000"/>
              </a:lnSpc>
              <a:buFont typeface="Wingdings" pitchFamily="2" charset="2"/>
              <a:buChar char="v"/>
            </a:pPr>
            <a:r>
              <a:rPr lang="en-US" sz="2000" dirty="0" smtClean="0">
                <a:solidFill>
                  <a:srgbClr val="C00000"/>
                </a:solidFill>
              </a:rPr>
              <a:t>A relation is said to be in first normal form, if the domain of an  attribute must include  only atomic (simple, individual) values.</a:t>
            </a:r>
          </a:p>
          <a:p>
            <a:pPr marL="0" lvl="1" algn="just">
              <a:lnSpc>
                <a:spcPct val="150000"/>
              </a:lnSpc>
              <a:buFont typeface="Wingdings" pitchFamily="2" charset="2"/>
              <a:buChar char="v"/>
            </a:pPr>
            <a:r>
              <a:rPr lang="en-US" sz="2000" dirty="0" smtClean="0">
                <a:solidFill>
                  <a:srgbClr val="C00000"/>
                </a:solidFill>
              </a:rPr>
              <a:t>It disallows multi-valued and composite attribute.</a:t>
            </a:r>
          </a:p>
          <a:p>
            <a:pPr marL="0" lvl="1" algn="just">
              <a:lnSpc>
                <a:spcPct val="150000"/>
              </a:lnSpc>
              <a:buFont typeface="Wingdings" pitchFamily="2" charset="2"/>
              <a:buChar char="v"/>
            </a:pPr>
            <a:r>
              <a:rPr lang="en-US" sz="2000" dirty="0" smtClean="0">
                <a:solidFill>
                  <a:srgbClr val="C00000"/>
                </a:solidFill>
              </a:rPr>
              <a:t>Steps to convert the relation into 1NF: -</a:t>
            </a:r>
          </a:p>
          <a:p>
            <a:pPr marL="457200" lvl="3" algn="just">
              <a:lnSpc>
                <a:spcPct val="150000"/>
              </a:lnSpc>
              <a:buFont typeface="Wingdings" pitchFamily="2" charset="2"/>
              <a:buChar char="ü"/>
            </a:pPr>
            <a:r>
              <a:rPr lang="en-US" sz="2000" dirty="0" smtClean="0">
                <a:solidFill>
                  <a:srgbClr val="002060"/>
                </a:solidFill>
              </a:rPr>
              <a:t>Eliminate duplicate columns from the same relation.</a:t>
            </a:r>
          </a:p>
          <a:p>
            <a:pPr marL="457200" lvl="3" algn="just">
              <a:lnSpc>
                <a:spcPct val="150000"/>
              </a:lnSpc>
              <a:buFont typeface="Wingdings" pitchFamily="2" charset="2"/>
              <a:buChar char="ü"/>
            </a:pPr>
            <a:r>
              <a:rPr lang="en-US" sz="2000" dirty="0" smtClean="0">
                <a:solidFill>
                  <a:srgbClr val="002060"/>
                </a:solidFill>
              </a:rPr>
              <a:t>Create a separate relation for each set of related data and identify each set of related data with a primary key.</a:t>
            </a:r>
          </a:p>
        </p:txBody>
      </p:sp>
      <p:graphicFrame>
        <p:nvGraphicFramePr>
          <p:cNvPr id="8" name="Table 7"/>
          <p:cNvGraphicFramePr>
            <a:graphicFrameLocks noGrp="1"/>
          </p:cNvGraphicFramePr>
          <p:nvPr/>
        </p:nvGraphicFramePr>
        <p:xfrm>
          <a:off x="6839850" y="1693034"/>
          <a:ext cx="4958853" cy="1651000"/>
        </p:xfrm>
        <a:graphic>
          <a:graphicData uri="http://schemas.openxmlformats.org/drawingml/2006/table">
            <a:tbl>
              <a:tblPr firstRow="1" bandRow="1">
                <a:tableStyleId>{5C22544A-7EE6-4342-B048-85BDC9FD1C3A}</a:tableStyleId>
              </a:tblPr>
              <a:tblGrid>
                <a:gridCol w="1652951">
                  <a:extLst>
                    <a:ext uri="{9D8B030D-6E8A-4147-A177-3AD203B41FA5}">
                      <a16:colId xmlns:a16="http://schemas.microsoft.com/office/drawing/2014/main" val="20000"/>
                    </a:ext>
                  </a:extLst>
                </a:gridCol>
                <a:gridCol w="1652951">
                  <a:extLst>
                    <a:ext uri="{9D8B030D-6E8A-4147-A177-3AD203B41FA5}">
                      <a16:colId xmlns:a16="http://schemas.microsoft.com/office/drawing/2014/main" val="20001"/>
                    </a:ext>
                  </a:extLst>
                </a:gridCol>
                <a:gridCol w="1652951">
                  <a:extLst>
                    <a:ext uri="{9D8B030D-6E8A-4147-A177-3AD203B41FA5}">
                      <a16:colId xmlns:a16="http://schemas.microsoft.com/office/drawing/2014/main" val="20002"/>
                    </a:ext>
                  </a:extLst>
                </a:gridCol>
              </a:tblGrid>
              <a:tr h="370840">
                <a:tc>
                  <a:txBody>
                    <a:bodyPr/>
                    <a:lstStyle/>
                    <a:p>
                      <a:r>
                        <a:rPr lang="en-US" dirty="0" smtClean="0"/>
                        <a:t>ROLL</a:t>
                      </a:r>
                      <a:endParaRPr lang="en-US" dirty="0"/>
                    </a:p>
                  </a:txBody>
                  <a:tcPr/>
                </a:tc>
                <a:tc>
                  <a:txBody>
                    <a:bodyPr/>
                    <a:lstStyle/>
                    <a:p>
                      <a:r>
                        <a:rPr lang="en-US" dirty="0" smtClean="0"/>
                        <a:t>NAME</a:t>
                      </a:r>
                      <a:endParaRPr lang="en-US" dirty="0"/>
                    </a:p>
                  </a:txBody>
                  <a:tcPr/>
                </a:tc>
                <a:tc>
                  <a:txBody>
                    <a:bodyPr/>
                    <a:lstStyle/>
                    <a:p>
                      <a:r>
                        <a:rPr lang="en-US" dirty="0" smtClean="0"/>
                        <a:t>COURSE</a:t>
                      </a:r>
                      <a:endParaRPr lang="en-US" dirty="0"/>
                    </a:p>
                  </a:txBody>
                  <a:tcPr/>
                </a:tc>
                <a:extLst>
                  <a:ext uri="{0D108BD9-81ED-4DB2-BD59-A6C34878D82A}">
                    <a16:rowId xmlns:a16="http://schemas.microsoft.com/office/drawing/2014/main" val="10000"/>
                  </a:ext>
                </a:extLst>
              </a:tr>
              <a:tr h="370840">
                <a:tc>
                  <a:txBody>
                    <a:bodyPr/>
                    <a:lstStyle/>
                    <a:p>
                      <a:r>
                        <a:rPr lang="en-US" dirty="0" smtClean="0"/>
                        <a:t>001</a:t>
                      </a:r>
                      <a:endParaRPr lang="en-US" dirty="0"/>
                    </a:p>
                  </a:txBody>
                  <a:tcPr/>
                </a:tc>
                <a:tc>
                  <a:txBody>
                    <a:bodyPr/>
                    <a:lstStyle/>
                    <a:p>
                      <a:r>
                        <a:rPr lang="en-US" dirty="0" smtClean="0"/>
                        <a:t>RAKESH</a:t>
                      </a:r>
                      <a:endParaRPr lang="en-US" dirty="0"/>
                    </a:p>
                  </a:txBody>
                  <a:tcPr/>
                </a:tc>
                <a:tc>
                  <a:txBody>
                    <a:bodyPr/>
                    <a:lstStyle/>
                    <a:p>
                      <a:r>
                        <a:rPr lang="en-US" dirty="0" smtClean="0"/>
                        <a:t>OS</a:t>
                      </a:r>
                    </a:p>
                    <a:p>
                      <a:r>
                        <a:rPr lang="en-US" dirty="0" smtClean="0"/>
                        <a:t>CN</a:t>
                      </a:r>
                      <a:endParaRPr lang="en-US" dirty="0"/>
                    </a:p>
                  </a:txBody>
                  <a:tcPr/>
                </a:tc>
                <a:extLst>
                  <a:ext uri="{0D108BD9-81ED-4DB2-BD59-A6C34878D82A}">
                    <a16:rowId xmlns:a16="http://schemas.microsoft.com/office/drawing/2014/main" val="10001"/>
                  </a:ext>
                </a:extLst>
              </a:tr>
              <a:tr h="370840">
                <a:tc>
                  <a:txBody>
                    <a:bodyPr/>
                    <a:lstStyle/>
                    <a:p>
                      <a:r>
                        <a:rPr lang="en-US" dirty="0" smtClean="0"/>
                        <a:t>002</a:t>
                      </a:r>
                      <a:endParaRPr lang="en-US" dirty="0"/>
                    </a:p>
                  </a:txBody>
                  <a:tcPr/>
                </a:tc>
                <a:tc>
                  <a:txBody>
                    <a:bodyPr/>
                    <a:lstStyle/>
                    <a:p>
                      <a:r>
                        <a:rPr lang="en-US" dirty="0" smtClean="0"/>
                        <a:t>RAHUL</a:t>
                      </a:r>
                      <a:endParaRPr lang="en-US" dirty="0"/>
                    </a:p>
                  </a:txBody>
                  <a:tcPr/>
                </a:tc>
                <a:tc>
                  <a:txBody>
                    <a:bodyPr/>
                    <a:lstStyle/>
                    <a:p>
                      <a:r>
                        <a:rPr lang="en-US" dirty="0" smtClean="0"/>
                        <a:t>DBMS</a:t>
                      </a:r>
                    </a:p>
                    <a:p>
                      <a:r>
                        <a:rPr lang="en-US" dirty="0" smtClean="0"/>
                        <a:t>CO</a:t>
                      </a:r>
                      <a:endParaRPr lang="en-US" dirty="0"/>
                    </a:p>
                  </a:txBody>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nvGraphicFramePr>
        <p:xfrm>
          <a:off x="6874266" y="4323098"/>
          <a:ext cx="4958853" cy="1854200"/>
        </p:xfrm>
        <a:graphic>
          <a:graphicData uri="http://schemas.openxmlformats.org/drawingml/2006/table">
            <a:tbl>
              <a:tblPr firstRow="1" bandRow="1">
                <a:tableStyleId>{5C22544A-7EE6-4342-B048-85BDC9FD1C3A}</a:tableStyleId>
              </a:tblPr>
              <a:tblGrid>
                <a:gridCol w="1652951">
                  <a:extLst>
                    <a:ext uri="{9D8B030D-6E8A-4147-A177-3AD203B41FA5}">
                      <a16:colId xmlns:a16="http://schemas.microsoft.com/office/drawing/2014/main" val="20000"/>
                    </a:ext>
                  </a:extLst>
                </a:gridCol>
                <a:gridCol w="1652951">
                  <a:extLst>
                    <a:ext uri="{9D8B030D-6E8A-4147-A177-3AD203B41FA5}">
                      <a16:colId xmlns:a16="http://schemas.microsoft.com/office/drawing/2014/main" val="20001"/>
                    </a:ext>
                  </a:extLst>
                </a:gridCol>
                <a:gridCol w="1652951">
                  <a:extLst>
                    <a:ext uri="{9D8B030D-6E8A-4147-A177-3AD203B41FA5}">
                      <a16:colId xmlns:a16="http://schemas.microsoft.com/office/drawing/2014/main" val="20002"/>
                    </a:ext>
                  </a:extLst>
                </a:gridCol>
              </a:tblGrid>
              <a:tr h="370840">
                <a:tc>
                  <a:txBody>
                    <a:bodyPr/>
                    <a:lstStyle/>
                    <a:p>
                      <a:r>
                        <a:rPr lang="en-US" dirty="0" smtClean="0"/>
                        <a:t>ROLL</a:t>
                      </a:r>
                      <a:endParaRPr lang="en-US" dirty="0"/>
                    </a:p>
                  </a:txBody>
                  <a:tcPr/>
                </a:tc>
                <a:tc>
                  <a:txBody>
                    <a:bodyPr/>
                    <a:lstStyle/>
                    <a:p>
                      <a:r>
                        <a:rPr lang="en-US" dirty="0" smtClean="0"/>
                        <a:t>NAME</a:t>
                      </a:r>
                      <a:endParaRPr lang="en-US" dirty="0"/>
                    </a:p>
                  </a:txBody>
                  <a:tcPr/>
                </a:tc>
                <a:tc>
                  <a:txBody>
                    <a:bodyPr/>
                    <a:lstStyle/>
                    <a:p>
                      <a:r>
                        <a:rPr lang="en-US" dirty="0" smtClean="0"/>
                        <a:t>COURSE</a:t>
                      </a:r>
                      <a:endParaRPr lang="en-US" dirty="0"/>
                    </a:p>
                  </a:txBody>
                  <a:tcPr/>
                </a:tc>
                <a:extLst>
                  <a:ext uri="{0D108BD9-81ED-4DB2-BD59-A6C34878D82A}">
                    <a16:rowId xmlns:a16="http://schemas.microsoft.com/office/drawing/2014/main" val="10000"/>
                  </a:ext>
                </a:extLst>
              </a:tr>
              <a:tr h="370840">
                <a:tc>
                  <a:txBody>
                    <a:bodyPr/>
                    <a:lstStyle/>
                    <a:p>
                      <a:r>
                        <a:rPr lang="en-US" dirty="0" smtClean="0"/>
                        <a:t>001</a:t>
                      </a:r>
                      <a:endParaRPr lang="en-US" dirty="0"/>
                    </a:p>
                  </a:txBody>
                  <a:tcPr/>
                </a:tc>
                <a:tc>
                  <a:txBody>
                    <a:bodyPr/>
                    <a:lstStyle/>
                    <a:p>
                      <a:r>
                        <a:rPr lang="en-US" dirty="0" smtClean="0"/>
                        <a:t>RAKESH</a:t>
                      </a:r>
                      <a:endParaRPr lang="en-US" dirty="0"/>
                    </a:p>
                  </a:txBody>
                  <a:tcPr/>
                </a:tc>
                <a:tc>
                  <a:txBody>
                    <a:bodyPr/>
                    <a:lstStyle/>
                    <a:p>
                      <a:r>
                        <a:rPr lang="en-US" dirty="0" smtClean="0"/>
                        <a:t>OS</a:t>
                      </a:r>
                    </a:p>
                  </a:txBody>
                  <a:tcPr/>
                </a:tc>
                <a:extLst>
                  <a:ext uri="{0D108BD9-81ED-4DB2-BD59-A6C34878D82A}">
                    <a16:rowId xmlns:a16="http://schemas.microsoft.com/office/drawing/2014/main" val="10001"/>
                  </a:ext>
                </a:extLst>
              </a:tr>
              <a:tr h="370840">
                <a:tc>
                  <a:txBody>
                    <a:bodyPr/>
                    <a:lstStyle/>
                    <a:p>
                      <a:r>
                        <a:rPr lang="en-US" dirty="0" smtClean="0"/>
                        <a:t>001</a:t>
                      </a:r>
                      <a:endParaRPr lang="en-US" dirty="0"/>
                    </a:p>
                  </a:txBody>
                  <a:tcPr/>
                </a:tc>
                <a:tc>
                  <a:txBody>
                    <a:bodyPr/>
                    <a:lstStyle/>
                    <a:p>
                      <a:r>
                        <a:rPr lang="en-US" dirty="0" smtClean="0"/>
                        <a:t>RAKESH</a:t>
                      </a:r>
                      <a:endParaRPr lang="en-US" dirty="0"/>
                    </a:p>
                  </a:txBody>
                  <a:tcPr/>
                </a:tc>
                <a:tc>
                  <a:txBody>
                    <a:bodyPr/>
                    <a:lstStyle/>
                    <a:p>
                      <a:r>
                        <a:rPr lang="en-US" dirty="0" smtClean="0"/>
                        <a:t>CN</a:t>
                      </a:r>
                    </a:p>
                  </a:txBody>
                  <a:tcPr/>
                </a:tc>
                <a:extLst>
                  <a:ext uri="{0D108BD9-81ED-4DB2-BD59-A6C34878D82A}">
                    <a16:rowId xmlns:a16="http://schemas.microsoft.com/office/drawing/2014/main" val="10002"/>
                  </a:ext>
                </a:extLst>
              </a:tr>
              <a:tr h="370840">
                <a:tc>
                  <a:txBody>
                    <a:bodyPr/>
                    <a:lstStyle/>
                    <a:p>
                      <a:r>
                        <a:rPr lang="en-US" dirty="0" smtClean="0"/>
                        <a:t>002</a:t>
                      </a:r>
                      <a:endParaRPr lang="en-US" dirty="0"/>
                    </a:p>
                  </a:txBody>
                  <a:tcPr/>
                </a:tc>
                <a:tc>
                  <a:txBody>
                    <a:bodyPr/>
                    <a:lstStyle/>
                    <a:p>
                      <a:r>
                        <a:rPr lang="en-US" dirty="0" smtClean="0"/>
                        <a:t>RAHUL</a:t>
                      </a:r>
                      <a:endParaRPr lang="en-US" dirty="0"/>
                    </a:p>
                  </a:txBody>
                  <a:tcPr/>
                </a:tc>
                <a:tc>
                  <a:txBody>
                    <a:bodyPr/>
                    <a:lstStyle/>
                    <a:p>
                      <a:r>
                        <a:rPr lang="en-US" dirty="0" smtClean="0"/>
                        <a:t>DBMS</a:t>
                      </a:r>
                    </a:p>
                  </a:txBody>
                  <a:tcPr/>
                </a:tc>
                <a:extLst>
                  <a:ext uri="{0D108BD9-81ED-4DB2-BD59-A6C34878D82A}">
                    <a16:rowId xmlns:a16="http://schemas.microsoft.com/office/drawing/2014/main" val="10003"/>
                  </a:ext>
                </a:extLst>
              </a:tr>
              <a:tr h="370840">
                <a:tc>
                  <a:txBody>
                    <a:bodyPr/>
                    <a:lstStyle/>
                    <a:p>
                      <a:r>
                        <a:rPr lang="en-US" dirty="0" smtClean="0"/>
                        <a:t>002</a:t>
                      </a:r>
                      <a:endParaRPr lang="en-US" dirty="0"/>
                    </a:p>
                  </a:txBody>
                  <a:tcPr/>
                </a:tc>
                <a:tc>
                  <a:txBody>
                    <a:bodyPr/>
                    <a:lstStyle/>
                    <a:p>
                      <a:r>
                        <a:rPr lang="en-US" dirty="0" smtClean="0"/>
                        <a:t>RAHUL</a:t>
                      </a:r>
                      <a:endParaRPr lang="en-US" dirty="0"/>
                    </a:p>
                  </a:txBody>
                  <a:tcPr/>
                </a:tc>
                <a:tc>
                  <a:txBody>
                    <a:bodyPr/>
                    <a:lstStyle/>
                    <a:p>
                      <a:r>
                        <a:rPr lang="en-US" dirty="0" smtClean="0"/>
                        <a:t>CO</a:t>
                      </a:r>
                      <a:endParaRPr lang="en-US" dirty="0"/>
                    </a:p>
                  </a:txBody>
                  <a:tcPr/>
                </a:tc>
                <a:extLst>
                  <a:ext uri="{0D108BD9-81ED-4DB2-BD59-A6C34878D82A}">
                    <a16:rowId xmlns:a16="http://schemas.microsoft.com/office/drawing/2014/main" val="10004"/>
                  </a:ext>
                </a:extLst>
              </a:tr>
            </a:tbl>
          </a:graphicData>
        </a:graphic>
      </p:graphicFrame>
      <p:sp>
        <p:nvSpPr>
          <p:cNvPr id="11" name="Down Arrow 10"/>
          <p:cNvSpPr/>
          <p:nvPr/>
        </p:nvSpPr>
        <p:spPr>
          <a:xfrm>
            <a:off x="9114503" y="3436374"/>
            <a:ext cx="235974" cy="648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27458" y="3657600"/>
            <a:ext cx="1017639" cy="369332"/>
          </a:xfrm>
          <a:prstGeom prst="rect">
            <a:avLst/>
          </a:prstGeom>
          <a:noFill/>
        </p:spPr>
        <p:txBody>
          <a:bodyPr wrap="square" rtlCol="0">
            <a:spAutoFit/>
          </a:bodyPr>
          <a:lstStyle/>
          <a:p>
            <a:r>
              <a:rPr lang="en-US" dirty="0" smtClean="0">
                <a:solidFill>
                  <a:srgbClr val="002060"/>
                </a:solidFill>
              </a:rPr>
              <a:t>1 NF</a:t>
            </a:r>
            <a:endParaRPr lang="en-US"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pPr lvl="0"/>
            <a:r>
              <a:rPr lang="en-US" sz="2400" b="1" dirty="0" smtClean="0">
                <a:solidFill>
                  <a:schemeClr val="bg1"/>
                </a:solidFill>
              </a:rPr>
              <a:t>SECOND NORMAL FORM (2NF): -</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6146" name="Rectangle 2"/>
          <p:cNvSpPr>
            <a:spLocks noChangeArrowheads="1"/>
          </p:cNvSpPr>
          <p:nvPr/>
        </p:nvSpPr>
        <p:spPr bwMode="auto">
          <a:xfrm>
            <a:off x="386139" y="1471893"/>
            <a:ext cx="8979081" cy="507831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marL="0" lvl="1" algn="just">
              <a:lnSpc>
                <a:spcPct val="150000"/>
              </a:lnSpc>
              <a:buFont typeface="Wingdings" pitchFamily="2" charset="2"/>
              <a:buChar char="v"/>
            </a:pPr>
            <a:r>
              <a:rPr lang="en-US" sz="2000" dirty="0" smtClean="0">
                <a:solidFill>
                  <a:srgbClr val="C00000"/>
                </a:solidFill>
              </a:rPr>
              <a:t>A relation is in 2NF if: -</a:t>
            </a:r>
          </a:p>
          <a:p>
            <a:pPr lvl="2" algn="just">
              <a:lnSpc>
                <a:spcPct val="150000"/>
              </a:lnSpc>
              <a:buFont typeface="Wingdings" pitchFamily="2" charset="2"/>
              <a:buChar char="ü"/>
            </a:pPr>
            <a:r>
              <a:rPr lang="en-US" sz="2000" dirty="0" smtClean="0">
                <a:solidFill>
                  <a:srgbClr val="C00000"/>
                </a:solidFill>
              </a:rPr>
              <a:t>    </a:t>
            </a:r>
            <a:r>
              <a:rPr lang="en-US" sz="2000" dirty="0" smtClean="0">
                <a:solidFill>
                  <a:srgbClr val="002060"/>
                </a:solidFill>
              </a:rPr>
              <a:t>It is in 1NF</a:t>
            </a:r>
          </a:p>
          <a:p>
            <a:pPr marL="914400" lvl="1" indent="58738" algn="just">
              <a:lnSpc>
                <a:spcPct val="150000"/>
              </a:lnSpc>
              <a:buFont typeface="Wingdings" pitchFamily="2" charset="2"/>
              <a:buChar char="ü"/>
              <a:tabLst>
                <a:tab pos="914400" algn="l"/>
              </a:tabLst>
            </a:pPr>
            <a:r>
              <a:rPr lang="en-US" sz="2000" dirty="0" smtClean="0">
                <a:solidFill>
                  <a:srgbClr val="002060"/>
                </a:solidFill>
              </a:rPr>
              <a:t>	It includes only that attribute which is fully 	dependent 	on its primary key.</a:t>
            </a:r>
          </a:p>
          <a:p>
            <a:pPr marL="58738" lvl="1" algn="just">
              <a:lnSpc>
                <a:spcPct val="150000"/>
              </a:lnSpc>
              <a:buFont typeface="Wingdings" pitchFamily="2" charset="2"/>
              <a:buChar char="v"/>
            </a:pPr>
            <a:r>
              <a:rPr lang="en-US" sz="2000" dirty="0" smtClean="0">
                <a:solidFill>
                  <a:srgbClr val="C00000"/>
                </a:solidFill>
              </a:rPr>
              <a:t>Steps to convert a relation to its 2NF is: -</a:t>
            </a:r>
          </a:p>
          <a:p>
            <a:pPr lvl="2" algn="just">
              <a:lnSpc>
                <a:spcPct val="150000"/>
              </a:lnSpc>
              <a:buFont typeface="Wingdings" pitchFamily="2" charset="2"/>
              <a:buChar char="ü"/>
            </a:pPr>
            <a:r>
              <a:rPr lang="en-US" sz="2000" dirty="0" smtClean="0">
                <a:solidFill>
                  <a:srgbClr val="002060"/>
                </a:solidFill>
              </a:rPr>
              <a:t>Find and remove the fields that are related to the only part of the primary key.</a:t>
            </a:r>
          </a:p>
          <a:p>
            <a:pPr lvl="2" algn="just">
              <a:lnSpc>
                <a:spcPct val="150000"/>
              </a:lnSpc>
              <a:buFont typeface="Wingdings" pitchFamily="2" charset="2"/>
              <a:buChar char="ü"/>
            </a:pPr>
            <a:r>
              <a:rPr lang="en-US" sz="2000" dirty="0" smtClean="0">
                <a:solidFill>
                  <a:srgbClr val="002060"/>
                </a:solidFill>
              </a:rPr>
              <a:t>Group the removed items in another relation.</a:t>
            </a:r>
          </a:p>
          <a:p>
            <a:pPr lvl="2" algn="just">
              <a:lnSpc>
                <a:spcPct val="150000"/>
              </a:lnSpc>
              <a:buFont typeface="Wingdings" pitchFamily="2" charset="2"/>
              <a:buChar char="ü"/>
            </a:pPr>
            <a:r>
              <a:rPr lang="en-US" sz="2000" dirty="0" smtClean="0">
                <a:solidFill>
                  <a:srgbClr val="002060"/>
                </a:solidFill>
              </a:rPr>
              <a:t>Assign the new relation with a primary key</a:t>
            </a:r>
          </a:p>
          <a:p>
            <a:pPr algn="just">
              <a:lnSpc>
                <a:spcPct val="150000"/>
              </a:lnSpc>
            </a:pPr>
            <a:r>
              <a:rPr lang="en-US" sz="2000" dirty="0" smtClean="0">
                <a:solidFill>
                  <a:srgbClr val="002060"/>
                </a:solidFill>
              </a:rPr>
              <a:t>Definition: </a:t>
            </a:r>
            <a:r>
              <a:rPr lang="en-US" sz="2000" dirty="0" smtClean="0">
                <a:solidFill>
                  <a:srgbClr val="C00000"/>
                </a:solidFill>
              </a:rPr>
              <a:t>A relation schema R is in 2NF if every nonprime attribute A in R is  fully dependent on the  primary key of R.</a:t>
            </a:r>
          </a:p>
        </p:txBody>
      </p:sp>
      <p:sp>
        <p:nvSpPr>
          <p:cNvPr id="13" name="TextBox 12"/>
          <p:cNvSpPr txBox="1"/>
          <p:nvPr/>
        </p:nvSpPr>
        <p:spPr>
          <a:xfrm>
            <a:off x="9940349" y="2005780"/>
            <a:ext cx="1489588" cy="1323439"/>
          </a:xfrm>
          <a:prstGeom prst="rect">
            <a:avLst/>
          </a:prstGeom>
          <a:noFill/>
        </p:spPr>
        <p:txBody>
          <a:bodyPr wrap="square" rtlCol="0">
            <a:spAutoFit/>
          </a:bodyPr>
          <a:lstStyle/>
          <a:p>
            <a:r>
              <a:rPr lang="en-US" sz="2000" dirty="0" smtClean="0">
                <a:solidFill>
                  <a:srgbClr val="002060"/>
                </a:solidFill>
              </a:rPr>
              <a:t>R(A B C D)</a:t>
            </a:r>
          </a:p>
          <a:p>
            <a:endParaRPr lang="en-US" sz="2000" dirty="0" smtClean="0">
              <a:solidFill>
                <a:srgbClr val="002060"/>
              </a:solidFill>
            </a:endParaRPr>
          </a:p>
          <a:p>
            <a:pPr lvl="1"/>
            <a:r>
              <a:rPr lang="en-US" sz="2000" dirty="0" smtClean="0">
                <a:solidFill>
                  <a:srgbClr val="002060"/>
                </a:solidFill>
              </a:rPr>
              <a:t>AB→D</a:t>
            </a:r>
          </a:p>
          <a:p>
            <a:pPr lvl="1"/>
            <a:r>
              <a:rPr lang="en-US" sz="2000" dirty="0" smtClean="0">
                <a:solidFill>
                  <a:srgbClr val="002060"/>
                </a:solidFill>
              </a:rPr>
              <a:t>B→C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6" end="6"/>
                                            </p:txEl>
                                          </p:spTgt>
                                        </p:tgtEl>
                                        <p:attrNameLst>
                                          <p:attrName>style.visibility</p:attrName>
                                        </p:attrNameLst>
                                      </p:cBhvr>
                                      <p:to>
                                        <p:strVal val="visible"/>
                                      </p:to>
                                    </p:set>
                                    <p:anim calcmode="lin" valueType="num">
                                      <p:cBhvr additive="base">
                                        <p:cTn id="43"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146">
                                            <p:txEl>
                                              <p:pRg st="7" end="7"/>
                                            </p:txEl>
                                          </p:spTgt>
                                        </p:tgtEl>
                                        <p:attrNameLst>
                                          <p:attrName>style.visibility</p:attrName>
                                        </p:attrNameLst>
                                      </p:cBhvr>
                                      <p:to>
                                        <p:strVal val="visible"/>
                                      </p:to>
                                    </p:set>
                                    <p:anim calcmode="lin" valueType="num">
                                      <p:cBhvr additive="base">
                                        <p:cTn id="49"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pPr lvl="0"/>
            <a:r>
              <a:rPr lang="en-US" sz="2400" dirty="0" smtClean="0">
                <a:solidFill>
                  <a:schemeClr val="bg1"/>
                </a:solidFill>
              </a:rPr>
              <a:t>3RD NORMAL FORM(3NF): -</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6146" name="Rectangle 2"/>
          <p:cNvSpPr>
            <a:spLocks noChangeArrowheads="1"/>
          </p:cNvSpPr>
          <p:nvPr/>
        </p:nvSpPr>
        <p:spPr bwMode="auto">
          <a:xfrm>
            <a:off x="386139" y="1933560"/>
            <a:ext cx="8979081" cy="415498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1" algn="just">
              <a:lnSpc>
                <a:spcPct val="150000"/>
              </a:lnSpc>
              <a:buFont typeface="Wingdings" pitchFamily="2" charset="2"/>
              <a:buChar char="v"/>
            </a:pPr>
            <a:r>
              <a:rPr lang="en-US" sz="2000" dirty="0" smtClean="0">
                <a:solidFill>
                  <a:srgbClr val="C00000"/>
                </a:solidFill>
              </a:rPr>
              <a:t>A relation is said to be in 3NF if: - </a:t>
            </a:r>
          </a:p>
          <a:p>
            <a:pPr lvl="2" algn="just">
              <a:lnSpc>
                <a:spcPct val="150000"/>
              </a:lnSpc>
              <a:buFont typeface="Wingdings" pitchFamily="2" charset="2"/>
              <a:buChar char="ü"/>
            </a:pPr>
            <a:r>
              <a:rPr lang="en-US" sz="2000" dirty="0" smtClean="0">
                <a:solidFill>
                  <a:srgbClr val="002060"/>
                </a:solidFill>
              </a:rPr>
              <a:t>It is in 2NF and</a:t>
            </a:r>
          </a:p>
          <a:p>
            <a:pPr lvl="2" algn="just">
              <a:lnSpc>
                <a:spcPct val="150000"/>
              </a:lnSpc>
              <a:buFont typeface="Wingdings" pitchFamily="2" charset="2"/>
              <a:buChar char="ü"/>
            </a:pPr>
            <a:r>
              <a:rPr lang="en-US" sz="2000" dirty="0" smtClean="0">
                <a:solidFill>
                  <a:srgbClr val="002060"/>
                </a:solidFill>
              </a:rPr>
              <a:t>There exists no transitive functional dependency.</a:t>
            </a:r>
          </a:p>
          <a:p>
            <a:pPr marL="0" lvl="1" algn="just">
              <a:lnSpc>
                <a:spcPct val="150000"/>
              </a:lnSpc>
            </a:pPr>
            <a:r>
              <a:rPr lang="en-US" sz="2000" dirty="0" smtClean="0">
                <a:solidFill>
                  <a:srgbClr val="002060"/>
                </a:solidFill>
              </a:rPr>
              <a:t>Definition:</a:t>
            </a:r>
            <a:r>
              <a:rPr lang="en-US" sz="2000" dirty="0" smtClean="0">
                <a:solidFill>
                  <a:srgbClr val="C00000"/>
                </a:solidFill>
              </a:rPr>
              <a:t> A relation schema R is in 3NF if it satisfies 2NF and no nonprime attributes of R is transitively dependent on the set of primary key.</a:t>
            </a:r>
          </a:p>
          <a:p>
            <a:pPr algn="just">
              <a:lnSpc>
                <a:spcPct val="150000"/>
              </a:lnSpc>
            </a:pPr>
            <a:r>
              <a:rPr lang="en-US" sz="2000" dirty="0" smtClean="0">
                <a:solidFill>
                  <a:srgbClr val="C00000"/>
                </a:solidFill>
              </a:rPr>
              <a:t> </a:t>
            </a:r>
          </a:p>
          <a:p>
            <a:pPr marL="0" lvl="1" algn="just">
              <a:lnSpc>
                <a:spcPct val="150000"/>
              </a:lnSpc>
            </a:pPr>
            <a:r>
              <a:rPr lang="en-US" sz="2000" dirty="0" smtClean="0">
                <a:solidFill>
                  <a:srgbClr val="C00000"/>
                </a:solidFill>
              </a:rPr>
              <a:t>Transitive  dependency:  </a:t>
            </a:r>
            <a:r>
              <a:rPr lang="en-US" sz="2000" dirty="0" smtClean="0">
                <a:solidFill>
                  <a:srgbClr val="002060"/>
                </a:solidFill>
              </a:rPr>
              <a:t>X→Y in a relational schema R is a  transitive dependency if there is  a set of attributes Z that is neither a candidate key nor a subset of  any  key of R and both  X→Z and Z→Y holds .</a:t>
            </a:r>
          </a:p>
        </p:txBody>
      </p:sp>
      <p:sp>
        <p:nvSpPr>
          <p:cNvPr id="13" name="TextBox 12"/>
          <p:cNvSpPr txBox="1"/>
          <p:nvPr/>
        </p:nvSpPr>
        <p:spPr>
          <a:xfrm>
            <a:off x="9940349" y="2005780"/>
            <a:ext cx="1489588" cy="1323439"/>
          </a:xfrm>
          <a:prstGeom prst="rect">
            <a:avLst/>
          </a:prstGeom>
          <a:noFill/>
        </p:spPr>
        <p:txBody>
          <a:bodyPr wrap="square" rtlCol="0">
            <a:spAutoFit/>
          </a:bodyPr>
          <a:lstStyle/>
          <a:p>
            <a:r>
              <a:rPr lang="en-US" sz="2000" dirty="0" smtClean="0">
                <a:solidFill>
                  <a:srgbClr val="002060"/>
                </a:solidFill>
              </a:rPr>
              <a:t>R(A B C D)</a:t>
            </a:r>
          </a:p>
          <a:p>
            <a:endParaRPr lang="en-US" sz="2000" dirty="0" smtClean="0">
              <a:solidFill>
                <a:srgbClr val="002060"/>
              </a:solidFill>
            </a:endParaRPr>
          </a:p>
          <a:p>
            <a:pPr lvl="1"/>
            <a:r>
              <a:rPr lang="en-US" sz="2000" dirty="0" smtClean="0">
                <a:solidFill>
                  <a:srgbClr val="002060"/>
                </a:solidFill>
              </a:rPr>
              <a:t>AB→C</a:t>
            </a:r>
          </a:p>
          <a:p>
            <a:pPr lvl="1"/>
            <a:r>
              <a:rPr lang="en-US" sz="2000" dirty="0" smtClean="0">
                <a:solidFill>
                  <a:srgbClr val="002060"/>
                </a:solidFill>
              </a:rPr>
              <a:t>C→D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BOYCE –CODD NORMAL FORM: -(BCNF)</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6146" name="Rectangle 2"/>
          <p:cNvSpPr>
            <a:spLocks noChangeArrowheads="1"/>
          </p:cNvSpPr>
          <p:nvPr/>
        </p:nvSpPr>
        <p:spPr bwMode="auto">
          <a:xfrm>
            <a:off x="386139" y="2079724"/>
            <a:ext cx="4554571" cy="1384995"/>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1" algn="just">
              <a:lnSpc>
                <a:spcPct val="150000"/>
              </a:lnSpc>
              <a:buFont typeface="Wingdings" pitchFamily="2" charset="2"/>
              <a:buChar char="v"/>
            </a:pPr>
            <a:r>
              <a:rPr lang="en-US" sz="2000" dirty="0" smtClean="0">
                <a:solidFill>
                  <a:srgbClr val="C00000"/>
                </a:solidFill>
              </a:rPr>
              <a:t>A relation is said to be BCNF if and only if all the determinants are candidate keys.</a:t>
            </a:r>
          </a:p>
        </p:txBody>
      </p:sp>
      <p:sp>
        <p:nvSpPr>
          <p:cNvPr id="13" name="TextBox 12"/>
          <p:cNvSpPr txBox="1"/>
          <p:nvPr/>
        </p:nvSpPr>
        <p:spPr>
          <a:xfrm>
            <a:off x="9940349" y="2005780"/>
            <a:ext cx="1489588" cy="1323439"/>
          </a:xfrm>
          <a:prstGeom prst="rect">
            <a:avLst/>
          </a:prstGeom>
          <a:noFill/>
        </p:spPr>
        <p:txBody>
          <a:bodyPr wrap="square" rtlCol="0">
            <a:spAutoFit/>
          </a:bodyPr>
          <a:lstStyle/>
          <a:p>
            <a:r>
              <a:rPr lang="en-US" sz="2000" dirty="0" smtClean="0">
                <a:solidFill>
                  <a:srgbClr val="002060"/>
                </a:solidFill>
              </a:rPr>
              <a:t>R(A B C )</a:t>
            </a:r>
          </a:p>
          <a:p>
            <a:endParaRPr lang="en-US" sz="2000" dirty="0" smtClean="0">
              <a:solidFill>
                <a:srgbClr val="002060"/>
              </a:solidFill>
            </a:endParaRPr>
          </a:p>
          <a:p>
            <a:pPr lvl="1"/>
            <a:r>
              <a:rPr lang="en-US" sz="2000" dirty="0" smtClean="0">
                <a:solidFill>
                  <a:srgbClr val="002060"/>
                </a:solidFill>
              </a:rPr>
              <a:t>AB→C</a:t>
            </a:r>
          </a:p>
          <a:p>
            <a:pPr lvl="1"/>
            <a:r>
              <a:rPr lang="en-US" sz="2000" dirty="0" smtClean="0">
                <a:solidFill>
                  <a:srgbClr val="002060"/>
                </a:solidFill>
              </a:rPr>
              <a:t>C→B</a:t>
            </a:r>
          </a:p>
        </p:txBody>
      </p:sp>
      <p:graphicFrame>
        <p:nvGraphicFramePr>
          <p:cNvPr id="9" name="Diagram 8"/>
          <p:cNvGraphicFramePr/>
          <p:nvPr/>
        </p:nvGraphicFramePr>
        <p:xfrm>
          <a:off x="3503172" y="141282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Table 10"/>
          <p:cNvGraphicFramePr>
            <a:graphicFrameLocks noGrp="1"/>
          </p:cNvGraphicFramePr>
          <p:nvPr/>
        </p:nvGraphicFramePr>
        <p:xfrm>
          <a:off x="1570367" y="3987132"/>
          <a:ext cx="2524761" cy="2011680"/>
        </p:xfrm>
        <a:graphic>
          <a:graphicData uri="http://schemas.openxmlformats.org/drawingml/2006/table">
            <a:tbl>
              <a:tblPr firstRow="1" bandRow="1">
                <a:tableStyleId>{5C22544A-7EE6-4342-B048-85BDC9FD1C3A}</a:tableStyleId>
              </a:tblPr>
              <a:tblGrid>
                <a:gridCol w="940118">
                  <a:extLst>
                    <a:ext uri="{9D8B030D-6E8A-4147-A177-3AD203B41FA5}">
                      <a16:colId xmlns:a16="http://schemas.microsoft.com/office/drawing/2014/main" val="20000"/>
                    </a:ext>
                  </a:extLst>
                </a:gridCol>
                <a:gridCol w="1584643">
                  <a:extLst>
                    <a:ext uri="{9D8B030D-6E8A-4147-A177-3AD203B41FA5}">
                      <a16:colId xmlns:a16="http://schemas.microsoft.com/office/drawing/2014/main" val="20001"/>
                    </a:ext>
                  </a:extLst>
                </a:gridCol>
              </a:tblGrid>
              <a:tr h="370840">
                <a:tc gridSpan="2">
                  <a:txBody>
                    <a:bodyPr/>
                    <a:lstStyle/>
                    <a:p>
                      <a:pPr algn="ctr"/>
                      <a:r>
                        <a:rPr lang="en-US" sz="2400" dirty="0" smtClean="0"/>
                        <a:t>Restrictions</a:t>
                      </a:r>
                      <a:endParaRPr lang="en-US" sz="2400"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2400" dirty="0" smtClean="0">
                          <a:solidFill>
                            <a:srgbClr val="C00000"/>
                          </a:solidFill>
                        </a:rPr>
                        <a:t>2NF</a:t>
                      </a:r>
                      <a:endParaRPr lang="en-US" sz="2400" dirty="0">
                        <a:solidFill>
                          <a:srgbClr val="C00000"/>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solidFill>
                            <a:srgbClr val="002060"/>
                          </a:solidFill>
                        </a:rPr>
                        <a:t>P→NP</a:t>
                      </a:r>
                    </a:p>
                  </a:txBody>
                  <a:tcPr/>
                </a:tc>
                <a:extLst>
                  <a:ext uri="{0D108BD9-81ED-4DB2-BD59-A6C34878D82A}">
                    <a16:rowId xmlns:a16="http://schemas.microsoft.com/office/drawing/2014/main" val="10001"/>
                  </a:ext>
                </a:extLst>
              </a:tr>
              <a:tr h="370840">
                <a:tc>
                  <a:txBody>
                    <a:bodyPr/>
                    <a:lstStyle/>
                    <a:p>
                      <a:r>
                        <a:rPr lang="en-US" sz="2400" dirty="0" smtClean="0">
                          <a:solidFill>
                            <a:srgbClr val="C00000"/>
                          </a:solidFill>
                        </a:rPr>
                        <a:t>3NF</a:t>
                      </a:r>
                      <a:endParaRPr lang="en-US" sz="2400" dirty="0">
                        <a:solidFill>
                          <a:srgbClr val="C00000"/>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solidFill>
                            <a:srgbClr val="002060"/>
                          </a:solidFill>
                        </a:rPr>
                        <a:t>NP→NP</a:t>
                      </a:r>
                    </a:p>
                  </a:txBody>
                  <a:tcPr/>
                </a:tc>
                <a:extLst>
                  <a:ext uri="{0D108BD9-81ED-4DB2-BD59-A6C34878D82A}">
                    <a16:rowId xmlns:a16="http://schemas.microsoft.com/office/drawing/2014/main" val="10002"/>
                  </a:ext>
                </a:extLst>
              </a:tr>
              <a:tr h="370840">
                <a:tc>
                  <a:txBody>
                    <a:bodyPr/>
                    <a:lstStyle/>
                    <a:p>
                      <a:r>
                        <a:rPr lang="en-US" sz="2400" dirty="0" smtClean="0">
                          <a:solidFill>
                            <a:srgbClr val="C00000"/>
                          </a:solidFill>
                        </a:rPr>
                        <a:t>BCNF</a:t>
                      </a:r>
                      <a:endParaRPr lang="en-US" sz="2400" dirty="0">
                        <a:solidFill>
                          <a:srgbClr val="C00000"/>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solidFill>
                            <a:srgbClr val="002060"/>
                          </a:solidFill>
                        </a:rPr>
                        <a:t>P/NP→P</a:t>
                      </a:r>
                    </a:p>
                  </a:txBody>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9" grpId="0">
        <p:bldAsOne/>
      </p:bldGraphic>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BOYCE –CODD NORMAL FORM: -(BCNF)</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graphicFrame>
        <p:nvGraphicFramePr>
          <p:cNvPr id="11" name="Table 10"/>
          <p:cNvGraphicFramePr>
            <a:graphicFrameLocks noGrp="1"/>
          </p:cNvGraphicFramePr>
          <p:nvPr/>
        </p:nvGraphicFramePr>
        <p:xfrm>
          <a:off x="970144" y="2253458"/>
          <a:ext cx="1155066" cy="3657600"/>
        </p:xfrm>
        <a:graphic>
          <a:graphicData uri="http://schemas.openxmlformats.org/drawingml/2006/table">
            <a:tbl>
              <a:tblPr firstRow="1" bandRow="1">
                <a:tableStyleId>{5C22544A-7EE6-4342-B048-85BDC9FD1C3A}</a:tableStyleId>
              </a:tblPr>
              <a:tblGrid>
                <a:gridCol w="384493">
                  <a:extLst>
                    <a:ext uri="{9D8B030D-6E8A-4147-A177-3AD203B41FA5}">
                      <a16:colId xmlns:a16="http://schemas.microsoft.com/office/drawing/2014/main" val="20000"/>
                    </a:ext>
                  </a:extLst>
                </a:gridCol>
                <a:gridCol w="371793">
                  <a:extLst>
                    <a:ext uri="{9D8B030D-6E8A-4147-A177-3AD203B41FA5}">
                      <a16:colId xmlns:a16="http://schemas.microsoft.com/office/drawing/2014/main" val="20001"/>
                    </a:ext>
                  </a:extLst>
                </a:gridCol>
                <a:gridCol w="398780">
                  <a:extLst>
                    <a:ext uri="{9D8B030D-6E8A-4147-A177-3AD203B41FA5}">
                      <a16:colId xmlns:a16="http://schemas.microsoft.com/office/drawing/2014/main" val="20002"/>
                    </a:ext>
                  </a:extLst>
                </a:gridCol>
              </a:tblGrid>
              <a:tr h="370840">
                <a:tc gridSpan="3">
                  <a:txBody>
                    <a:bodyPr/>
                    <a:lstStyle/>
                    <a:p>
                      <a:pPr algn="ctr"/>
                      <a:r>
                        <a:rPr lang="en-US" sz="2400" dirty="0" smtClean="0"/>
                        <a:t>R</a:t>
                      </a:r>
                      <a:endParaRPr lang="en-US" sz="2400"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2400" dirty="0" smtClean="0">
                          <a:solidFill>
                            <a:srgbClr val="C00000"/>
                          </a:solidFill>
                        </a:rPr>
                        <a:t>A</a:t>
                      </a:r>
                      <a:endParaRPr lang="en-US" sz="2400" dirty="0">
                        <a:solidFill>
                          <a:srgbClr val="C00000"/>
                        </a:solidFill>
                      </a:endParaRPr>
                    </a:p>
                  </a:txBody>
                  <a:tcPr/>
                </a:tc>
                <a:tc>
                  <a:txBody>
                    <a:bodyPr/>
                    <a:lstStyle/>
                    <a:p>
                      <a:r>
                        <a:rPr lang="en-US" sz="2400" dirty="0" smtClean="0">
                          <a:solidFill>
                            <a:srgbClr val="002060"/>
                          </a:solidFill>
                        </a:rPr>
                        <a:t>B</a:t>
                      </a:r>
                      <a:endParaRPr lang="en-US" sz="2400" dirty="0">
                        <a:solidFill>
                          <a:srgbClr val="002060"/>
                        </a:solidFill>
                      </a:endParaRPr>
                    </a:p>
                  </a:txBody>
                  <a:tcPr/>
                </a:tc>
                <a:tc>
                  <a:txBody>
                    <a:bodyPr/>
                    <a:lstStyle/>
                    <a:p>
                      <a:r>
                        <a:rPr lang="en-US" sz="2400" dirty="0" smtClean="0">
                          <a:solidFill>
                            <a:srgbClr val="C00000"/>
                          </a:solidFill>
                        </a:rPr>
                        <a:t>C</a:t>
                      </a:r>
                      <a:endParaRPr lang="en-US" sz="2400" dirty="0">
                        <a:solidFill>
                          <a:srgbClr val="C00000"/>
                        </a:solidFill>
                      </a:endParaRPr>
                    </a:p>
                  </a:txBody>
                  <a:tcPr/>
                </a:tc>
                <a:extLst>
                  <a:ext uri="{0D108BD9-81ED-4DB2-BD59-A6C34878D82A}">
                    <a16:rowId xmlns:a16="http://schemas.microsoft.com/office/drawing/2014/main" val="10001"/>
                  </a:ext>
                </a:extLst>
              </a:tr>
              <a:tr h="370840">
                <a:tc>
                  <a:txBody>
                    <a:bodyPr/>
                    <a:lstStyle/>
                    <a:p>
                      <a:r>
                        <a:rPr lang="en-US" sz="2400" dirty="0" smtClean="0">
                          <a:solidFill>
                            <a:srgbClr val="C00000"/>
                          </a:solidFill>
                        </a:rPr>
                        <a:t>a</a:t>
                      </a:r>
                      <a:endParaRPr lang="en-US" sz="2400" dirty="0">
                        <a:solidFill>
                          <a:srgbClr val="C00000"/>
                        </a:solidFill>
                      </a:endParaRPr>
                    </a:p>
                  </a:txBody>
                  <a:tcPr/>
                </a:tc>
                <a:tc>
                  <a:txBody>
                    <a:bodyPr/>
                    <a:lstStyle/>
                    <a:p>
                      <a:r>
                        <a:rPr lang="en-US" sz="2400" dirty="0" smtClean="0">
                          <a:solidFill>
                            <a:srgbClr val="002060"/>
                          </a:solidFill>
                        </a:rPr>
                        <a:t>1</a:t>
                      </a:r>
                      <a:endParaRPr lang="en-US" sz="2400" dirty="0">
                        <a:solidFill>
                          <a:srgbClr val="002060"/>
                        </a:solidFill>
                      </a:endParaRPr>
                    </a:p>
                  </a:txBody>
                  <a:tcPr/>
                </a:tc>
                <a:tc>
                  <a:txBody>
                    <a:bodyPr/>
                    <a:lstStyle/>
                    <a:p>
                      <a:r>
                        <a:rPr lang="en-US" sz="2400" dirty="0" smtClean="0">
                          <a:solidFill>
                            <a:srgbClr val="C00000"/>
                          </a:solidFill>
                        </a:rPr>
                        <a:t>x</a:t>
                      </a:r>
                      <a:endParaRPr lang="en-US" sz="2400" dirty="0">
                        <a:solidFill>
                          <a:srgbClr val="C00000"/>
                        </a:solidFill>
                      </a:endParaRPr>
                    </a:p>
                  </a:txBody>
                  <a:tcPr/>
                </a:tc>
                <a:extLst>
                  <a:ext uri="{0D108BD9-81ED-4DB2-BD59-A6C34878D82A}">
                    <a16:rowId xmlns:a16="http://schemas.microsoft.com/office/drawing/2014/main" val="10002"/>
                  </a:ext>
                </a:extLst>
              </a:tr>
              <a:tr h="370840">
                <a:tc>
                  <a:txBody>
                    <a:bodyPr/>
                    <a:lstStyle/>
                    <a:p>
                      <a:r>
                        <a:rPr lang="en-US" sz="2400" dirty="0" smtClean="0">
                          <a:solidFill>
                            <a:srgbClr val="C00000"/>
                          </a:solidFill>
                        </a:rPr>
                        <a:t>b</a:t>
                      </a:r>
                      <a:endParaRPr lang="en-US" sz="2400" dirty="0">
                        <a:solidFill>
                          <a:srgbClr val="C00000"/>
                        </a:solidFill>
                      </a:endParaRPr>
                    </a:p>
                  </a:txBody>
                  <a:tcPr/>
                </a:tc>
                <a:tc>
                  <a:txBody>
                    <a:bodyPr/>
                    <a:lstStyle/>
                    <a:p>
                      <a:r>
                        <a:rPr lang="en-US" sz="2400" dirty="0" smtClean="0">
                          <a:solidFill>
                            <a:srgbClr val="002060"/>
                          </a:solidFill>
                        </a:rPr>
                        <a:t>2</a:t>
                      </a:r>
                      <a:endParaRPr lang="en-US" sz="2400" dirty="0">
                        <a:solidFill>
                          <a:srgbClr val="002060"/>
                        </a:solidFill>
                      </a:endParaRPr>
                    </a:p>
                  </a:txBody>
                  <a:tcPr/>
                </a:tc>
                <a:tc>
                  <a:txBody>
                    <a:bodyPr/>
                    <a:lstStyle/>
                    <a:p>
                      <a:r>
                        <a:rPr lang="en-US" sz="2400" dirty="0" smtClean="0">
                          <a:solidFill>
                            <a:srgbClr val="C00000"/>
                          </a:solidFill>
                        </a:rPr>
                        <a:t>y</a:t>
                      </a:r>
                      <a:endParaRPr lang="en-US" sz="2400" dirty="0">
                        <a:solidFill>
                          <a:srgbClr val="C00000"/>
                        </a:solidFill>
                      </a:endParaRPr>
                    </a:p>
                  </a:txBody>
                  <a:tcPr/>
                </a:tc>
                <a:extLst>
                  <a:ext uri="{0D108BD9-81ED-4DB2-BD59-A6C34878D82A}">
                    <a16:rowId xmlns:a16="http://schemas.microsoft.com/office/drawing/2014/main" val="10003"/>
                  </a:ext>
                </a:extLst>
              </a:tr>
              <a:tr h="370840">
                <a:tc>
                  <a:txBody>
                    <a:bodyPr/>
                    <a:lstStyle/>
                    <a:p>
                      <a:r>
                        <a:rPr lang="en-US" sz="2400" dirty="0" smtClean="0">
                          <a:solidFill>
                            <a:srgbClr val="C00000"/>
                          </a:solidFill>
                        </a:rPr>
                        <a:t>c</a:t>
                      </a:r>
                      <a:endParaRPr lang="en-US" sz="2400" dirty="0">
                        <a:solidFill>
                          <a:srgbClr val="C00000"/>
                        </a:solidFill>
                      </a:endParaRPr>
                    </a:p>
                  </a:txBody>
                  <a:tcPr/>
                </a:tc>
                <a:tc>
                  <a:txBody>
                    <a:bodyPr/>
                    <a:lstStyle/>
                    <a:p>
                      <a:r>
                        <a:rPr lang="en-US" sz="2400" dirty="0" smtClean="0">
                          <a:solidFill>
                            <a:srgbClr val="002060"/>
                          </a:solidFill>
                        </a:rPr>
                        <a:t>2</a:t>
                      </a:r>
                      <a:endParaRPr lang="en-US" sz="2400" dirty="0">
                        <a:solidFill>
                          <a:srgbClr val="002060"/>
                        </a:solidFill>
                      </a:endParaRPr>
                    </a:p>
                  </a:txBody>
                  <a:tcPr/>
                </a:tc>
                <a:tc>
                  <a:txBody>
                    <a:bodyPr/>
                    <a:lstStyle/>
                    <a:p>
                      <a:r>
                        <a:rPr lang="en-US" sz="2400" dirty="0" smtClean="0">
                          <a:solidFill>
                            <a:srgbClr val="C00000"/>
                          </a:solidFill>
                        </a:rPr>
                        <a:t>z</a:t>
                      </a:r>
                      <a:endParaRPr lang="en-US" sz="2400" dirty="0">
                        <a:solidFill>
                          <a:srgbClr val="C00000"/>
                        </a:solidFill>
                      </a:endParaRPr>
                    </a:p>
                  </a:txBody>
                  <a:tcPr/>
                </a:tc>
                <a:extLst>
                  <a:ext uri="{0D108BD9-81ED-4DB2-BD59-A6C34878D82A}">
                    <a16:rowId xmlns:a16="http://schemas.microsoft.com/office/drawing/2014/main" val="10004"/>
                  </a:ext>
                </a:extLst>
              </a:tr>
              <a:tr h="370840">
                <a:tc>
                  <a:txBody>
                    <a:bodyPr/>
                    <a:lstStyle/>
                    <a:p>
                      <a:r>
                        <a:rPr lang="en-US" sz="2400" dirty="0" smtClean="0">
                          <a:solidFill>
                            <a:srgbClr val="C00000"/>
                          </a:solidFill>
                        </a:rPr>
                        <a:t>c</a:t>
                      </a:r>
                      <a:endParaRPr lang="en-US" sz="2400" dirty="0">
                        <a:solidFill>
                          <a:srgbClr val="C00000"/>
                        </a:solidFill>
                      </a:endParaRPr>
                    </a:p>
                  </a:txBody>
                  <a:tcPr/>
                </a:tc>
                <a:tc>
                  <a:txBody>
                    <a:bodyPr/>
                    <a:lstStyle/>
                    <a:p>
                      <a:r>
                        <a:rPr lang="en-US" sz="2400" dirty="0" smtClean="0">
                          <a:solidFill>
                            <a:srgbClr val="002060"/>
                          </a:solidFill>
                        </a:rPr>
                        <a:t>3</a:t>
                      </a:r>
                      <a:endParaRPr lang="en-US" sz="2400" dirty="0">
                        <a:solidFill>
                          <a:srgbClr val="002060"/>
                        </a:solidFill>
                      </a:endParaRPr>
                    </a:p>
                  </a:txBody>
                  <a:tcPr/>
                </a:tc>
                <a:tc>
                  <a:txBody>
                    <a:bodyPr/>
                    <a:lstStyle/>
                    <a:p>
                      <a:r>
                        <a:rPr lang="en-US" sz="2400" dirty="0" smtClean="0">
                          <a:solidFill>
                            <a:srgbClr val="C00000"/>
                          </a:solidFill>
                        </a:rPr>
                        <a:t>w</a:t>
                      </a:r>
                      <a:endParaRPr lang="en-US" sz="2400" dirty="0">
                        <a:solidFill>
                          <a:srgbClr val="C00000"/>
                        </a:solidFill>
                      </a:endParaRPr>
                    </a:p>
                  </a:txBody>
                  <a:tcPr/>
                </a:tc>
                <a:extLst>
                  <a:ext uri="{0D108BD9-81ED-4DB2-BD59-A6C34878D82A}">
                    <a16:rowId xmlns:a16="http://schemas.microsoft.com/office/drawing/2014/main" val="10005"/>
                  </a:ext>
                </a:extLst>
              </a:tr>
              <a:tr h="370840">
                <a:tc>
                  <a:txBody>
                    <a:bodyPr/>
                    <a:lstStyle/>
                    <a:p>
                      <a:r>
                        <a:rPr lang="en-US" sz="2400" dirty="0" smtClean="0">
                          <a:solidFill>
                            <a:srgbClr val="C00000"/>
                          </a:solidFill>
                        </a:rPr>
                        <a:t>d</a:t>
                      </a:r>
                      <a:endParaRPr lang="en-US" sz="2400" dirty="0">
                        <a:solidFill>
                          <a:srgbClr val="C00000"/>
                        </a:solidFill>
                      </a:endParaRPr>
                    </a:p>
                  </a:txBody>
                  <a:tcPr/>
                </a:tc>
                <a:tc>
                  <a:txBody>
                    <a:bodyPr/>
                    <a:lstStyle/>
                    <a:p>
                      <a:r>
                        <a:rPr lang="en-US" sz="2400" dirty="0" smtClean="0">
                          <a:solidFill>
                            <a:srgbClr val="002060"/>
                          </a:solidFill>
                        </a:rPr>
                        <a:t>3</a:t>
                      </a:r>
                      <a:endParaRPr lang="en-US" sz="2400" dirty="0">
                        <a:solidFill>
                          <a:srgbClr val="002060"/>
                        </a:solidFill>
                      </a:endParaRPr>
                    </a:p>
                  </a:txBody>
                  <a:tcPr/>
                </a:tc>
                <a:tc>
                  <a:txBody>
                    <a:bodyPr/>
                    <a:lstStyle/>
                    <a:p>
                      <a:r>
                        <a:rPr lang="en-US" sz="2400" dirty="0" smtClean="0">
                          <a:solidFill>
                            <a:srgbClr val="C00000"/>
                          </a:solidFill>
                        </a:rPr>
                        <a:t>w</a:t>
                      </a:r>
                      <a:endParaRPr lang="en-US" sz="2400" dirty="0">
                        <a:solidFill>
                          <a:srgbClr val="C00000"/>
                        </a:solidFill>
                      </a:endParaRPr>
                    </a:p>
                  </a:txBody>
                  <a:tcPr/>
                </a:tc>
                <a:extLst>
                  <a:ext uri="{0D108BD9-81ED-4DB2-BD59-A6C34878D82A}">
                    <a16:rowId xmlns:a16="http://schemas.microsoft.com/office/drawing/2014/main" val="10006"/>
                  </a:ext>
                </a:extLst>
              </a:tr>
              <a:tr h="370840">
                <a:tc>
                  <a:txBody>
                    <a:bodyPr/>
                    <a:lstStyle/>
                    <a:p>
                      <a:r>
                        <a:rPr lang="en-US" sz="2400" dirty="0" smtClean="0">
                          <a:solidFill>
                            <a:srgbClr val="C00000"/>
                          </a:solidFill>
                        </a:rPr>
                        <a:t>e</a:t>
                      </a:r>
                      <a:endParaRPr lang="en-US" sz="2400" dirty="0">
                        <a:solidFill>
                          <a:srgbClr val="C00000"/>
                        </a:solidFill>
                      </a:endParaRPr>
                    </a:p>
                  </a:txBody>
                  <a:tcPr/>
                </a:tc>
                <a:tc>
                  <a:txBody>
                    <a:bodyPr/>
                    <a:lstStyle/>
                    <a:p>
                      <a:r>
                        <a:rPr lang="en-US" sz="2400" dirty="0" smtClean="0">
                          <a:solidFill>
                            <a:srgbClr val="002060"/>
                          </a:solidFill>
                        </a:rPr>
                        <a:t>3</a:t>
                      </a:r>
                      <a:endParaRPr lang="en-US" sz="2400" dirty="0">
                        <a:solidFill>
                          <a:srgbClr val="002060"/>
                        </a:solidFill>
                      </a:endParaRPr>
                    </a:p>
                  </a:txBody>
                  <a:tcPr/>
                </a:tc>
                <a:tc>
                  <a:txBody>
                    <a:bodyPr/>
                    <a:lstStyle/>
                    <a:p>
                      <a:r>
                        <a:rPr lang="en-US" sz="2400" dirty="0" smtClean="0">
                          <a:solidFill>
                            <a:srgbClr val="C00000"/>
                          </a:solidFill>
                        </a:rPr>
                        <a:t>w</a:t>
                      </a:r>
                      <a:endParaRPr lang="en-US" sz="2400" dirty="0">
                        <a:solidFill>
                          <a:srgbClr val="C00000"/>
                        </a:solidFill>
                      </a:endParaRPr>
                    </a:p>
                  </a:txBody>
                  <a:tcPr/>
                </a:tc>
                <a:extLst>
                  <a:ext uri="{0D108BD9-81ED-4DB2-BD59-A6C34878D82A}">
                    <a16:rowId xmlns:a16="http://schemas.microsoft.com/office/drawing/2014/main" val="10007"/>
                  </a:ext>
                </a:extLst>
              </a:tr>
            </a:tbl>
          </a:graphicData>
        </a:graphic>
      </p:graphicFrame>
      <p:sp>
        <p:nvSpPr>
          <p:cNvPr id="12" name="Right Arrow 11"/>
          <p:cNvSpPr/>
          <p:nvPr/>
        </p:nvSpPr>
        <p:spPr>
          <a:xfrm>
            <a:off x="2580968" y="3569110"/>
            <a:ext cx="1784555"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82405" y="3215148"/>
            <a:ext cx="1017638" cy="461665"/>
          </a:xfrm>
          <a:prstGeom prst="rect">
            <a:avLst/>
          </a:prstGeom>
          <a:noFill/>
        </p:spPr>
        <p:txBody>
          <a:bodyPr wrap="square" rtlCol="0">
            <a:spAutoFit/>
          </a:bodyPr>
          <a:lstStyle/>
          <a:p>
            <a:r>
              <a:rPr lang="en-US" sz="2400" dirty="0" smtClean="0">
                <a:solidFill>
                  <a:srgbClr val="002060"/>
                </a:solidFill>
              </a:rPr>
              <a:t>BCNF</a:t>
            </a:r>
            <a:endParaRPr lang="en-US" sz="2400" dirty="0">
              <a:solidFill>
                <a:srgbClr val="002060"/>
              </a:solidFill>
            </a:endParaRPr>
          </a:p>
        </p:txBody>
      </p:sp>
      <p:graphicFrame>
        <p:nvGraphicFramePr>
          <p:cNvPr id="15" name="Table 14"/>
          <p:cNvGraphicFramePr>
            <a:graphicFrameLocks noGrp="1"/>
          </p:cNvGraphicFramePr>
          <p:nvPr/>
        </p:nvGraphicFramePr>
        <p:xfrm>
          <a:off x="4657144" y="2548418"/>
          <a:ext cx="799148" cy="3200400"/>
        </p:xfrm>
        <a:graphic>
          <a:graphicData uri="http://schemas.openxmlformats.org/drawingml/2006/table">
            <a:tbl>
              <a:tblPr firstRow="1" bandRow="1">
                <a:tableStyleId>{5C22544A-7EE6-4342-B048-85BDC9FD1C3A}</a:tableStyleId>
              </a:tblPr>
              <a:tblGrid>
                <a:gridCol w="400368">
                  <a:extLst>
                    <a:ext uri="{9D8B030D-6E8A-4147-A177-3AD203B41FA5}">
                      <a16:colId xmlns:a16="http://schemas.microsoft.com/office/drawing/2014/main" val="20000"/>
                    </a:ext>
                  </a:extLst>
                </a:gridCol>
                <a:gridCol w="398780">
                  <a:extLst>
                    <a:ext uri="{9D8B030D-6E8A-4147-A177-3AD203B41FA5}">
                      <a16:colId xmlns:a16="http://schemas.microsoft.com/office/drawing/2014/main" val="20001"/>
                    </a:ext>
                  </a:extLst>
                </a:gridCol>
              </a:tblGrid>
              <a:tr h="370840">
                <a:tc>
                  <a:txBody>
                    <a:bodyPr/>
                    <a:lstStyle/>
                    <a:p>
                      <a:r>
                        <a:rPr lang="en-US" sz="2400" dirty="0" smtClean="0"/>
                        <a:t>A</a:t>
                      </a:r>
                      <a:endParaRPr lang="en-US" sz="2400" dirty="0"/>
                    </a:p>
                  </a:txBody>
                  <a:tcPr/>
                </a:tc>
                <a:tc>
                  <a:txBody>
                    <a:bodyPr/>
                    <a:lstStyle/>
                    <a:p>
                      <a:r>
                        <a:rPr lang="en-US" sz="2400" dirty="0" smtClean="0"/>
                        <a:t>C</a:t>
                      </a:r>
                      <a:endParaRPr lang="en-US" sz="2400" dirty="0"/>
                    </a:p>
                  </a:txBody>
                  <a:tcPr/>
                </a:tc>
                <a:extLst>
                  <a:ext uri="{0D108BD9-81ED-4DB2-BD59-A6C34878D82A}">
                    <a16:rowId xmlns:a16="http://schemas.microsoft.com/office/drawing/2014/main" val="10000"/>
                  </a:ext>
                </a:extLst>
              </a:tr>
              <a:tr h="370840">
                <a:tc>
                  <a:txBody>
                    <a:bodyPr/>
                    <a:lstStyle/>
                    <a:p>
                      <a:r>
                        <a:rPr lang="en-US" sz="2400" dirty="0" smtClean="0">
                          <a:solidFill>
                            <a:srgbClr val="002060"/>
                          </a:solidFill>
                        </a:rPr>
                        <a:t>a</a:t>
                      </a:r>
                      <a:endParaRPr lang="en-US" sz="2400" dirty="0">
                        <a:solidFill>
                          <a:srgbClr val="002060"/>
                        </a:solidFill>
                      </a:endParaRPr>
                    </a:p>
                  </a:txBody>
                  <a:tcPr/>
                </a:tc>
                <a:tc>
                  <a:txBody>
                    <a:bodyPr/>
                    <a:lstStyle/>
                    <a:p>
                      <a:r>
                        <a:rPr lang="en-US" sz="2400" dirty="0" smtClean="0">
                          <a:solidFill>
                            <a:srgbClr val="C00000"/>
                          </a:solidFill>
                        </a:rPr>
                        <a:t>x</a:t>
                      </a:r>
                      <a:endParaRPr lang="en-US" sz="2400" dirty="0">
                        <a:solidFill>
                          <a:srgbClr val="C00000"/>
                        </a:solidFill>
                      </a:endParaRPr>
                    </a:p>
                  </a:txBody>
                  <a:tcPr/>
                </a:tc>
                <a:extLst>
                  <a:ext uri="{0D108BD9-81ED-4DB2-BD59-A6C34878D82A}">
                    <a16:rowId xmlns:a16="http://schemas.microsoft.com/office/drawing/2014/main" val="10001"/>
                  </a:ext>
                </a:extLst>
              </a:tr>
              <a:tr h="370840">
                <a:tc>
                  <a:txBody>
                    <a:bodyPr/>
                    <a:lstStyle/>
                    <a:p>
                      <a:r>
                        <a:rPr lang="en-US" sz="2400" dirty="0" smtClean="0">
                          <a:solidFill>
                            <a:srgbClr val="002060"/>
                          </a:solidFill>
                        </a:rPr>
                        <a:t>b</a:t>
                      </a:r>
                      <a:endParaRPr lang="en-US" sz="2400" dirty="0">
                        <a:solidFill>
                          <a:srgbClr val="002060"/>
                        </a:solidFill>
                      </a:endParaRPr>
                    </a:p>
                  </a:txBody>
                  <a:tcPr/>
                </a:tc>
                <a:tc>
                  <a:txBody>
                    <a:bodyPr/>
                    <a:lstStyle/>
                    <a:p>
                      <a:r>
                        <a:rPr lang="en-US" sz="2400" dirty="0" smtClean="0">
                          <a:solidFill>
                            <a:srgbClr val="C00000"/>
                          </a:solidFill>
                        </a:rPr>
                        <a:t>y</a:t>
                      </a:r>
                      <a:endParaRPr lang="en-US" sz="2400" dirty="0">
                        <a:solidFill>
                          <a:srgbClr val="C00000"/>
                        </a:solidFill>
                      </a:endParaRPr>
                    </a:p>
                  </a:txBody>
                  <a:tcPr/>
                </a:tc>
                <a:extLst>
                  <a:ext uri="{0D108BD9-81ED-4DB2-BD59-A6C34878D82A}">
                    <a16:rowId xmlns:a16="http://schemas.microsoft.com/office/drawing/2014/main" val="10002"/>
                  </a:ext>
                </a:extLst>
              </a:tr>
              <a:tr h="370840">
                <a:tc>
                  <a:txBody>
                    <a:bodyPr/>
                    <a:lstStyle/>
                    <a:p>
                      <a:r>
                        <a:rPr lang="en-US" sz="2400" dirty="0" smtClean="0">
                          <a:solidFill>
                            <a:srgbClr val="002060"/>
                          </a:solidFill>
                        </a:rPr>
                        <a:t>c</a:t>
                      </a:r>
                      <a:endParaRPr lang="en-US" sz="2400" dirty="0">
                        <a:solidFill>
                          <a:srgbClr val="002060"/>
                        </a:solidFill>
                      </a:endParaRPr>
                    </a:p>
                  </a:txBody>
                  <a:tcPr/>
                </a:tc>
                <a:tc>
                  <a:txBody>
                    <a:bodyPr/>
                    <a:lstStyle/>
                    <a:p>
                      <a:r>
                        <a:rPr lang="en-US" sz="2400" dirty="0" smtClean="0">
                          <a:solidFill>
                            <a:srgbClr val="C00000"/>
                          </a:solidFill>
                        </a:rPr>
                        <a:t>z</a:t>
                      </a:r>
                      <a:endParaRPr lang="en-US" sz="2400" dirty="0">
                        <a:solidFill>
                          <a:srgbClr val="C00000"/>
                        </a:solidFill>
                      </a:endParaRPr>
                    </a:p>
                  </a:txBody>
                  <a:tcPr/>
                </a:tc>
                <a:extLst>
                  <a:ext uri="{0D108BD9-81ED-4DB2-BD59-A6C34878D82A}">
                    <a16:rowId xmlns:a16="http://schemas.microsoft.com/office/drawing/2014/main" val="10003"/>
                  </a:ext>
                </a:extLst>
              </a:tr>
              <a:tr h="370840">
                <a:tc>
                  <a:txBody>
                    <a:bodyPr/>
                    <a:lstStyle/>
                    <a:p>
                      <a:r>
                        <a:rPr lang="en-US" sz="2400" dirty="0" smtClean="0">
                          <a:solidFill>
                            <a:srgbClr val="002060"/>
                          </a:solidFill>
                        </a:rPr>
                        <a:t>c</a:t>
                      </a:r>
                      <a:endParaRPr lang="en-US" sz="2400" dirty="0">
                        <a:solidFill>
                          <a:srgbClr val="002060"/>
                        </a:solidFill>
                      </a:endParaRPr>
                    </a:p>
                  </a:txBody>
                  <a:tcPr/>
                </a:tc>
                <a:tc>
                  <a:txBody>
                    <a:bodyPr/>
                    <a:lstStyle/>
                    <a:p>
                      <a:r>
                        <a:rPr lang="en-US" sz="2400" dirty="0" smtClean="0">
                          <a:solidFill>
                            <a:srgbClr val="C00000"/>
                          </a:solidFill>
                        </a:rPr>
                        <a:t>w</a:t>
                      </a:r>
                      <a:endParaRPr lang="en-US" sz="2400" dirty="0">
                        <a:solidFill>
                          <a:srgbClr val="C00000"/>
                        </a:solidFill>
                      </a:endParaRPr>
                    </a:p>
                  </a:txBody>
                  <a:tcPr/>
                </a:tc>
                <a:extLst>
                  <a:ext uri="{0D108BD9-81ED-4DB2-BD59-A6C34878D82A}">
                    <a16:rowId xmlns:a16="http://schemas.microsoft.com/office/drawing/2014/main" val="10004"/>
                  </a:ext>
                </a:extLst>
              </a:tr>
              <a:tr h="370840">
                <a:tc>
                  <a:txBody>
                    <a:bodyPr/>
                    <a:lstStyle/>
                    <a:p>
                      <a:r>
                        <a:rPr lang="en-US" sz="2400" dirty="0" smtClean="0">
                          <a:solidFill>
                            <a:srgbClr val="002060"/>
                          </a:solidFill>
                        </a:rPr>
                        <a:t>d</a:t>
                      </a:r>
                      <a:endParaRPr lang="en-US" sz="2400" dirty="0">
                        <a:solidFill>
                          <a:srgbClr val="002060"/>
                        </a:solidFill>
                      </a:endParaRPr>
                    </a:p>
                  </a:txBody>
                  <a:tcPr/>
                </a:tc>
                <a:tc>
                  <a:txBody>
                    <a:bodyPr/>
                    <a:lstStyle/>
                    <a:p>
                      <a:r>
                        <a:rPr lang="en-US" sz="2400" dirty="0" smtClean="0">
                          <a:solidFill>
                            <a:srgbClr val="C00000"/>
                          </a:solidFill>
                        </a:rPr>
                        <a:t>w</a:t>
                      </a:r>
                      <a:endParaRPr lang="en-US" sz="2400" dirty="0">
                        <a:solidFill>
                          <a:srgbClr val="C00000"/>
                        </a:solidFill>
                      </a:endParaRPr>
                    </a:p>
                  </a:txBody>
                  <a:tcPr/>
                </a:tc>
                <a:extLst>
                  <a:ext uri="{0D108BD9-81ED-4DB2-BD59-A6C34878D82A}">
                    <a16:rowId xmlns:a16="http://schemas.microsoft.com/office/drawing/2014/main" val="10005"/>
                  </a:ext>
                </a:extLst>
              </a:tr>
              <a:tr h="370840">
                <a:tc>
                  <a:txBody>
                    <a:bodyPr/>
                    <a:lstStyle/>
                    <a:p>
                      <a:r>
                        <a:rPr lang="en-US" sz="2400" dirty="0" smtClean="0">
                          <a:solidFill>
                            <a:srgbClr val="002060"/>
                          </a:solidFill>
                        </a:rPr>
                        <a:t>e</a:t>
                      </a:r>
                      <a:endParaRPr lang="en-US" sz="2400" dirty="0">
                        <a:solidFill>
                          <a:srgbClr val="002060"/>
                        </a:solidFill>
                      </a:endParaRPr>
                    </a:p>
                  </a:txBody>
                  <a:tcPr/>
                </a:tc>
                <a:tc>
                  <a:txBody>
                    <a:bodyPr/>
                    <a:lstStyle/>
                    <a:p>
                      <a:r>
                        <a:rPr lang="en-US" sz="2400" dirty="0" smtClean="0">
                          <a:solidFill>
                            <a:srgbClr val="C00000"/>
                          </a:solidFill>
                        </a:rPr>
                        <a:t>w</a:t>
                      </a:r>
                      <a:endParaRPr lang="en-US" sz="2400" dirty="0">
                        <a:solidFill>
                          <a:srgbClr val="C00000"/>
                        </a:solidFill>
                      </a:endParaRPr>
                    </a:p>
                  </a:txBody>
                  <a:tcPr/>
                </a:tc>
                <a:extLst>
                  <a:ext uri="{0D108BD9-81ED-4DB2-BD59-A6C34878D82A}">
                    <a16:rowId xmlns:a16="http://schemas.microsoft.com/office/drawing/2014/main" val="10006"/>
                  </a:ext>
                </a:extLst>
              </a:tr>
            </a:tbl>
          </a:graphicData>
        </a:graphic>
      </p:graphicFrame>
      <p:graphicFrame>
        <p:nvGraphicFramePr>
          <p:cNvPr id="16" name="Table 15"/>
          <p:cNvGraphicFramePr>
            <a:graphicFrameLocks noGrp="1"/>
          </p:cNvGraphicFramePr>
          <p:nvPr/>
        </p:nvGraphicFramePr>
        <p:xfrm>
          <a:off x="6313840" y="2553338"/>
          <a:ext cx="799148" cy="2286000"/>
        </p:xfrm>
        <a:graphic>
          <a:graphicData uri="http://schemas.openxmlformats.org/drawingml/2006/table">
            <a:tbl>
              <a:tblPr firstRow="1" bandRow="1">
                <a:tableStyleId>{5C22544A-7EE6-4342-B048-85BDC9FD1C3A}</a:tableStyleId>
              </a:tblPr>
              <a:tblGrid>
                <a:gridCol w="400368">
                  <a:extLst>
                    <a:ext uri="{9D8B030D-6E8A-4147-A177-3AD203B41FA5}">
                      <a16:colId xmlns:a16="http://schemas.microsoft.com/office/drawing/2014/main" val="20000"/>
                    </a:ext>
                  </a:extLst>
                </a:gridCol>
                <a:gridCol w="398780">
                  <a:extLst>
                    <a:ext uri="{9D8B030D-6E8A-4147-A177-3AD203B41FA5}">
                      <a16:colId xmlns:a16="http://schemas.microsoft.com/office/drawing/2014/main" val="20001"/>
                    </a:ext>
                  </a:extLst>
                </a:gridCol>
              </a:tblGrid>
              <a:tr h="370840">
                <a:tc>
                  <a:txBody>
                    <a:bodyPr/>
                    <a:lstStyle/>
                    <a:p>
                      <a:r>
                        <a:rPr lang="en-US" sz="2400" dirty="0" smtClean="0"/>
                        <a:t>C</a:t>
                      </a:r>
                      <a:endParaRPr lang="en-US" sz="2400" dirty="0"/>
                    </a:p>
                  </a:txBody>
                  <a:tcPr/>
                </a:tc>
                <a:tc>
                  <a:txBody>
                    <a:bodyPr/>
                    <a:lstStyle/>
                    <a:p>
                      <a:r>
                        <a:rPr lang="en-US" sz="2400" dirty="0" smtClean="0"/>
                        <a:t>B</a:t>
                      </a:r>
                      <a:endParaRPr lang="en-US" sz="2400" dirty="0"/>
                    </a:p>
                  </a:txBody>
                  <a:tcPr/>
                </a:tc>
                <a:extLst>
                  <a:ext uri="{0D108BD9-81ED-4DB2-BD59-A6C34878D82A}">
                    <a16:rowId xmlns:a16="http://schemas.microsoft.com/office/drawing/2014/main" val="10000"/>
                  </a:ext>
                </a:extLst>
              </a:tr>
              <a:tr h="370840">
                <a:tc>
                  <a:txBody>
                    <a:bodyPr/>
                    <a:lstStyle/>
                    <a:p>
                      <a:r>
                        <a:rPr lang="en-US" sz="2400" dirty="0" smtClean="0">
                          <a:solidFill>
                            <a:srgbClr val="C00000"/>
                          </a:solidFill>
                        </a:rPr>
                        <a:t>x</a:t>
                      </a:r>
                      <a:endParaRPr lang="en-US" sz="2400" dirty="0">
                        <a:solidFill>
                          <a:srgbClr val="C00000"/>
                        </a:solidFill>
                      </a:endParaRPr>
                    </a:p>
                  </a:txBody>
                  <a:tcPr/>
                </a:tc>
                <a:tc>
                  <a:txBody>
                    <a:bodyPr/>
                    <a:lstStyle/>
                    <a:p>
                      <a:r>
                        <a:rPr lang="en-US" sz="2400" dirty="0" smtClean="0">
                          <a:solidFill>
                            <a:srgbClr val="002060"/>
                          </a:solidFill>
                        </a:rPr>
                        <a:t>1</a:t>
                      </a:r>
                      <a:endParaRPr lang="en-US" sz="2400" dirty="0">
                        <a:solidFill>
                          <a:srgbClr val="002060"/>
                        </a:solidFill>
                      </a:endParaRPr>
                    </a:p>
                  </a:txBody>
                  <a:tcPr/>
                </a:tc>
                <a:extLst>
                  <a:ext uri="{0D108BD9-81ED-4DB2-BD59-A6C34878D82A}">
                    <a16:rowId xmlns:a16="http://schemas.microsoft.com/office/drawing/2014/main" val="10001"/>
                  </a:ext>
                </a:extLst>
              </a:tr>
              <a:tr h="370840">
                <a:tc>
                  <a:txBody>
                    <a:bodyPr/>
                    <a:lstStyle/>
                    <a:p>
                      <a:r>
                        <a:rPr lang="en-US" sz="2400" dirty="0" smtClean="0">
                          <a:solidFill>
                            <a:srgbClr val="C00000"/>
                          </a:solidFill>
                        </a:rPr>
                        <a:t>y</a:t>
                      </a:r>
                      <a:endParaRPr lang="en-US" sz="2400" dirty="0">
                        <a:solidFill>
                          <a:srgbClr val="C00000"/>
                        </a:solidFill>
                      </a:endParaRPr>
                    </a:p>
                  </a:txBody>
                  <a:tcPr/>
                </a:tc>
                <a:tc>
                  <a:txBody>
                    <a:bodyPr/>
                    <a:lstStyle/>
                    <a:p>
                      <a:r>
                        <a:rPr lang="en-US" sz="2400" dirty="0" smtClean="0">
                          <a:solidFill>
                            <a:srgbClr val="002060"/>
                          </a:solidFill>
                        </a:rPr>
                        <a:t>2</a:t>
                      </a:r>
                      <a:endParaRPr lang="en-US" sz="2400" dirty="0">
                        <a:solidFill>
                          <a:srgbClr val="002060"/>
                        </a:solidFill>
                      </a:endParaRPr>
                    </a:p>
                  </a:txBody>
                  <a:tcPr/>
                </a:tc>
                <a:extLst>
                  <a:ext uri="{0D108BD9-81ED-4DB2-BD59-A6C34878D82A}">
                    <a16:rowId xmlns:a16="http://schemas.microsoft.com/office/drawing/2014/main" val="10002"/>
                  </a:ext>
                </a:extLst>
              </a:tr>
              <a:tr h="370840">
                <a:tc>
                  <a:txBody>
                    <a:bodyPr/>
                    <a:lstStyle/>
                    <a:p>
                      <a:r>
                        <a:rPr lang="en-US" sz="2400" dirty="0" smtClean="0">
                          <a:solidFill>
                            <a:srgbClr val="C00000"/>
                          </a:solidFill>
                        </a:rPr>
                        <a:t>z</a:t>
                      </a:r>
                      <a:endParaRPr lang="en-US" sz="2400" dirty="0">
                        <a:solidFill>
                          <a:srgbClr val="C00000"/>
                        </a:solidFill>
                      </a:endParaRPr>
                    </a:p>
                  </a:txBody>
                  <a:tcPr/>
                </a:tc>
                <a:tc>
                  <a:txBody>
                    <a:bodyPr/>
                    <a:lstStyle/>
                    <a:p>
                      <a:r>
                        <a:rPr lang="en-US" sz="2400" dirty="0" smtClean="0">
                          <a:solidFill>
                            <a:srgbClr val="002060"/>
                          </a:solidFill>
                        </a:rPr>
                        <a:t>2</a:t>
                      </a:r>
                      <a:endParaRPr lang="en-US" sz="2400" dirty="0">
                        <a:solidFill>
                          <a:srgbClr val="002060"/>
                        </a:solidFill>
                      </a:endParaRPr>
                    </a:p>
                  </a:txBody>
                  <a:tcPr/>
                </a:tc>
                <a:extLst>
                  <a:ext uri="{0D108BD9-81ED-4DB2-BD59-A6C34878D82A}">
                    <a16:rowId xmlns:a16="http://schemas.microsoft.com/office/drawing/2014/main" val="10003"/>
                  </a:ext>
                </a:extLst>
              </a:tr>
              <a:tr h="370840">
                <a:tc>
                  <a:txBody>
                    <a:bodyPr/>
                    <a:lstStyle/>
                    <a:p>
                      <a:r>
                        <a:rPr lang="en-US" sz="2400" dirty="0" smtClean="0">
                          <a:solidFill>
                            <a:srgbClr val="C00000"/>
                          </a:solidFill>
                        </a:rPr>
                        <a:t>w</a:t>
                      </a:r>
                      <a:endParaRPr lang="en-US" sz="2400" dirty="0">
                        <a:solidFill>
                          <a:srgbClr val="C00000"/>
                        </a:solidFill>
                      </a:endParaRPr>
                    </a:p>
                  </a:txBody>
                  <a:tcPr/>
                </a:tc>
                <a:tc>
                  <a:txBody>
                    <a:bodyPr/>
                    <a:lstStyle/>
                    <a:p>
                      <a:r>
                        <a:rPr lang="en-US" sz="2400" dirty="0" smtClean="0">
                          <a:solidFill>
                            <a:srgbClr val="002060"/>
                          </a:solidFill>
                        </a:rPr>
                        <a:t>3</a:t>
                      </a:r>
                      <a:endParaRPr lang="en-US" sz="2400" dirty="0">
                        <a:solidFill>
                          <a:srgbClr val="002060"/>
                        </a:solidFill>
                      </a:endParaRPr>
                    </a:p>
                  </a:txBody>
                  <a:tcPr/>
                </a:tc>
                <a:extLst>
                  <a:ext uri="{0D108BD9-81ED-4DB2-BD59-A6C34878D82A}">
                    <a16:rowId xmlns:a16="http://schemas.microsoft.com/office/drawing/2014/main" val="10004"/>
                  </a:ext>
                </a:extLst>
              </a:tr>
            </a:tbl>
          </a:graphicData>
        </a:graphic>
      </p:graphicFrame>
      <p:graphicFrame>
        <p:nvGraphicFramePr>
          <p:cNvPr id="17" name="Table 16"/>
          <p:cNvGraphicFramePr>
            <a:graphicFrameLocks noGrp="1"/>
          </p:cNvGraphicFramePr>
          <p:nvPr/>
        </p:nvGraphicFramePr>
        <p:xfrm>
          <a:off x="8063932" y="2622158"/>
          <a:ext cx="2524761" cy="2011680"/>
        </p:xfrm>
        <a:graphic>
          <a:graphicData uri="http://schemas.openxmlformats.org/drawingml/2006/table">
            <a:tbl>
              <a:tblPr firstRow="1" bandRow="1">
                <a:tableStyleId>{5C22544A-7EE6-4342-B048-85BDC9FD1C3A}</a:tableStyleId>
              </a:tblPr>
              <a:tblGrid>
                <a:gridCol w="940118">
                  <a:extLst>
                    <a:ext uri="{9D8B030D-6E8A-4147-A177-3AD203B41FA5}">
                      <a16:colId xmlns:a16="http://schemas.microsoft.com/office/drawing/2014/main" val="20000"/>
                    </a:ext>
                  </a:extLst>
                </a:gridCol>
                <a:gridCol w="1584643">
                  <a:extLst>
                    <a:ext uri="{9D8B030D-6E8A-4147-A177-3AD203B41FA5}">
                      <a16:colId xmlns:a16="http://schemas.microsoft.com/office/drawing/2014/main" val="20001"/>
                    </a:ext>
                  </a:extLst>
                </a:gridCol>
              </a:tblGrid>
              <a:tr h="370840">
                <a:tc gridSpan="2">
                  <a:txBody>
                    <a:bodyPr/>
                    <a:lstStyle/>
                    <a:p>
                      <a:pPr algn="ctr"/>
                      <a:r>
                        <a:rPr lang="en-US" sz="2400" dirty="0" smtClean="0"/>
                        <a:t>Restrictions</a:t>
                      </a:r>
                      <a:endParaRPr lang="en-US" sz="2400"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2400" dirty="0" smtClean="0">
                          <a:solidFill>
                            <a:srgbClr val="C00000"/>
                          </a:solidFill>
                        </a:rPr>
                        <a:t>2NF</a:t>
                      </a:r>
                      <a:endParaRPr lang="en-US" sz="2400" dirty="0">
                        <a:solidFill>
                          <a:srgbClr val="C00000"/>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solidFill>
                            <a:srgbClr val="002060"/>
                          </a:solidFill>
                        </a:rPr>
                        <a:t>P→NP</a:t>
                      </a:r>
                    </a:p>
                  </a:txBody>
                  <a:tcPr/>
                </a:tc>
                <a:extLst>
                  <a:ext uri="{0D108BD9-81ED-4DB2-BD59-A6C34878D82A}">
                    <a16:rowId xmlns:a16="http://schemas.microsoft.com/office/drawing/2014/main" val="10001"/>
                  </a:ext>
                </a:extLst>
              </a:tr>
              <a:tr h="370840">
                <a:tc>
                  <a:txBody>
                    <a:bodyPr/>
                    <a:lstStyle/>
                    <a:p>
                      <a:r>
                        <a:rPr lang="en-US" sz="2400" dirty="0" smtClean="0">
                          <a:solidFill>
                            <a:srgbClr val="C00000"/>
                          </a:solidFill>
                        </a:rPr>
                        <a:t>3NF</a:t>
                      </a:r>
                      <a:endParaRPr lang="en-US" sz="2400" dirty="0">
                        <a:solidFill>
                          <a:srgbClr val="C00000"/>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solidFill>
                            <a:srgbClr val="002060"/>
                          </a:solidFill>
                        </a:rPr>
                        <a:t>NP→NP</a:t>
                      </a:r>
                    </a:p>
                  </a:txBody>
                  <a:tcPr/>
                </a:tc>
                <a:extLst>
                  <a:ext uri="{0D108BD9-81ED-4DB2-BD59-A6C34878D82A}">
                    <a16:rowId xmlns:a16="http://schemas.microsoft.com/office/drawing/2014/main" val="10002"/>
                  </a:ext>
                </a:extLst>
              </a:tr>
              <a:tr h="370840">
                <a:tc>
                  <a:txBody>
                    <a:bodyPr/>
                    <a:lstStyle/>
                    <a:p>
                      <a:r>
                        <a:rPr lang="en-US" sz="2400" dirty="0" smtClean="0">
                          <a:solidFill>
                            <a:srgbClr val="C00000"/>
                          </a:solidFill>
                        </a:rPr>
                        <a:t>BCNF</a:t>
                      </a:r>
                      <a:endParaRPr lang="en-US" sz="2400" dirty="0">
                        <a:solidFill>
                          <a:srgbClr val="C00000"/>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solidFill>
                            <a:srgbClr val="002060"/>
                          </a:solidFill>
                        </a:rPr>
                        <a:t>P/NP→P</a:t>
                      </a:r>
                    </a:p>
                  </a:txBody>
                  <a:tcPr/>
                </a:tc>
                <a:extLst>
                  <a:ext uri="{0D108BD9-81ED-4DB2-BD59-A6C34878D82A}">
                    <a16:rowId xmlns:a16="http://schemas.microsoft.com/office/drawing/2014/main" val="10003"/>
                  </a:ext>
                </a:extLst>
              </a:tr>
            </a:tbl>
          </a:graphicData>
        </a:graphic>
      </p:graphicFrame>
      <p:sp>
        <p:nvSpPr>
          <p:cNvPr id="13" name="TextBox 12"/>
          <p:cNvSpPr txBox="1"/>
          <p:nvPr/>
        </p:nvSpPr>
        <p:spPr>
          <a:xfrm>
            <a:off x="9940349" y="1025132"/>
            <a:ext cx="1489588" cy="1323439"/>
          </a:xfrm>
          <a:prstGeom prst="rect">
            <a:avLst/>
          </a:prstGeom>
          <a:noFill/>
        </p:spPr>
        <p:txBody>
          <a:bodyPr wrap="square" rtlCol="0">
            <a:spAutoFit/>
          </a:bodyPr>
          <a:lstStyle/>
          <a:p>
            <a:r>
              <a:rPr lang="en-US" sz="2000" dirty="0" smtClean="0">
                <a:solidFill>
                  <a:srgbClr val="002060"/>
                </a:solidFill>
              </a:rPr>
              <a:t>R(A B C D)</a:t>
            </a:r>
          </a:p>
          <a:p>
            <a:endParaRPr lang="en-US" sz="2000" dirty="0" smtClean="0">
              <a:solidFill>
                <a:srgbClr val="002060"/>
              </a:solidFill>
            </a:endParaRPr>
          </a:p>
          <a:p>
            <a:pPr lvl="1"/>
            <a:r>
              <a:rPr lang="en-US" sz="2000" dirty="0" smtClean="0">
                <a:solidFill>
                  <a:srgbClr val="002060"/>
                </a:solidFill>
              </a:rPr>
              <a:t>AB→C</a:t>
            </a:r>
          </a:p>
          <a:p>
            <a:pPr lvl="1"/>
            <a:r>
              <a:rPr lang="en-US" sz="2000" dirty="0" smtClean="0">
                <a:solidFill>
                  <a:srgbClr val="002060"/>
                </a:solidFill>
              </a:rPr>
              <a:t>C→B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b="1" dirty="0" smtClean="0">
                <a:solidFill>
                  <a:schemeClr val="bg1"/>
                </a:solidFill>
              </a:rPr>
              <a:t>IDENTIFYING NORMAL FORM</a:t>
            </a:r>
            <a:endParaRPr lang="en-US" sz="24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9" name="TextBox 8"/>
          <p:cNvSpPr txBox="1"/>
          <p:nvPr/>
        </p:nvSpPr>
        <p:spPr>
          <a:xfrm>
            <a:off x="464457" y="1886860"/>
            <a:ext cx="2822082" cy="1815882"/>
          </a:xfrm>
          <a:prstGeom prst="rect">
            <a:avLst/>
          </a:prstGeom>
          <a:noFill/>
        </p:spPr>
        <p:txBody>
          <a:bodyPr wrap="square" rtlCol="0">
            <a:spAutoFit/>
          </a:bodyPr>
          <a:lstStyle/>
          <a:p>
            <a:r>
              <a:rPr lang="en-US" sz="2400" b="1" dirty="0" smtClean="0">
                <a:solidFill>
                  <a:srgbClr val="C00000"/>
                </a:solidFill>
              </a:rPr>
              <a:t>R(A B C D E F G H)</a:t>
            </a:r>
          </a:p>
          <a:p>
            <a:pPr lvl="1"/>
            <a:r>
              <a:rPr lang="en-US" sz="2000" dirty="0" smtClean="0">
                <a:solidFill>
                  <a:srgbClr val="002060"/>
                </a:solidFill>
              </a:rPr>
              <a:t>AB→C</a:t>
            </a:r>
          </a:p>
          <a:p>
            <a:pPr lvl="1"/>
            <a:r>
              <a:rPr lang="en-US" sz="2000" dirty="0" smtClean="0">
                <a:solidFill>
                  <a:srgbClr val="002060"/>
                </a:solidFill>
              </a:rPr>
              <a:t>A→DE</a:t>
            </a:r>
          </a:p>
          <a:p>
            <a:pPr lvl="1"/>
            <a:r>
              <a:rPr lang="en-US" sz="2400" dirty="0" smtClean="0">
                <a:solidFill>
                  <a:srgbClr val="002060"/>
                </a:solidFill>
              </a:rPr>
              <a:t>B→F</a:t>
            </a:r>
          </a:p>
          <a:p>
            <a:pPr lvl="1"/>
            <a:r>
              <a:rPr lang="en-US" sz="2400" dirty="0" smtClean="0">
                <a:solidFill>
                  <a:srgbClr val="002060"/>
                </a:solidFill>
              </a:rPr>
              <a:t>F→GH</a:t>
            </a:r>
            <a:endParaRPr lang="en-US" sz="2400" dirty="0" smtClean="0">
              <a:solidFill>
                <a:srgbClr val="C00000"/>
              </a:solidFill>
            </a:endParaRPr>
          </a:p>
        </p:txBody>
      </p:sp>
      <p:sp>
        <p:nvSpPr>
          <p:cNvPr id="11" name="TextBox 10"/>
          <p:cNvSpPr txBox="1"/>
          <p:nvPr/>
        </p:nvSpPr>
        <p:spPr>
          <a:xfrm>
            <a:off x="4042161" y="1923148"/>
            <a:ext cx="2742952" cy="1692771"/>
          </a:xfrm>
          <a:prstGeom prst="rect">
            <a:avLst/>
          </a:prstGeom>
          <a:noFill/>
        </p:spPr>
        <p:txBody>
          <a:bodyPr wrap="square" rtlCol="0">
            <a:spAutoFit/>
          </a:bodyPr>
          <a:lstStyle/>
          <a:p>
            <a:r>
              <a:rPr lang="en-US" sz="2400" b="1" dirty="0" smtClean="0">
                <a:solidFill>
                  <a:srgbClr val="C00000"/>
                </a:solidFill>
              </a:rPr>
              <a:t>R(A B C D E F G H)</a:t>
            </a:r>
          </a:p>
          <a:p>
            <a:pPr lvl="1"/>
            <a:r>
              <a:rPr lang="en-US" sz="2000" dirty="0" smtClean="0">
                <a:solidFill>
                  <a:srgbClr val="002060"/>
                </a:solidFill>
              </a:rPr>
              <a:t>AB→C</a:t>
            </a:r>
          </a:p>
          <a:p>
            <a:pPr lvl="1"/>
            <a:r>
              <a:rPr lang="en-US" sz="2000" dirty="0" smtClean="0">
                <a:solidFill>
                  <a:srgbClr val="002060"/>
                </a:solidFill>
              </a:rPr>
              <a:t>BD→EF</a:t>
            </a:r>
          </a:p>
          <a:p>
            <a:pPr lvl="1"/>
            <a:r>
              <a:rPr lang="en-US" sz="2000" dirty="0" smtClean="0">
                <a:solidFill>
                  <a:srgbClr val="002060"/>
                </a:solidFill>
              </a:rPr>
              <a:t>AD→GH</a:t>
            </a:r>
          </a:p>
          <a:p>
            <a:pPr lvl="1"/>
            <a:r>
              <a:rPr lang="en-US" sz="2000" dirty="0" smtClean="0">
                <a:solidFill>
                  <a:srgbClr val="002060"/>
                </a:solidFill>
              </a:rPr>
              <a:t>A→I</a:t>
            </a:r>
            <a:endParaRPr lang="en-US" sz="2400" dirty="0" smtClean="0">
              <a:solidFill>
                <a:srgbClr val="C00000"/>
              </a:solidFill>
            </a:endParaRPr>
          </a:p>
        </p:txBody>
      </p:sp>
      <p:sp>
        <p:nvSpPr>
          <p:cNvPr id="12" name="TextBox 11"/>
          <p:cNvSpPr txBox="1"/>
          <p:nvPr/>
        </p:nvSpPr>
        <p:spPr>
          <a:xfrm>
            <a:off x="7823061" y="1959436"/>
            <a:ext cx="2510972" cy="1384995"/>
          </a:xfrm>
          <a:prstGeom prst="rect">
            <a:avLst/>
          </a:prstGeom>
          <a:noFill/>
        </p:spPr>
        <p:txBody>
          <a:bodyPr wrap="square" rtlCol="0">
            <a:spAutoFit/>
          </a:bodyPr>
          <a:lstStyle/>
          <a:p>
            <a:r>
              <a:rPr lang="en-US" sz="2400" b="1" dirty="0" smtClean="0">
                <a:solidFill>
                  <a:srgbClr val="C00000"/>
                </a:solidFill>
              </a:rPr>
              <a:t>R(A B C D E)</a:t>
            </a:r>
          </a:p>
          <a:p>
            <a:pPr lvl="1"/>
            <a:r>
              <a:rPr lang="en-US" sz="2000" dirty="0" smtClean="0">
                <a:solidFill>
                  <a:srgbClr val="002060"/>
                </a:solidFill>
              </a:rPr>
              <a:t>CE→D</a:t>
            </a:r>
          </a:p>
          <a:p>
            <a:pPr lvl="1"/>
            <a:r>
              <a:rPr lang="en-US" sz="2000" dirty="0" smtClean="0">
                <a:solidFill>
                  <a:srgbClr val="002060"/>
                </a:solidFill>
              </a:rPr>
              <a:t>D→B</a:t>
            </a:r>
          </a:p>
          <a:p>
            <a:pPr lvl="1"/>
            <a:r>
              <a:rPr lang="en-US" sz="2000" dirty="0" smtClean="0">
                <a:solidFill>
                  <a:srgbClr val="002060"/>
                </a:solidFill>
              </a:rPr>
              <a:t>C→A</a:t>
            </a:r>
          </a:p>
        </p:txBody>
      </p:sp>
      <p:sp>
        <p:nvSpPr>
          <p:cNvPr id="13" name="TextBox 12"/>
          <p:cNvSpPr txBox="1"/>
          <p:nvPr/>
        </p:nvSpPr>
        <p:spPr>
          <a:xfrm>
            <a:off x="478977" y="3802714"/>
            <a:ext cx="2510972" cy="1384995"/>
          </a:xfrm>
          <a:prstGeom prst="rect">
            <a:avLst/>
          </a:prstGeom>
          <a:noFill/>
        </p:spPr>
        <p:txBody>
          <a:bodyPr wrap="square" rtlCol="0">
            <a:spAutoFit/>
          </a:bodyPr>
          <a:lstStyle/>
          <a:p>
            <a:r>
              <a:rPr lang="en-US" sz="2400" b="1" dirty="0" smtClean="0">
                <a:solidFill>
                  <a:srgbClr val="C00000"/>
                </a:solidFill>
              </a:rPr>
              <a:t>R(A B C D E F)</a:t>
            </a:r>
          </a:p>
          <a:p>
            <a:pPr lvl="1"/>
            <a:r>
              <a:rPr lang="en-US" sz="2000" dirty="0" smtClean="0">
                <a:solidFill>
                  <a:srgbClr val="002060"/>
                </a:solidFill>
              </a:rPr>
              <a:t>AB→C</a:t>
            </a:r>
          </a:p>
          <a:p>
            <a:pPr lvl="1"/>
            <a:r>
              <a:rPr lang="en-US" sz="2000" dirty="0" smtClean="0">
                <a:solidFill>
                  <a:srgbClr val="002060"/>
                </a:solidFill>
              </a:rPr>
              <a:t>DC→AE</a:t>
            </a:r>
          </a:p>
          <a:p>
            <a:pPr lvl="1"/>
            <a:r>
              <a:rPr lang="en-US" sz="2000" dirty="0" smtClean="0">
                <a:solidFill>
                  <a:srgbClr val="002060"/>
                </a:solidFill>
              </a:rPr>
              <a:t>E→F</a:t>
            </a:r>
          </a:p>
        </p:txBody>
      </p:sp>
      <p:sp>
        <p:nvSpPr>
          <p:cNvPr id="14" name="TextBox 13"/>
          <p:cNvSpPr txBox="1"/>
          <p:nvPr/>
        </p:nvSpPr>
        <p:spPr>
          <a:xfrm>
            <a:off x="3955083" y="3897058"/>
            <a:ext cx="2510972" cy="1384995"/>
          </a:xfrm>
          <a:prstGeom prst="rect">
            <a:avLst/>
          </a:prstGeom>
          <a:noFill/>
        </p:spPr>
        <p:txBody>
          <a:bodyPr wrap="square" rtlCol="0">
            <a:spAutoFit/>
          </a:bodyPr>
          <a:lstStyle/>
          <a:p>
            <a:r>
              <a:rPr lang="en-US" sz="2400" b="1" dirty="0" smtClean="0">
                <a:solidFill>
                  <a:srgbClr val="C00000"/>
                </a:solidFill>
              </a:rPr>
              <a:t>R(A B C D E)</a:t>
            </a:r>
          </a:p>
          <a:p>
            <a:pPr lvl="1"/>
            <a:r>
              <a:rPr lang="en-US" sz="2000" dirty="0" smtClean="0">
                <a:solidFill>
                  <a:srgbClr val="002060"/>
                </a:solidFill>
              </a:rPr>
              <a:t>AB→CD</a:t>
            </a:r>
          </a:p>
          <a:p>
            <a:pPr lvl="1"/>
            <a:r>
              <a:rPr lang="en-US" sz="2000" dirty="0" smtClean="0">
                <a:solidFill>
                  <a:srgbClr val="002060"/>
                </a:solidFill>
              </a:rPr>
              <a:t>D→A</a:t>
            </a:r>
          </a:p>
          <a:p>
            <a:pPr lvl="1"/>
            <a:r>
              <a:rPr lang="en-US" sz="2000" dirty="0" smtClean="0">
                <a:solidFill>
                  <a:srgbClr val="002060"/>
                </a:solidFill>
              </a:rPr>
              <a:t>BC→DE</a:t>
            </a:r>
          </a:p>
        </p:txBody>
      </p:sp>
      <p:sp>
        <p:nvSpPr>
          <p:cNvPr id="16" name="TextBox 15"/>
          <p:cNvSpPr txBox="1"/>
          <p:nvPr/>
        </p:nvSpPr>
        <p:spPr>
          <a:xfrm>
            <a:off x="6275153" y="3823768"/>
            <a:ext cx="2510972" cy="1077218"/>
          </a:xfrm>
          <a:prstGeom prst="rect">
            <a:avLst/>
          </a:prstGeom>
          <a:noFill/>
        </p:spPr>
        <p:txBody>
          <a:bodyPr wrap="square" rtlCol="0">
            <a:spAutoFit/>
          </a:bodyPr>
          <a:lstStyle/>
          <a:p>
            <a:r>
              <a:rPr lang="en-US" sz="2400" b="1" dirty="0" smtClean="0">
                <a:solidFill>
                  <a:srgbClr val="C00000"/>
                </a:solidFill>
              </a:rPr>
              <a:t>R(A B C D E)</a:t>
            </a:r>
          </a:p>
          <a:p>
            <a:pPr lvl="1"/>
            <a:r>
              <a:rPr lang="en-US" sz="2000" dirty="0" smtClean="0">
                <a:solidFill>
                  <a:srgbClr val="002060"/>
                </a:solidFill>
              </a:rPr>
              <a:t>BC→ADE</a:t>
            </a:r>
          </a:p>
          <a:p>
            <a:pPr lvl="1"/>
            <a:r>
              <a:rPr lang="en-US" sz="2000" dirty="0" smtClean="0">
                <a:solidFill>
                  <a:srgbClr val="002060"/>
                </a:solidFill>
              </a:rPr>
              <a:t>D→B</a:t>
            </a:r>
          </a:p>
        </p:txBody>
      </p:sp>
      <p:sp>
        <p:nvSpPr>
          <p:cNvPr id="15" name="TextBox 14"/>
          <p:cNvSpPr txBox="1"/>
          <p:nvPr/>
        </p:nvSpPr>
        <p:spPr>
          <a:xfrm>
            <a:off x="1002891" y="5560142"/>
            <a:ext cx="4468762" cy="400110"/>
          </a:xfrm>
          <a:prstGeom prst="rect">
            <a:avLst/>
          </a:prstGeom>
          <a:noFill/>
        </p:spPr>
        <p:txBody>
          <a:bodyPr wrap="square" rtlCol="0">
            <a:spAutoFit/>
          </a:bodyPr>
          <a:lstStyle/>
          <a:p>
            <a:r>
              <a:rPr lang="en-US" sz="2000" dirty="0" smtClean="0">
                <a:solidFill>
                  <a:srgbClr val="002060"/>
                </a:solidFill>
              </a:rPr>
              <a:t>AB, ABD, CE, ABD-BCD, AB-BD-BC, BC-CD   </a:t>
            </a:r>
          </a:p>
        </p:txBody>
      </p:sp>
      <p:graphicFrame>
        <p:nvGraphicFramePr>
          <p:cNvPr id="17" name="Table 16"/>
          <p:cNvGraphicFramePr>
            <a:graphicFrameLocks noGrp="1"/>
          </p:cNvGraphicFramePr>
          <p:nvPr/>
        </p:nvGraphicFramePr>
        <p:xfrm>
          <a:off x="8938564" y="4318414"/>
          <a:ext cx="2524761" cy="2011680"/>
        </p:xfrm>
        <a:graphic>
          <a:graphicData uri="http://schemas.openxmlformats.org/drawingml/2006/table">
            <a:tbl>
              <a:tblPr firstRow="1" bandRow="1">
                <a:tableStyleId>{5C22544A-7EE6-4342-B048-85BDC9FD1C3A}</a:tableStyleId>
              </a:tblPr>
              <a:tblGrid>
                <a:gridCol w="940118">
                  <a:extLst>
                    <a:ext uri="{9D8B030D-6E8A-4147-A177-3AD203B41FA5}">
                      <a16:colId xmlns:a16="http://schemas.microsoft.com/office/drawing/2014/main" val="20000"/>
                    </a:ext>
                  </a:extLst>
                </a:gridCol>
                <a:gridCol w="1584643">
                  <a:extLst>
                    <a:ext uri="{9D8B030D-6E8A-4147-A177-3AD203B41FA5}">
                      <a16:colId xmlns:a16="http://schemas.microsoft.com/office/drawing/2014/main" val="20001"/>
                    </a:ext>
                  </a:extLst>
                </a:gridCol>
              </a:tblGrid>
              <a:tr h="370840">
                <a:tc gridSpan="2">
                  <a:txBody>
                    <a:bodyPr/>
                    <a:lstStyle/>
                    <a:p>
                      <a:pPr algn="ctr"/>
                      <a:r>
                        <a:rPr lang="en-US" sz="2400" dirty="0" smtClean="0"/>
                        <a:t>Restrictions</a:t>
                      </a:r>
                      <a:endParaRPr lang="en-US" sz="2400"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2400" dirty="0" smtClean="0">
                          <a:solidFill>
                            <a:srgbClr val="C00000"/>
                          </a:solidFill>
                        </a:rPr>
                        <a:t>2NF</a:t>
                      </a:r>
                      <a:endParaRPr lang="en-US" sz="2400" dirty="0">
                        <a:solidFill>
                          <a:srgbClr val="C00000"/>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solidFill>
                            <a:srgbClr val="002060"/>
                          </a:solidFill>
                        </a:rPr>
                        <a:t>P→NP</a:t>
                      </a:r>
                    </a:p>
                  </a:txBody>
                  <a:tcPr/>
                </a:tc>
                <a:extLst>
                  <a:ext uri="{0D108BD9-81ED-4DB2-BD59-A6C34878D82A}">
                    <a16:rowId xmlns:a16="http://schemas.microsoft.com/office/drawing/2014/main" val="10001"/>
                  </a:ext>
                </a:extLst>
              </a:tr>
              <a:tr h="370840">
                <a:tc>
                  <a:txBody>
                    <a:bodyPr/>
                    <a:lstStyle/>
                    <a:p>
                      <a:r>
                        <a:rPr lang="en-US" sz="2400" dirty="0" smtClean="0">
                          <a:solidFill>
                            <a:srgbClr val="C00000"/>
                          </a:solidFill>
                        </a:rPr>
                        <a:t>3NF</a:t>
                      </a:r>
                      <a:endParaRPr lang="en-US" sz="2400" dirty="0">
                        <a:solidFill>
                          <a:srgbClr val="C00000"/>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solidFill>
                            <a:srgbClr val="002060"/>
                          </a:solidFill>
                        </a:rPr>
                        <a:t>NP→NP</a:t>
                      </a:r>
                    </a:p>
                  </a:txBody>
                  <a:tcPr/>
                </a:tc>
                <a:extLst>
                  <a:ext uri="{0D108BD9-81ED-4DB2-BD59-A6C34878D82A}">
                    <a16:rowId xmlns:a16="http://schemas.microsoft.com/office/drawing/2014/main" val="10002"/>
                  </a:ext>
                </a:extLst>
              </a:tr>
              <a:tr h="370840">
                <a:tc>
                  <a:txBody>
                    <a:bodyPr/>
                    <a:lstStyle/>
                    <a:p>
                      <a:r>
                        <a:rPr lang="en-US" sz="2400" dirty="0" smtClean="0">
                          <a:solidFill>
                            <a:srgbClr val="C00000"/>
                          </a:solidFill>
                        </a:rPr>
                        <a:t>BCNF</a:t>
                      </a:r>
                      <a:endParaRPr lang="en-US" sz="2400" dirty="0">
                        <a:solidFill>
                          <a:srgbClr val="C00000"/>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solidFill>
                            <a:srgbClr val="002060"/>
                          </a:solidFill>
                        </a:rPr>
                        <a:t>P/NP→P</a:t>
                      </a:r>
                    </a:p>
                  </a:txBody>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6" grpId="0"/>
      <p:bldP spid="15"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HOW TO NORMALIZE A RELATION TABLE?</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9" name="TextBox 8"/>
          <p:cNvSpPr txBox="1"/>
          <p:nvPr/>
        </p:nvSpPr>
        <p:spPr>
          <a:xfrm>
            <a:off x="3644978" y="2562714"/>
            <a:ext cx="3829247" cy="461665"/>
          </a:xfrm>
          <a:prstGeom prst="rect">
            <a:avLst/>
          </a:prstGeom>
          <a:noFill/>
        </p:spPr>
        <p:txBody>
          <a:bodyPr wrap="square" rtlCol="0">
            <a:spAutoFit/>
          </a:bodyPr>
          <a:lstStyle/>
          <a:p>
            <a:r>
              <a:rPr lang="en-US" sz="2400" b="1" dirty="0" smtClean="0">
                <a:solidFill>
                  <a:srgbClr val="C00000"/>
                </a:solidFill>
              </a:rPr>
              <a:t>R( A  B  C  D  E  F  G  H  I  J )</a:t>
            </a:r>
          </a:p>
        </p:txBody>
      </p:sp>
      <p:grpSp>
        <p:nvGrpSpPr>
          <p:cNvPr id="2" name="Group 32"/>
          <p:cNvGrpSpPr/>
          <p:nvPr/>
        </p:nvGrpSpPr>
        <p:grpSpPr>
          <a:xfrm>
            <a:off x="4186893" y="2353057"/>
            <a:ext cx="742914" cy="297381"/>
            <a:chOff x="4080877" y="2392813"/>
            <a:chExt cx="742914" cy="297381"/>
          </a:xfrm>
        </p:grpSpPr>
        <p:cxnSp>
          <p:nvCxnSpPr>
            <p:cNvPr id="18" name="Straight Connector 17"/>
            <p:cNvCxnSpPr/>
            <p:nvPr/>
          </p:nvCxnSpPr>
          <p:spPr>
            <a:xfrm>
              <a:off x="4094922" y="2398643"/>
              <a:ext cx="72886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3975653" y="2504661"/>
              <a:ext cx="21203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4353337" y="2498037"/>
              <a:ext cx="21203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a:off x="4671395" y="2551042"/>
              <a:ext cx="278297" cy="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 name="Group 46"/>
          <p:cNvGrpSpPr/>
          <p:nvPr/>
        </p:nvGrpSpPr>
        <p:grpSpPr>
          <a:xfrm>
            <a:off x="4551325" y="2047467"/>
            <a:ext cx="1372396" cy="523459"/>
            <a:chOff x="4432057" y="2047467"/>
            <a:chExt cx="1372396" cy="523459"/>
          </a:xfrm>
        </p:grpSpPr>
        <p:cxnSp>
          <p:nvCxnSpPr>
            <p:cNvPr id="35" name="Straight Connector 34"/>
            <p:cNvCxnSpPr/>
            <p:nvPr/>
          </p:nvCxnSpPr>
          <p:spPr>
            <a:xfrm>
              <a:off x="4446102" y="2047467"/>
              <a:ext cx="1358351" cy="6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4326833" y="2153485"/>
              <a:ext cx="21203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5526158" y="2312511"/>
              <a:ext cx="510204" cy="6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 name="Group 63"/>
          <p:cNvGrpSpPr/>
          <p:nvPr/>
        </p:nvGrpSpPr>
        <p:grpSpPr>
          <a:xfrm>
            <a:off x="4213396" y="3009036"/>
            <a:ext cx="1339263" cy="357015"/>
            <a:chOff x="4107380" y="3009036"/>
            <a:chExt cx="1339263" cy="357015"/>
          </a:xfrm>
        </p:grpSpPr>
        <p:cxnSp>
          <p:nvCxnSpPr>
            <p:cNvPr id="54" name="Straight Connector 53"/>
            <p:cNvCxnSpPr/>
            <p:nvPr/>
          </p:nvCxnSpPr>
          <p:spPr>
            <a:xfrm flipV="1">
              <a:off x="4108174" y="3352799"/>
              <a:ext cx="1338469"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962400" y="3207025"/>
              <a:ext cx="29154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5400000" flipH="1" flipV="1">
              <a:off x="4929809" y="3180521"/>
              <a:ext cx="3445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flipH="1" flipV="1">
              <a:off x="5267737" y="3187149"/>
              <a:ext cx="3445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8" name="Group 75"/>
          <p:cNvGrpSpPr/>
          <p:nvPr/>
        </p:nvGrpSpPr>
        <p:grpSpPr>
          <a:xfrm>
            <a:off x="5213924" y="3193775"/>
            <a:ext cx="1955504" cy="629472"/>
            <a:chOff x="5213924" y="3193775"/>
            <a:chExt cx="1955504" cy="629472"/>
          </a:xfrm>
        </p:grpSpPr>
        <p:cxnSp>
          <p:nvCxnSpPr>
            <p:cNvPr id="60" name="Straight Connector 59"/>
            <p:cNvCxnSpPr/>
            <p:nvPr/>
          </p:nvCxnSpPr>
          <p:spPr>
            <a:xfrm flipV="1">
              <a:off x="5214718" y="3816626"/>
              <a:ext cx="1941456" cy="6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a:off x="5068944" y="3664221"/>
              <a:ext cx="29154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5400000" flipH="1" flipV="1">
              <a:off x="6519269" y="3491935"/>
              <a:ext cx="617016" cy="20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5400000" flipH="1" flipV="1">
              <a:off x="6857197" y="3505189"/>
              <a:ext cx="610394" cy="140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1" name="Group 84"/>
          <p:cNvGrpSpPr/>
          <p:nvPr/>
        </p:nvGrpSpPr>
        <p:grpSpPr>
          <a:xfrm>
            <a:off x="5797033" y="2975926"/>
            <a:ext cx="749541" cy="357016"/>
            <a:chOff x="5797033" y="2975926"/>
            <a:chExt cx="749541" cy="357016"/>
          </a:xfrm>
        </p:grpSpPr>
        <p:cxnSp>
          <p:nvCxnSpPr>
            <p:cNvPr id="78" name="Straight Connector 77"/>
            <p:cNvCxnSpPr/>
            <p:nvPr/>
          </p:nvCxnSpPr>
          <p:spPr>
            <a:xfrm flipV="1">
              <a:off x="5797827" y="3313043"/>
              <a:ext cx="748747" cy="19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5652053" y="3173915"/>
              <a:ext cx="29154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5400000" flipH="1" flipV="1">
              <a:off x="6023122" y="3147411"/>
              <a:ext cx="3445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rot="5400000" flipH="1" flipV="1">
              <a:off x="6361050" y="3154039"/>
              <a:ext cx="3445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86" name="TextBox 85"/>
          <p:cNvSpPr txBox="1"/>
          <p:nvPr/>
        </p:nvSpPr>
        <p:spPr>
          <a:xfrm>
            <a:off x="8482021" y="1926617"/>
            <a:ext cx="3060621" cy="2062103"/>
          </a:xfrm>
          <a:prstGeom prst="rect">
            <a:avLst/>
          </a:prstGeom>
          <a:noFill/>
        </p:spPr>
        <p:txBody>
          <a:bodyPr wrap="square" rtlCol="0">
            <a:spAutoFit/>
          </a:bodyPr>
          <a:lstStyle/>
          <a:p>
            <a:r>
              <a:rPr lang="en-US" sz="2400" b="1" dirty="0" smtClean="0">
                <a:solidFill>
                  <a:srgbClr val="C00000"/>
                </a:solidFill>
              </a:rPr>
              <a:t>R(A B C D E F G H I J)</a:t>
            </a:r>
          </a:p>
          <a:p>
            <a:pPr lvl="1"/>
            <a:r>
              <a:rPr lang="en-US" sz="2000" dirty="0" smtClean="0">
                <a:solidFill>
                  <a:srgbClr val="002060"/>
                </a:solidFill>
              </a:rPr>
              <a:t>AB→C</a:t>
            </a:r>
          </a:p>
          <a:p>
            <a:pPr lvl="1"/>
            <a:r>
              <a:rPr lang="en-US" sz="2000" dirty="0" smtClean="0">
                <a:solidFill>
                  <a:srgbClr val="002060"/>
                </a:solidFill>
              </a:rPr>
              <a:t>A→DE</a:t>
            </a:r>
          </a:p>
          <a:p>
            <a:pPr lvl="1"/>
            <a:r>
              <a:rPr lang="en-US" sz="2000" dirty="0" smtClean="0">
                <a:solidFill>
                  <a:srgbClr val="002060"/>
                </a:solidFill>
              </a:rPr>
              <a:t>B→F</a:t>
            </a:r>
          </a:p>
          <a:p>
            <a:pPr lvl="1"/>
            <a:r>
              <a:rPr lang="en-US" sz="2000" dirty="0" smtClean="0">
                <a:solidFill>
                  <a:srgbClr val="002060"/>
                </a:solidFill>
              </a:rPr>
              <a:t>F→GH</a:t>
            </a:r>
          </a:p>
          <a:p>
            <a:pPr lvl="1"/>
            <a:r>
              <a:rPr lang="en-US" sz="2000" dirty="0" smtClean="0">
                <a:solidFill>
                  <a:srgbClr val="002060"/>
                </a:solidFill>
              </a:rPr>
              <a:t>D→IJ</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
                                        </p:tgtEl>
                                        <p:attrNameLst>
                                          <p:attrName>style.visibility</p:attrName>
                                        </p:attrNameLst>
                                      </p:cBhvr>
                                      <p:to>
                                        <p:strVal val="visible"/>
                                      </p:to>
                                    </p:set>
                                    <p:anim calcmode="lin" valueType="num">
                                      <p:cBhvr additive="base">
                                        <p:cTn id="13" dur="500" fill="hold"/>
                                        <p:tgtEl>
                                          <p:spTgt spid="86"/>
                                        </p:tgtEl>
                                        <p:attrNameLst>
                                          <p:attrName>ppt_x</p:attrName>
                                        </p:attrNameLst>
                                      </p:cBhvr>
                                      <p:tavLst>
                                        <p:tav tm="0">
                                          <p:val>
                                            <p:strVal val="#ppt_x"/>
                                          </p:val>
                                        </p:tav>
                                        <p:tav tm="100000">
                                          <p:val>
                                            <p:strVal val="#ppt_x"/>
                                          </p:val>
                                        </p:tav>
                                      </p:tavLst>
                                    </p:anim>
                                    <p:anim calcmode="lin" valueType="num">
                                      <p:cBhvr additive="base">
                                        <p:cTn id="1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6"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RELATIONAL DECOMPOSITION: </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6" name="TextBox 85"/>
          <p:cNvSpPr txBox="1"/>
          <p:nvPr/>
        </p:nvSpPr>
        <p:spPr>
          <a:xfrm>
            <a:off x="424070" y="1794097"/>
            <a:ext cx="11317355" cy="6001643"/>
          </a:xfrm>
          <a:prstGeom prst="rect">
            <a:avLst/>
          </a:prstGeom>
          <a:noFill/>
        </p:spPr>
        <p:txBody>
          <a:bodyPr wrap="square" rtlCol="0">
            <a:spAutoFit/>
          </a:bodyPr>
          <a:lstStyle/>
          <a:p>
            <a:pPr algn="just">
              <a:lnSpc>
                <a:spcPct val="150000"/>
              </a:lnSpc>
              <a:buFont typeface="Wingdings" pitchFamily="2" charset="2"/>
              <a:buChar char="v"/>
            </a:pPr>
            <a:r>
              <a:rPr lang="en-US" sz="2000" dirty="0" smtClean="0">
                <a:solidFill>
                  <a:srgbClr val="C00000"/>
                </a:solidFill>
              </a:rPr>
              <a:t>For a good database design the database schema must satisfy the normal form by  decomposing  the  relation schema and must satisfy certain properties: -</a:t>
            </a:r>
          </a:p>
          <a:p>
            <a:pPr lvl="1" algn="just">
              <a:lnSpc>
                <a:spcPct val="150000"/>
              </a:lnSpc>
              <a:buFont typeface="Wingdings" pitchFamily="2" charset="2"/>
              <a:buChar char="§"/>
            </a:pPr>
            <a:r>
              <a:rPr lang="en-US" sz="2000" dirty="0" smtClean="0">
                <a:solidFill>
                  <a:srgbClr val="002060"/>
                </a:solidFill>
              </a:rPr>
              <a:t>Dependency preservation property</a:t>
            </a:r>
          </a:p>
          <a:p>
            <a:pPr lvl="1" algn="just">
              <a:lnSpc>
                <a:spcPct val="150000"/>
              </a:lnSpc>
              <a:buFont typeface="Wingdings" pitchFamily="2" charset="2"/>
              <a:buChar char="§"/>
            </a:pPr>
            <a:r>
              <a:rPr lang="en-US" sz="2000" dirty="0" smtClean="0">
                <a:solidFill>
                  <a:srgbClr val="002060"/>
                </a:solidFill>
              </a:rPr>
              <a:t>Lossless / non additive join property</a:t>
            </a:r>
          </a:p>
          <a:p>
            <a:r>
              <a:rPr lang="en-US" b="1" dirty="0" smtClean="0">
                <a:solidFill>
                  <a:srgbClr val="002060"/>
                </a:solidFill>
              </a:rPr>
              <a:t>Dependency preservation property: -</a:t>
            </a:r>
          </a:p>
          <a:p>
            <a:pPr lvl="1" algn="just">
              <a:buFont typeface="Wingdings" pitchFamily="2" charset="2"/>
              <a:buChar char="v"/>
            </a:pPr>
            <a:r>
              <a:rPr lang="en-US" dirty="0" smtClean="0">
                <a:solidFill>
                  <a:srgbClr val="C00000"/>
                </a:solidFill>
              </a:rPr>
              <a:t>By using the functional dependencies, the universal relation schema R is divided/decomposed into a set of relation schema </a:t>
            </a:r>
            <a:r>
              <a:rPr lang="en-US" dirty="0" smtClean="0">
                <a:solidFill>
                  <a:srgbClr val="002060"/>
                </a:solidFill>
              </a:rPr>
              <a:t>D ={R</a:t>
            </a:r>
            <a:r>
              <a:rPr lang="en-US" baseline="-25000" dirty="0" smtClean="0">
                <a:solidFill>
                  <a:srgbClr val="002060"/>
                </a:solidFill>
              </a:rPr>
              <a:t>1,</a:t>
            </a:r>
            <a:r>
              <a:rPr lang="en-US" dirty="0" smtClean="0">
                <a:solidFill>
                  <a:srgbClr val="002060"/>
                </a:solidFill>
              </a:rPr>
              <a:t> R</a:t>
            </a:r>
            <a:r>
              <a:rPr lang="en-US" baseline="-25000" dirty="0" smtClean="0">
                <a:solidFill>
                  <a:srgbClr val="002060"/>
                </a:solidFill>
              </a:rPr>
              <a:t>2</a:t>
            </a:r>
            <a:r>
              <a:rPr lang="en-US" dirty="0" smtClean="0">
                <a:solidFill>
                  <a:srgbClr val="002060"/>
                </a:solidFill>
              </a:rPr>
              <a:t> </a:t>
            </a:r>
            <a:r>
              <a:rPr lang="en-US" baseline="-25000" dirty="0" smtClean="0">
                <a:solidFill>
                  <a:srgbClr val="002060"/>
                </a:solidFill>
              </a:rPr>
              <a:t>……,</a:t>
            </a:r>
            <a:r>
              <a:rPr lang="en-US" dirty="0" err="1" smtClean="0">
                <a:solidFill>
                  <a:srgbClr val="002060"/>
                </a:solidFill>
              </a:rPr>
              <a:t>R</a:t>
            </a:r>
            <a:r>
              <a:rPr lang="en-US" baseline="-25000" dirty="0" err="1" smtClean="0">
                <a:solidFill>
                  <a:srgbClr val="002060"/>
                </a:solidFill>
              </a:rPr>
              <a:t>n</a:t>
            </a:r>
            <a:r>
              <a:rPr lang="en-US" dirty="0" smtClean="0">
                <a:solidFill>
                  <a:srgbClr val="002060"/>
                </a:solidFill>
              </a:rPr>
              <a:t>}</a:t>
            </a:r>
            <a:endParaRPr lang="en-US" sz="1600" dirty="0" smtClean="0">
              <a:solidFill>
                <a:srgbClr val="002060"/>
              </a:solidFill>
            </a:endParaRPr>
          </a:p>
          <a:p>
            <a:pPr lvl="1" algn="just">
              <a:buFont typeface="Wingdings" pitchFamily="2" charset="2"/>
              <a:buChar char="v"/>
            </a:pPr>
            <a:r>
              <a:rPr lang="en-US" dirty="0" smtClean="0">
                <a:solidFill>
                  <a:srgbClr val="C00000"/>
                </a:solidFill>
              </a:rPr>
              <a:t>This property states that each functional dependency X→Y </a:t>
            </a:r>
            <a:r>
              <a:rPr lang="en-US" dirty="0" err="1" smtClean="0">
                <a:solidFill>
                  <a:srgbClr val="C00000"/>
                </a:solidFill>
              </a:rPr>
              <a:t>speciﬁed</a:t>
            </a:r>
            <a:r>
              <a:rPr lang="en-US" dirty="0" smtClean="0">
                <a:solidFill>
                  <a:srgbClr val="C00000"/>
                </a:solidFill>
              </a:rPr>
              <a:t> in F that appeared directly in  one of the relation schema R must be appeared in one of the relation in the decomposition D, So that no dependency are lost.</a:t>
            </a:r>
            <a:endParaRPr lang="en-US" sz="1600" dirty="0" smtClean="0">
              <a:solidFill>
                <a:srgbClr val="C00000"/>
              </a:solidFill>
            </a:endParaRPr>
          </a:p>
          <a:p>
            <a:pPr lvl="1" algn="just">
              <a:buFont typeface="Wingdings" pitchFamily="2" charset="2"/>
              <a:buChar char="v"/>
            </a:pPr>
            <a:r>
              <a:rPr lang="en-US" dirty="0" smtClean="0">
                <a:solidFill>
                  <a:srgbClr val="C00000"/>
                </a:solidFill>
              </a:rPr>
              <a:t>It is sufficient that the union of the dependencies that hold in the individual relation in D be equivalent to f of R.</a:t>
            </a:r>
            <a:endParaRPr lang="en-US" sz="1600" dirty="0" smtClean="0">
              <a:solidFill>
                <a:srgbClr val="C00000"/>
              </a:solidFill>
            </a:endParaRPr>
          </a:p>
          <a:p>
            <a:pPr lvl="1" algn="just"/>
            <a:r>
              <a:rPr lang="en-US" dirty="0" smtClean="0">
                <a:solidFill>
                  <a:srgbClr val="C00000"/>
                </a:solidFill>
              </a:rPr>
              <a:t>Suppose</a:t>
            </a:r>
            <a:endParaRPr lang="en-US" sz="1600" dirty="0" smtClean="0">
              <a:solidFill>
                <a:srgbClr val="C00000"/>
              </a:solidFill>
            </a:endParaRPr>
          </a:p>
          <a:p>
            <a:pPr algn="just"/>
            <a:r>
              <a:rPr lang="en-US" dirty="0" smtClean="0">
                <a:solidFill>
                  <a:srgbClr val="C00000"/>
                </a:solidFill>
              </a:rPr>
              <a:t>For a relation </a:t>
            </a:r>
            <a:r>
              <a:rPr lang="en-US" dirty="0" smtClean="0">
                <a:solidFill>
                  <a:srgbClr val="002060"/>
                </a:solidFill>
              </a:rPr>
              <a:t>R ={A</a:t>
            </a:r>
            <a:r>
              <a:rPr lang="en-US" baseline="-25000" dirty="0" smtClean="0">
                <a:solidFill>
                  <a:srgbClr val="002060"/>
                </a:solidFill>
              </a:rPr>
              <a:t>1</a:t>
            </a:r>
            <a:r>
              <a:rPr lang="en-US" dirty="0" smtClean="0">
                <a:solidFill>
                  <a:srgbClr val="002060"/>
                </a:solidFill>
              </a:rPr>
              <a:t> ,A</a:t>
            </a:r>
            <a:r>
              <a:rPr lang="en-US" baseline="-25000" dirty="0" smtClean="0">
                <a:solidFill>
                  <a:srgbClr val="002060"/>
                </a:solidFill>
              </a:rPr>
              <a:t>2</a:t>
            </a:r>
            <a:r>
              <a:rPr lang="en-US" dirty="0" smtClean="0">
                <a:solidFill>
                  <a:srgbClr val="002060"/>
                </a:solidFill>
              </a:rPr>
              <a:t> ,…..A</a:t>
            </a:r>
            <a:r>
              <a:rPr lang="en-US" baseline="-25000" dirty="0" smtClean="0">
                <a:solidFill>
                  <a:srgbClr val="002060"/>
                </a:solidFill>
              </a:rPr>
              <a:t>n</a:t>
            </a:r>
            <a:r>
              <a:rPr lang="en-US" dirty="0" smtClean="0">
                <a:solidFill>
                  <a:srgbClr val="002060"/>
                </a:solidFill>
              </a:rPr>
              <a:t>},</a:t>
            </a:r>
            <a:r>
              <a:rPr lang="en-US" dirty="0" smtClean="0">
                <a:solidFill>
                  <a:srgbClr val="C00000"/>
                </a:solidFill>
              </a:rPr>
              <a:t> The set of FD in </a:t>
            </a:r>
            <a:r>
              <a:rPr lang="en-US" dirty="0" smtClean="0">
                <a:solidFill>
                  <a:srgbClr val="002060"/>
                </a:solidFill>
              </a:rPr>
              <a:t>F (X →Y) </a:t>
            </a:r>
            <a:r>
              <a:rPr lang="en-US" dirty="0" smtClean="0">
                <a:solidFill>
                  <a:srgbClr val="C00000"/>
                </a:solidFill>
              </a:rPr>
              <a:t>Decomposition </a:t>
            </a:r>
            <a:r>
              <a:rPr lang="en-US" dirty="0" smtClean="0">
                <a:solidFill>
                  <a:srgbClr val="002060"/>
                </a:solidFill>
              </a:rPr>
              <a:t>(D) = {R</a:t>
            </a:r>
            <a:r>
              <a:rPr lang="en-US" baseline="-25000" dirty="0" smtClean="0">
                <a:solidFill>
                  <a:srgbClr val="002060"/>
                </a:solidFill>
              </a:rPr>
              <a:t>1,</a:t>
            </a:r>
            <a:r>
              <a:rPr lang="en-US" dirty="0" smtClean="0">
                <a:solidFill>
                  <a:srgbClr val="002060"/>
                </a:solidFill>
              </a:rPr>
              <a:t> R</a:t>
            </a:r>
            <a:r>
              <a:rPr lang="en-US" baseline="-25000" dirty="0" smtClean="0">
                <a:solidFill>
                  <a:srgbClr val="002060"/>
                </a:solidFill>
              </a:rPr>
              <a:t>2</a:t>
            </a:r>
            <a:r>
              <a:rPr lang="en-US" dirty="0" smtClean="0">
                <a:solidFill>
                  <a:srgbClr val="002060"/>
                </a:solidFill>
              </a:rPr>
              <a:t> </a:t>
            </a:r>
            <a:r>
              <a:rPr lang="en-US" baseline="-25000" dirty="0" smtClean="0">
                <a:solidFill>
                  <a:srgbClr val="002060"/>
                </a:solidFill>
              </a:rPr>
              <a:t>……,</a:t>
            </a:r>
            <a:r>
              <a:rPr lang="en-US" dirty="0" err="1" smtClean="0">
                <a:solidFill>
                  <a:srgbClr val="002060"/>
                </a:solidFill>
              </a:rPr>
              <a:t>R</a:t>
            </a:r>
            <a:r>
              <a:rPr lang="en-US" baseline="-25000" dirty="0" err="1" smtClean="0">
                <a:solidFill>
                  <a:srgbClr val="002060"/>
                </a:solidFill>
              </a:rPr>
              <a:t>n</a:t>
            </a:r>
            <a:r>
              <a:rPr lang="en-US" dirty="0" smtClean="0">
                <a:solidFill>
                  <a:srgbClr val="002060"/>
                </a:solidFill>
              </a:rPr>
              <a:t>}</a:t>
            </a:r>
          </a:p>
          <a:p>
            <a:pPr algn="just"/>
            <a:r>
              <a:rPr lang="en-US" dirty="0" smtClean="0">
                <a:solidFill>
                  <a:srgbClr val="C00000"/>
                </a:solidFill>
              </a:rPr>
              <a:t>Then the property says that</a:t>
            </a:r>
          </a:p>
          <a:p>
            <a:pPr algn="just"/>
            <a:r>
              <a:rPr lang="en-US" dirty="0" smtClean="0">
                <a:solidFill>
                  <a:srgbClr val="002060"/>
                </a:solidFill>
              </a:rPr>
              <a:t>(R</a:t>
            </a:r>
            <a:r>
              <a:rPr lang="en-US" baseline="-25000" dirty="0" smtClean="0">
                <a:solidFill>
                  <a:srgbClr val="002060"/>
                </a:solidFill>
              </a:rPr>
              <a:t>1</a:t>
            </a:r>
            <a:r>
              <a:rPr lang="en-US" dirty="0" smtClean="0">
                <a:solidFill>
                  <a:srgbClr val="002060"/>
                </a:solidFill>
              </a:rPr>
              <a:t>(F) U R</a:t>
            </a:r>
            <a:r>
              <a:rPr lang="en-US" baseline="-25000" dirty="0" smtClean="0">
                <a:solidFill>
                  <a:srgbClr val="002060"/>
                </a:solidFill>
              </a:rPr>
              <a:t>2</a:t>
            </a:r>
            <a:r>
              <a:rPr lang="en-US" dirty="0" smtClean="0">
                <a:solidFill>
                  <a:srgbClr val="002060"/>
                </a:solidFill>
              </a:rPr>
              <a:t>(F) U……….U </a:t>
            </a:r>
            <a:r>
              <a:rPr lang="en-US" dirty="0" err="1" smtClean="0">
                <a:solidFill>
                  <a:srgbClr val="002060"/>
                </a:solidFill>
              </a:rPr>
              <a:t>R</a:t>
            </a:r>
            <a:r>
              <a:rPr lang="en-US" baseline="-25000" dirty="0" err="1" smtClean="0">
                <a:solidFill>
                  <a:srgbClr val="002060"/>
                </a:solidFill>
              </a:rPr>
              <a:t>n</a:t>
            </a:r>
            <a:r>
              <a:rPr lang="en-US" dirty="0" smtClean="0">
                <a:solidFill>
                  <a:srgbClr val="002060"/>
                </a:solidFill>
              </a:rPr>
              <a:t>(F))</a:t>
            </a:r>
            <a:r>
              <a:rPr lang="en-US" baseline="30000" dirty="0" smtClean="0">
                <a:solidFill>
                  <a:srgbClr val="002060"/>
                </a:solidFill>
              </a:rPr>
              <a:t>+</a:t>
            </a:r>
            <a:r>
              <a:rPr lang="en-US" dirty="0" smtClean="0">
                <a:solidFill>
                  <a:srgbClr val="002060"/>
                </a:solidFill>
              </a:rPr>
              <a:t> =F</a:t>
            </a:r>
            <a:r>
              <a:rPr lang="en-US" baseline="30000" dirty="0" smtClean="0">
                <a:solidFill>
                  <a:srgbClr val="002060"/>
                </a:solidFill>
              </a:rPr>
              <a:t>+</a:t>
            </a:r>
            <a:endParaRPr lang="en-US" dirty="0" smtClean="0">
              <a:solidFill>
                <a:srgbClr val="002060"/>
              </a:solidFill>
            </a:endParaRPr>
          </a:p>
          <a:p>
            <a:endParaRPr lang="en-US" b="1" dirty="0" smtClean="0">
              <a:solidFill>
                <a:srgbClr val="C00000"/>
              </a:solidFill>
            </a:endParaRPr>
          </a:p>
          <a:p>
            <a:r>
              <a:rPr lang="en-US" b="1" dirty="0" smtClean="0"/>
              <a:t> </a:t>
            </a:r>
            <a:endParaRPr lang="en-US" sz="2800" dirty="0" smtClean="0"/>
          </a:p>
          <a:p>
            <a:pPr lvl="1" algn="just">
              <a:lnSpc>
                <a:spcPct val="150000"/>
              </a:lnSpc>
              <a:buFont typeface="Wingdings" pitchFamily="2" charset="2"/>
              <a:buChar char="§"/>
            </a:pPr>
            <a:endParaRPr lang="en-US" sz="2000" dirty="0" smtClean="0">
              <a:solidFill>
                <a:srgbClr val="002060"/>
              </a:solidFill>
            </a:endParaRPr>
          </a:p>
          <a:p>
            <a:pPr lvl="1" algn="just"/>
            <a:endParaRPr lang="en-US"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 calcmode="lin" valueType="num">
                                      <p:cBhvr additive="base">
                                        <p:cTn id="7"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6">
                                            <p:txEl>
                                              <p:pRg st="1" end="1"/>
                                            </p:txEl>
                                          </p:spTgt>
                                        </p:tgtEl>
                                        <p:attrNameLst>
                                          <p:attrName>style.visibility</p:attrName>
                                        </p:attrNameLst>
                                      </p:cBhvr>
                                      <p:to>
                                        <p:strVal val="visible"/>
                                      </p:to>
                                    </p:set>
                                    <p:anim calcmode="lin" valueType="num">
                                      <p:cBhvr additive="base">
                                        <p:cTn id="11"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6">
                                            <p:txEl>
                                              <p:pRg st="2" end="2"/>
                                            </p:txEl>
                                          </p:spTgt>
                                        </p:tgtEl>
                                        <p:attrNameLst>
                                          <p:attrName>style.visibility</p:attrName>
                                        </p:attrNameLst>
                                      </p:cBhvr>
                                      <p:to>
                                        <p:strVal val="visible"/>
                                      </p:to>
                                    </p:set>
                                    <p:anim calcmode="lin" valueType="num">
                                      <p:cBhvr additive="base">
                                        <p:cTn id="15" dur="500" fill="hold"/>
                                        <p:tgtEl>
                                          <p:spTgt spid="8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6">
                                            <p:txEl>
                                              <p:pRg st="3" end="3"/>
                                            </p:txEl>
                                          </p:spTgt>
                                        </p:tgtEl>
                                        <p:attrNameLst>
                                          <p:attrName>style.visibility</p:attrName>
                                        </p:attrNameLst>
                                      </p:cBhvr>
                                      <p:to>
                                        <p:strVal val="visible"/>
                                      </p:to>
                                    </p:set>
                                    <p:anim calcmode="lin" valueType="num">
                                      <p:cBhvr additive="base">
                                        <p:cTn id="21" dur="500" fill="hold"/>
                                        <p:tgtEl>
                                          <p:spTgt spid="8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6">
                                            <p:txEl>
                                              <p:pRg st="4" end="4"/>
                                            </p:txEl>
                                          </p:spTgt>
                                        </p:tgtEl>
                                        <p:attrNameLst>
                                          <p:attrName>style.visibility</p:attrName>
                                        </p:attrNameLst>
                                      </p:cBhvr>
                                      <p:to>
                                        <p:strVal val="visible"/>
                                      </p:to>
                                    </p:set>
                                    <p:anim calcmode="lin" valueType="num">
                                      <p:cBhvr additive="base">
                                        <p:cTn id="27" dur="500" fill="hold"/>
                                        <p:tgtEl>
                                          <p:spTgt spid="8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6">
                                            <p:txEl>
                                              <p:pRg st="5" end="5"/>
                                            </p:txEl>
                                          </p:spTgt>
                                        </p:tgtEl>
                                        <p:attrNameLst>
                                          <p:attrName>style.visibility</p:attrName>
                                        </p:attrNameLst>
                                      </p:cBhvr>
                                      <p:to>
                                        <p:strVal val="visible"/>
                                      </p:to>
                                    </p:set>
                                    <p:anim calcmode="lin" valueType="num">
                                      <p:cBhvr additive="base">
                                        <p:cTn id="33" dur="500" fill="hold"/>
                                        <p:tgtEl>
                                          <p:spTgt spid="8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6">
                                            <p:txEl>
                                              <p:pRg st="6" end="6"/>
                                            </p:txEl>
                                          </p:spTgt>
                                        </p:tgtEl>
                                        <p:attrNameLst>
                                          <p:attrName>style.visibility</p:attrName>
                                        </p:attrNameLst>
                                      </p:cBhvr>
                                      <p:to>
                                        <p:strVal val="visible"/>
                                      </p:to>
                                    </p:set>
                                    <p:anim calcmode="lin" valueType="num">
                                      <p:cBhvr additive="base">
                                        <p:cTn id="39" dur="500" fill="hold"/>
                                        <p:tgtEl>
                                          <p:spTgt spid="86">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6">
                                            <p:txEl>
                                              <p:pRg st="7" end="7"/>
                                            </p:txEl>
                                          </p:spTgt>
                                        </p:tgtEl>
                                        <p:attrNameLst>
                                          <p:attrName>style.visibility</p:attrName>
                                        </p:attrNameLst>
                                      </p:cBhvr>
                                      <p:to>
                                        <p:strVal val="visible"/>
                                      </p:to>
                                    </p:set>
                                    <p:anim calcmode="lin" valueType="num">
                                      <p:cBhvr additive="base">
                                        <p:cTn id="45" dur="500" fill="hold"/>
                                        <p:tgtEl>
                                          <p:spTgt spid="86">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6">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6">
                                            <p:txEl>
                                              <p:pRg st="8" end="8"/>
                                            </p:txEl>
                                          </p:spTgt>
                                        </p:tgtEl>
                                        <p:attrNameLst>
                                          <p:attrName>style.visibility</p:attrName>
                                        </p:attrNameLst>
                                      </p:cBhvr>
                                      <p:to>
                                        <p:strVal val="visible"/>
                                      </p:to>
                                    </p:set>
                                    <p:anim calcmode="lin" valueType="num">
                                      <p:cBhvr additive="base">
                                        <p:cTn id="49" dur="500" fill="hold"/>
                                        <p:tgtEl>
                                          <p:spTgt spid="8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6">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6">
                                            <p:txEl>
                                              <p:pRg st="9" end="9"/>
                                            </p:txEl>
                                          </p:spTgt>
                                        </p:tgtEl>
                                        <p:attrNameLst>
                                          <p:attrName>style.visibility</p:attrName>
                                        </p:attrNameLst>
                                      </p:cBhvr>
                                      <p:to>
                                        <p:strVal val="visible"/>
                                      </p:to>
                                    </p:set>
                                    <p:anim calcmode="lin" valueType="num">
                                      <p:cBhvr additive="base">
                                        <p:cTn id="53" dur="500" fill="hold"/>
                                        <p:tgtEl>
                                          <p:spTgt spid="86">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6">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6">
                                            <p:txEl>
                                              <p:pRg st="10" end="10"/>
                                            </p:txEl>
                                          </p:spTgt>
                                        </p:tgtEl>
                                        <p:attrNameLst>
                                          <p:attrName>style.visibility</p:attrName>
                                        </p:attrNameLst>
                                      </p:cBhvr>
                                      <p:to>
                                        <p:strVal val="visible"/>
                                      </p:to>
                                    </p:set>
                                    <p:anim calcmode="lin" valueType="num">
                                      <p:cBhvr additive="base">
                                        <p:cTn id="57" dur="500" fill="hold"/>
                                        <p:tgtEl>
                                          <p:spTgt spid="86">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461665"/>
          </a:xfrm>
          <a:prstGeom prst="rect">
            <a:avLst/>
          </a:prstGeom>
          <a:solidFill>
            <a:schemeClr val="accent2"/>
          </a:solidFill>
        </p:spPr>
        <p:txBody>
          <a:bodyPr wrap="square" rtlCol="0">
            <a:spAutoFit/>
          </a:bodyPr>
          <a:lstStyle/>
          <a:p>
            <a:r>
              <a:rPr lang="en-US" sz="2400" dirty="0" smtClean="0">
                <a:solidFill>
                  <a:schemeClr val="bg1"/>
                </a:solidFill>
              </a:rPr>
              <a:t>Examples for Decomposition Property</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6" name="TextBox 85"/>
          <p:cNvSpPr txBox="1"/>
          <p:nvPr/>
        </p:nvSpPr>
        <p:spPr>
          <a:xfrm>
            <a:off x="424070" y="1794097"/>
            <a:ext cx="11317355" cy="3785652"/>
          </a:xfrm>
          <a:prstGeom prst="rect">
            <a:avLst/>
          </a:prstGeom>
          <a:noFill/>
        </p:spPr>
        <p:txBody>
          <a:bodyPr wrap="square" rtlCol="0">
            <a:spAutoFit/>
          </a:bodyPr>
          <a:lstStyle/>
          <a:p>
            <a:pPr algn="just">
              <a:lnSpc>
                <a:spcPct val="150000"/>
              </a:lnSpc>
              <a:buFont typeface="Wingdings" pitchFamily="2" charset="2"/>
              <a:buChar char="v"/>
            </a:pPr>
            <a:r>
              <a:rPr lang="en-US" sz="2000" dirty="0" smtClean="0">
                <a:solidFill>
                  <a:srgbClr val="C00000"/>
                </a:solidFill>
              </a:rPr>
              <a:t>If a table having FD set of F, is decomposed into two tables R1 and R2 having FD set F1 and F2 than,</a:t>
            </a:r>
          </a:p>
          <a:p>
            <a:pPr lvl="1" algn="just">
              <a:lnSpc>
                <a:spcPct val="150000"/>
              </a:lnSpc>
            </a:pPr>
            <a:r>
              <a:rPr lang="en-US" sz="2000" dirty="0" smtClean="0">
                <a:solidFill>
                  <a:srgbClr val="002060"/>
                </a:solidFill>
              </a:rPr>
              <a:t>F1 ⊆ F</a:t>
            </a:r>
            <a:r>
              <a:rPr lang="en-US" sz="2000" baseline="30000" dirty="0" smtClean="0">
                <a:solidFill>
                  <a:srgbClr val="002060"/>
                </a:solidFill>
              </a:rPr>
              <a:t>+</a:t>
            </a:r>
          </a:p>
          <a:p>
            <a:pPr lvl="1" algn="just">
              <a:lnSpc>
                <a:spcPct val="150000"/>
              </a:lnSpc>
            </a:pPr>
            <a:r>
              <a:rPr lang="en-US" sz="2000" dirty="0" smtClean="0">
                <a:solidFill>
                  <a:srgbClr val="002060"/>
                </a:solidFill>
              </a:rPr>
              <a:t>F2 ⊆ F</a:t>
            </a:r>
            <a:r>
              <a:rPr lang="en-US" sz="2000" baseline="30000" dirty="0" smtClean="0">
                <a:solidFill>
                  <a:srgbClr val="002060"/>
                </a:solidFill>
              </a:rPr>
              <a:t>+</a:t>
            </a:r>
          </a:p>
          <a:p>
            <a:pPr lvl="1" algn="just">
              <a:lnSpc>
                <a:spcPct val="150000"/>
              </a:lnSpc>
            </a:pPr>
            <a:endParaRPr lang="en-US" baseline="30000" dirty="0" smtClean="0">
              <a:solidFill>
                <a:srgbClr val="002060"/>
              </a:solidFill>
            </a:endParaRPr>
          </a:p>
          <a:p>
            <a:pPr lvl="1" algn="just">
              <a:lnSpc>
                <a:spcPct val="150000"/>
              </a:lnSpc>
            </a:pPr>
            <a:r>
              <a:rPr lang="en-US" sz="2000" dirty="0" smtClean="0">
                <a:solidFill>
                  <a:srgbClr val="002060"/>
                </a:solidFill>
              </a:rPr>
              <a:t>(F1∪F2)</a:t>
            </a:r>
            <a:r>
              <a:rPr lang="en-US" sz="2000" baseline="30000" dirty="0" smtClean="0">
                <a:solidFill>
                  <a:srgbClr val="002060"/>
                </a:solidFill>
              </a:rPr>
              <a:t>+</a:t>
            </a:r>
            <a:r>
              <a:rPr lang="en-US" sz="2000" dirty="0" smtClean="0">
                <a:solidFill>
                  <a:srgbClr val="002060"/>
                </a:solidFill>
              </a:rPr>
              <a:t>=F</a:t>
            </a:r>
            <a:r>
              <a:rPr lang="en-US" sz="2000" baseline="30000" dirty="0" smtClean="0">
                <a:solidFill>
                  <a:srgbClr val="002060"/>
                </a:solidFill>
              </a:rPr>
              <a:t>+</a:t>
            </a:r>
          </a:p>
          <a:p>
            <a:pPr lvl="1" algn="just">
              <a:lnSpc>
                <a:spcPct val="150000"/>
              </a:lnSpc>
            </a:pPr>
            <a:endParaRPr lang="en-US" baseline="30000" dirty="0" smtClean="0">
              <a:solidFill>
                <a:srgbClr val="002060"/>
              </a:solidFill>
            </a:endParaRPr>
          </a:p>
          <a:p>
            <a:endParaRPr lang="en-US" b="1" dirty="0" smtClean="0">
              <a:solidFill>
                <a:srgbClr val="C00000"/>
              </a:solidFill>
            </a:endParaRPr>
          </a:p>
          <a:p>
            <a:r>
              <a:rPr lang="en-US" b="1" dirty="0" smtClean="0"/>
              <a:t> </a:t>
            </a:r>
            <a:endParaRPr lang="en-US" sz="2800" dirty="0" smtClean="0"/>
          </a:p>
          <a:p>
            <a:pPr lvl="1" algn="just">
              <a:lnSpc>
                <a:spcPct val="150000"/>
              </a:lnSpc>
              <a:buFont typeface="Wingdings" pitchFamily="2" charset="2"/>
              <a:buChar char="§"/>
            </a:pPr>
            <a:endParaRPr lang="en-US" sz="2000" dirty="0" smtClean="0">
              <a:solidFill>
                <a:srgbClr val="002060"/>
              </a:solidFill>
            </a:endParaRPr>
          </a:p>
          <a:p>
            <a:pPr lvl="1" algn="just"/>
            <a:endParaRPr lang="en-US" dirty="0" smtClean="0">
              <a:solidFill>
                <a:srgbClr val="C00000"/>
              </a:solidFill>
            </a:endParaRPr>
          </a:p>
        </p:txBody>
      </p:sp>
      <p:sp>
        <p:nvSpPr>
          <p:cNvPr id="9" name="TextBox 8"/>
          <p:cNvSpPr txBox="1"/>
          <p:nvPr/>
        </p:nvSpPr>
        <p:spPr>
          <a:xfrm>
            <a:off x="3421666" y="2654741"/>
            <a:ext cx="2182762" cy="1323439"/>
          </a:xfrm>
          <a:prstGeom prst="rect">
            <a:avLst/>
          </a:prstGeom>
          <a:noFill/>
        </p:spPr>
        <p:txBody>
          <a:bodyPr wrap="square" rtlCol="0">
            <a:spAutoFit/>
          </a:bodyPr>
          <a:lstStyle/>
          <a:p>
            <a:pPr algn="ctr"/>
            <a:r>
              <a:rPr lang="en-US" sz="2000" dirty="0" smtClean="0">
                <a:solidFill>
                  <a:srgbClr val="002060"/>
                </a:solidFill>
              </a:rPr>
              <a:t>R(ABC)</a:t>
            </a:r>
          </a:p>
          <a:p>
            <a:pPr marL="0" lvl="1" algn="ctr"/>
            <a:r>
              <a:rPr lang="en-US" sz="2000" dirty="0" smtClean="0">
                <a:solidFill>
                  <a:srgbClr val="002060"/>
                </a:solidFill>
              </a:rPr>
              <a:t>A→B</a:t>
            </a:r>
          </a:p>
          <a:p>
            <a:pPr marL="0" lvl="1" algn="ctr"/>
            <a:r>
              <a:rPr lang="en-US" sz="2000" dirty="0" smtClean="0">
                <a:solidFill>
                  <a:srgbClr val="002060"/>
                </a:solidFill>
              </a:rPr>
              <a:t>B→C</a:t>
            </a:r>
          </a:p>
          <a:p>
            <a:pPr marL="0" lvl="1" algn="ctr"/>
            <a:r>
              <a:rPr lang="en-US" sz="2000" dirty="0" smtClean="0">
                <a:solidFill>
                  <a:srgbClr val="002060"/>
                </a:solidFill>
              </a:rPr>
              <a:t>C→A</a:t>
            </a:r>
            <a:endParaRPr lang="en-US" dirty="0"/>
          </a:p>
        </p:txBody>
      </p:sp>
      <p:sp>
        <p:nvSpPr>
          <p:cNvPr id="11" name="TextBox 10"/>
          <p:cNvSpPr txBox="1"/>
          <p:nvPr/>
        </p:nvSpPr>
        <p:spPr>
          <a:xfrm>
            <a:off x="2964426" y="4925985"/>
            <a:ext cx="1017638" cy="400110"/>
          </a:xfrm>
          <a:prstGeom prst="rect">
            <a:avLst/>
          </a:prstGeom>
          <a:noFill/>
        </p:spPr>
        <p:txBody>
          <a:bodyPr wrap="square" rtlCol="0">
            <a:spAutoFit/>
          </a:bodyPr>
          <a:lstStyle/>
          <a:p>
            <a:r>
              <a:rPr lang="en-US" sz="2000" dirty="0" smtClean="0">
                <a:solidFill>
                  <a:srgbClr val="002060"/>
                </a:solidFill>
              </a:rPr>
              <a:t>R1(AB)</a:t>
            </a:r>
          </a:p>
        </p:txBody>
      </p:sp>
      <p:sp>
        <p:nvSpPr>
          <p:cNvPr id="12" name="TextBox 11"/>
          <p:cNvSpPr txBox="1"/>
          <p:nvPr/>
        </p:nvSpPr>
        <p:spPr>
          <a:xfrm>
            <a:off x="5196294" y="4945653"/>
            <a:ext cx="1017638" cy="400110"/>
          </a:xfrm>
          <a:prstGeom prst="rect">
            <a:avLst/>
          </a:prstGeom>
          <a:noFill/>
        </p:spPr>
        <p:txBody>
          <a:bodyPr wrap="square" rtlCol="0">
            <a:spAutoFit/>
          </a:bodyPr>
          <a:lstStyle/>
          <a:p>
            <a:r>
              <a:rPr lang="en-US" sz="2000" dirty="0" smtClean="0">
                <a:solidFill>
                  <a:srgbClr val="002060"/>
                </a:solidFill>
              </a:rPr>
              <a:t>R2(BC)</a:t>
            </a:r>
          </a:p>
        </p:txBody>
      </p:sp>
      <p:cxnSp>
        <p:nvCxnSpPr>
          <p:cNvPr id="14" name="Straight Arrow Connector 13"/>
          <p:cNvCxnSpPr/>
          <p:nvPr/>
        </p:nvCxnSpPr>
        <p:spPr>
          <a:xfrm flipH="1">
            <a:off x="3583898" y="3967316"/>
            <a:ext cx="722671"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2"/>
          </p:cNvCxnSpPr>
          <p:nvPr/>
        </p:nvCxnSpPr>
        <p:spPr>
          <a:xfrm>
            <a:off x="4513047" y="3978180"/>
            <a:ext cx="1032386" cy="918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747750" y="2733401"/>
            <a:ext cx="2182762" cy="1015663"/>
          </a:xfrm>
          <a:prstGeom prst="rect">
            <a:avLst/>
          </a:prstGeom>
          <a:noFill/>
        </p:spPr>
        <p:txBody>
          <a:bodyPr wrap="square" rtlCol="0">
            <a:spAutoFit/>
          </a:bodyPr>
          <a:lstStyle/>
          <a:p>
            <a:pPr algn="ctr"/>
            <a:r>
              <a:rPr lang="en-US" sz="2000" dirty="0" smtClean="0">
                <a:solidFill>
                  <a:srgbClr val="002060"/>
                </a:solidFill>
              </a:rPr>
              <a:t>R(ABCD)</a:t>
            </a:r>
          </a:p>
          <a:p>
            <a:pPr marL="0" lvl="1" algn="ctr"/>
            <a:r>
              <a:rPr lang="en-US" sz="2000" dirty="0" smtClean="0">
                <a:solidFill>
                  <a:srgbClr val="002060"/>
                </a:solidFill>
              </a:rPr>
              <a:t>AB→CD</a:t>
            </a:r>
          </a:p>
          <a:p>
            <a:pPr marL="0" lvl="1" algn="ctr"/>
            <a:r>
              <a:rPr lang="en-US" sz="2000" dirty="0" smtClean="0">
                <a:solidFill>
                  <a:srgbClr val="002060"/>
                </a:solidFill>
              </a:rPr>
              <a:t>D→A</a:t>
            </a:r>
          </a:p>
        </p:txBody>
      </p:sp>
      <p:sp>
        <p:nvSpPr>
          <p:cNvPr id="18" name="TextBox 17"/>
          <p:cNvSpPr txBox="1"/>
          <p:nvPr/>
        </p:nvSpPr>
        <p:spPr>
          <a:xfrm>
            <a:off x="7526478" y="4650693"/>
            <a:ext cx="1017638" cy="400110"/>
          </a:xfrm>
          <a:prstGeom prst="rect">
            <a:avLst/>
          </a:prstGeom>
          <a:noFill/>
        </p:spPr>
        <p:txBody>
          <a:bodyPr wrap="square" rtlCol="0">
            <a:spAutoFit/>
          </a:bodyPr>
          <a:lstStyle/>
          <a:p>
            <a:r>
              <a:rPr lang="en-US" sz="2000" dirty="0" smtClean="0">
                <a:solidFill>
                  <a:srgbClr val="002060"/>
                </a:solidFill>
              </a:rPr>
              <a:t>R1(AD)</a:t>
            </a:r>
          </a:p>
        </p:txBody>
      </p:sp>
      <p:sp>
        <p:nvSpPr>
          <p:cNvPr id="19" name="TextBox 18"/>
          <p:cNvSpPr txBox="1"/>
          <p:nvPr/>
        </p:nvSpPr>
        <p:spPr>
          <a:xfrm>
            <a:off x="9758346" y="4670361"/>
            <a:ext cx="1017638" cy="400110"/>
          </a:xfrm>
          <a:prstGeom prst="rect">
            <a:avLst/>
          </a:prstGeom>
          <a:noFill/>
        </p:spPr>
        <p:txBody>
          <a:bodyPr wrap="square" rtlCol="0">
            <a:spAutoFit/>
          </a:bodyPr>
          <a:lstStyle/>
          <a:p>
            <a:r>
              <a:rPr lang="en-US" sz="2000" dirty="0" smtClean="0">
                <a:solidFill>
                  <a:srgbClr val="002060"/>
                </a:solidFill>
              </a:rPr>
              <a:t>R2(BC)</a:t>
            </a:r>
          </a:p>
        </p:txBody>
      </p:sp>
      <p:cxnSp>
        <p:nvCxnSpPr>
          <p:cNvPr id="20" name="Straight Arrow Connector 19"/>
          <p:cNvCxnSpPr/>
          <p:nvPr/>
        </p:nvCxnSpPr>
        <p:spPr>
          <a:xfrm flipH="1">
            <a:off x="8145950" y="3692024"/>
            <a:ext cx="722671"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075099" y="3702888"/>
            <a:ext cx="1032386" cy="918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523220"/>
          </a:xfrm>
          <a:prstGeom prst="rect">
            <a:avLst/>
          </a:prstGeom>
          <a:solidFill>
            <a:schemeClr val="accent2"/>
          </a:solidFill>
        </p:spPr>
        <p:txBody>
          <a:bodyPr wrap="square" rtlCol="0">
            <a:spAutoFit/>
          </a:bodyPr>
          <a:lstStyle/>
          <a:p>
            <a:r>
              <a:rPr lang="en-US" sz="2800" dirty="0" smtClean="0">
                <a:solidFill>
                  <a:schemeClr val="bg1"/>
                </a:solidFill>
              </a:rPr>
              <a:t>Lossless/non additive join property: </a:t>
            </a:r>
            <a:endParaRPr lang="en-US" sz="28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6" name="TextBox 85"/>
          <p:cNvSpPr txBox="1"/>
          <p:nvPr/>
        </p:nvSpPr>
        <p:spPr>
          <a:xfrm>
            <a:off x="339214" y="1971073"/>
            <a:ext cx="11503742" cy="4247317"/>
          </a:xfrm>
          <a:prstGeom prst="rect">
            <a:avLst/>
          </a:prstGeom>
          <a:noFill/>
        </p:spPr>
        <p:txBody>
          <a:bodyPr wrap="square" rtlCol="0">
            <a:spAutoFit/>
          </a:bodyPr>
          <a:lstStyle/>
          <a:p>
            <a:pPr marL="117475" lvl="2">
              <a:lnSpc>
                <a:spcPct val="150000"/>
              </a:lnSpc>
              <a:buFont typeface="Wingdings" pitchFamily="2" charset="2"/>
              <a:buChar char="v"/>
            </a:pPr>
            <a:r>
              <a:rPr lang="en-US" sz="2000" dirty="0" smtClean="0">
                <a:solidFill>
                  <a:srgbClr val="C00000"/>
                </a:solidFill>
              </a:rPr>
              <a:t>This property ensures that no spurious </a:t>
            </a:r>
            <a:r>
              <a:rPr lang="en-US" sz="2000" dirty="0" err="1" smtClean="0">
                <a:solidFill>
                  <a:srgbClr val="C00000"/>
                </a:solidFill>
              </a:rPr>
              <a:t>tuples</a:t>
            </a:r>
            <a:r>
              <a:rPr lang="en-US" sz="2000" dirty="0" smtClean="0">
                <a:solidFill>
                  <a:srgbClr val="C00000"/>
                </a:solidFill>
              </a:rPr>
              <a:t> are generated when a natural join operation is applied to the relations in the decomposition.</a:t>
            </a:r>
          </a:p>
          <a:p>
            <a:pPr marL="117475" lvl="2">
              <a:lnSpc>
                <a:spcPct val="150000"/>
              </a:lnSpc>
              <a:buFont typeface="Wingdings" pitchFamily="2" charset="2"/>
              <a:buChar char="v"/>
            </a:pPr>
            <a:r>
              <a:rPr lang="en-US" sz="2000" dirty="0" smtClean="0">
                <a:solidFill>
                  <a:srgbClr val="C00000"/>
                </a:solidFill>
              </a:rPr>
              <a:t>Let R be the relation schema, </a:t>
            </a:r>
          </a:p>
          <a:p>
            <a:pPr marL="574675" lvl="3">
              <a:lnSpc>
                <a:spcPct val="150000"/>
              </a:lnSpc>
              <a:buFont typeface="Wingdings" pitchFamily="2" charset="2"/>
              <a:buChar char="§"/>
            </a:pPr>
            <a:r>
              <a:rPr lang="en-US" sz="2000" dirty="0" smtClean="0">
                <a:solidFill>
                  <a:srgbClr val="002060"/>
                </a:solidFill>
              </a:rPr>
              <a:t>F be the set of functional dependencies on R. R1 and R2 be the decomposition of R</a:t>
            </a:r>
          </a:p>
          <a:p>
            <a:pPr marL="574675" lvl="3">
              <a:lnSpc>
                <a:spcPct val="150000"/>
              </a:lnSpc>
              <a:buFont typeface="Wingdings" pitchFamily="2" charset="2"/>
              <a:buChar char="§"/>
            </a:pPr>
            <a:r>
              <a:rPr lang="en-US" sz="2000" dirty="0" smtClean="0">
                <a:solidFill>
                  <a:srgbClr val="002060"/>
                </a:solidFill>
              </a:rPr>
              <a:t>r be the relation instance with schema R</a:t>
            </a:r>
          </a:p>
          <a:p>
            <a:pPr>
              <a:lnSpc>
                <a:spcPct val="150000"/>
              </a:lnSpc>
            </a:pPr>
            <a:r>
              <a:rPr lang="en-US" sz="2000" dirty="0" smtClean="0">
                <a:solidFill>
                  <a:srgbClr val="C00000"/>
                </a:solidFill>
              </a:rPr>
              <a:t>	Then we can say that the decomposition is a loss less decomposition if</a:t>
            </a:r>
          </a:p>
          <a:p>
            <a:pPr>
              <a:lnSpc>
                <a:spcPct val="150000"/>
              </a:lnSpc>
            </a:pPr>
            <a:r>
              <a:rPr lang="en-US" sz="2000" dirty="0" smtClean="0">
                <a:solidFill>
                  <a:srgbClr val="C00000"/>
                </a:solidFill>
              </a:rPr>
              <a:t>				</a:t>
            </a:r>
            <a:r>
              <a:rPr lang="en-US" sz="2000" dirty="0" smtClean="0">
                <a:solidFill>
                  <a:srgbClr val="002060"/>
                </a:solidFill>
              </a:rPr>
              <a:t>R1 ⋈ R2 = R</a:t>
            </a:r>
          </a:p>
          <a:p>
            <a:pPr>
              <a:lnSpc>
                <a:spcPct val="150000"/>
              </a:lnSpc>
              <a:buFont typeface="Wingdings" pitchFamily="2" charset="2"/>
              <a:buChar char="v"/>
            </a:pPr>
            <a:r>
              <a:rPr lang="en-US" sz="2000" dirty="0" smtClean="0">
                <a:solidFill>
                  <a:srgbClr val="002060"/>
                </a:solidFill>
              </a:rPr>
              <a:t>	</a:t>
            </a:r>
            <a:r>
              <a:rPr lang="en-US" sz="2000" dirty="0" smtClean="0">
                <a:solidFill>
                  <a:srgbClr val="C00000"/>
                </a:solidFill>
              </a:rPr>
              <a:t>If we project r onto R1 and R2 and compute the natural join of the projection results, we get back exactly r.</a:t>
            </a:r>
          </a:p>
          <a:p>
            <a:pPr>
              <a:lnSpc>
                <a:spcPct val="150000"/>
              </a:lnSpc>
              <a:buFont typeface="Wingdings" pitchFamily="2" charset="2"/>
              <a:buChar char="v"/>
            </a:pPr>
            <a:r>
              <a:rPr lang="en-US" sz="2000" dirty="0" smtClean="0">
                <a:solidFill>
                  <a:srgbClr val="C00000"/>
                </a:solidFill>
              </a:rPr>
              <a:t>The decomposition that is not a lossless decomposition is called as </a:t>
            </a:r>
            <a:r>
              <a:rPr lang="en-US" sz="2000" dirty="0" err="1" smtClean="0">
                <a:solidFill>
                  <a:srgbClr val="002060"/>
                </a:solidFill>
              </a:rPr>
              <a:t>lossy</a:t>
            </a:r>
            <a:r>
              <a:rPr lang="en-US" sz="2000" dirty="0" smtClean="0">
                <a:solidFill>
                  <a:srgbClr val="002060"/>
                </a:solidFill>
              </a:rPr>
              <a:t> decomposition. </a:t>
            </a:r>
            <a:endParaRPr lang="en-US" dirty="0" smtClean="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 calcmode="lin" valueType="num">
                                      <p:cBhvr additive="base">
                                        <p:cTn id="7"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6">
                                            <p:txEl>
                                              <p:pRg st="1" end="1"/>
                                            </p:txEl>
                                          </p:spTgt>
                                        </p:tgtEl>
                                        <p:attrNameLst>
                                          <p:attrName>style.visibility</p:attrName>
                                        </p:attrNameLst>
                                      </p:cBhvr>
                                      <p:to>
                                        <p:strVal val="visible"/>
                                      </p:to>
                                    </p:set>
                                    <p:anim calcmode="lin" valueType="num">
                                      <p:cBhvr additive="base">
                                        <p:cTn id="13"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6">
                                            <p:txEl>
                                              <p:pRg st="2" end="2"/>
                                            </p:txEl>
                                          </p:spTgt>
                                        </p:tgtEl>
                                        <p:attrNameLst>
                                          <p:attrName>style.visibility</p:attrName>
                                        </p:attrNameLst>
                                      </p:cBhvr>
                                      <p:to>
                                        <p:strVal val="visible"/>
                                      </p:to>
                                    </p:set>
                                    <p:anim calcmode="lin" valueType="num">
                                      <p:cBhvr additive="base">
                                        <p:cTn id="17" dur="500" fill="hold"/>
                                        <p:tgtEl>
                                          <p:spTgt spid="8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6">
                                            <p:txEl>
                                              <p:pRg st="3" end="3"/>
                                            </p:txEl>
                                          </p:spTgt>
                                        </p:tgtEl>
                                        <p:attrNameLst>
                                          <p:attrName>style.visibility</p:attrName>
                                        </p:attrNameLst>
                                      </p:cBhvr>
                                      <p:to>
                                        <p:strVal val="visible"/>
                                      </p:to>
                                    </p:set>
                                    <p:anim calcmode="lin" valueType="num">
                                      <p:cBhvr additive="base">
                                        <p:cTn id="21" dur="500" fill="hold"/>
                                        <p:tgtEl>
                                          <p:spTgt spid="8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6">
                                            <p:txEl>
                                              <p:pRg st="4" end="4"/>
                                            </p:txEl>
                                          </p:spTgt>
                                        </p:tgtEl>
                                        <p:attrNameLst>
                                          <p:attrName>style.visibility</p:attrName>
                                        </p:attrNameLst>
                                      </p:cBhvr>
                                      <p:to>
                                        <p:strVal val="visible"/>
                                      </p:to>
                                    </p:set>
                                    <p:anim calcmode="lin" valueType="num">
                                      <p:cBhvr additive="base">
                                        <p:cTn id="27" dur="500" fill="hold"/>
                                        <p:tgtEl>
                                          <p:spTgt spid="8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6">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6">
                                            <p:txEl>
                                              <p:pRg st="5" end="5"/>
                                            </p:txEl>
                                          </p:spTgt>
                                        </p:tgtEl>
                                        <p:attrNameLst>
                                          <p:attrName>style.visibility</p:attrName>
                                        </p:attrNameLst>
                                      </p:cBhvr>
                                      <p:to>
                                        <p:strVal val="visible"/>
                                      </p:to>
                                    </p:set>
                                    <p:anim calcmode="lin" valueType="num">
                                      <p:cBhvr additive="base">
                                        <p:cTn id="31" dur="500" fill="hold"/>
                                        <p:tgtEl>
                                          <p:spTgt spid="8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6">
                                            <p:txEl>
                                              <p:pRg st="6" end="6"/>
                                            </p:txEl>
                                          </p:spTgt>
                                        </p:tgtEl>
                                        <p:attrNameLst>
                                          <p:attrName>style.visibility</p:attrName>
                                        </p:attrNameLst>
                                      </p:cBhvr>
                                      <p:to>
                                        <p:strVal val="visible"/>
                                      </p:to>
                                    </p:set>
                                    <p:anim calcmode="lin" valueType="num">
                                      <p:cBhvr additive="base">
                                        <p:cTn id="37" dur="500" fill="hold"/>
                                        <p:tgtEl>
                                          <p:spTgt spid="8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6">
                                            <p:txEl>
                                              <p:pRg st="7" end="7"/>
                                            </p:txEl>
                                          </p:spTgt>
                                        </p:tgtEl>
                                        <p:attrNameLst>
                                          <p:attrName>style.visibility</p:attrName>
                                        </p:attrNameLst>
                                      </p:cBhvr>
                                      <p:to>
                                        <p:strVal val="visible"/>
                                      </p:to>
                                    </p:set>
                                    <p:anim calcmode="lin" valueType="num">
                                      <p:cBhvr additive="base">
                                        <p:cTn id="43" dur="500" fill="hold"/>
                                        <p:tgtEl>
                                          <p:spTgt spid="8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7418" y="1440886"/>
            <a:ext cx="11042073" cy="4893647"/>
          </a:xfrm>
          <a:prstGeom prst="rect">
            <a:avLst/>
          </a:prstGeom>
        </p:spPr>
        <p:txBody>
          <a:bodyPr wrap="square">
            <a:spAutoFit/>
          </a:bodyPr>
          <a:lstStyle/>
          <a:p>
            <a:pPr lvl="0" algn="just"/>
            <a:r>
              <a:rPr lang="en-US" sz="2400" b="1" dirty="0" smtClean="0">
                <a:solidFill>
                  <a:srgbClr val="002060"/>
                </a:solidFill>
              </a:rPr>
              <a:t>Providing backup and recovery: </a:t>
            </a:r>
            <a:r>
              <a:rPr lang="en-US" sz="2400" dirty="0" smtClean="0">
                <a:solidFill>
                  <a:srgbClr val="C00000"/>
                </a:solidFill>
              </a:rPr>
              <a:t>the backup and recovery subsystem of the DBMS is providing the facilities for recovering from </a:t>
            </a:r>
            <a:r>
              <a:rPr lang="en-US" sz="2400" i="1" dirty="0" smtClean="0">
                <a:solidFill>
                  <a:srgbClr val="002060"/>
                </a:solidFill>
              </a:rPr>
              <a:t>hardware / software failures</a:t>
            </a:r>
            <a:r>
              <a:rPr lang="en-US" sz="2400" dirty="0" smtClean="0">
                <a:solidFill>
                  <a:srgbClr val="C00000"/>
                </a:solidFill>
              </a:rPr>
              <a:t>. </a:t>
            </a:r>
          </a:p>
          <a:p>
            <a:pPr lvl="0" algn="just">
              <a:lnSpc>
                <a:spcPct val="150000"/>
              </a:lnSpc>
              <a:buFont typeface="Wingdings" pitchFamily="2" charset="2"/>
              <a:buChar char="§"/>
            </a:pPr>
            <a:r>
              <a:rPr lang="en-US" sz="2400" dirty="0" smtClean="0">
                <a:solidFill>
                  <a:srgbClr val="C00000"/>
                </a:solidFill>
              </a:rPr>
              <a:t>	</a:t>
            </a:r>
            <a:r>
              <a:rPr lang="en-US" sz="2000" dirty="0" smtClean="0">
                <a:solidFill>
                  <a:srgbClr val="C00000"/>
                </a:solidFill>
              </a:rPr>
              <a:t>For e.g., if the computer system fails in   the middle of a complex update transaction, the recovery subsystem is responsible for making sure  that the database is restored to the state it was in before the transaction started executing.</a:t>
            </a:r>
            <a:endParaRPr lang="en-US" sz="2400" dirty="0" smtClean="0">
              <a:solidFill>
                <a:srgbClr val="C00000"/>
              </a:solidFill>
            </a:endParaRPr>
          </a:p>
          <a:p>
            <a:pPr algn="just"/>
            <a:r>
              <a:rPr lang="en-US" sz="2400" b="1" dirty="0" smtClean="0">
                <a:solidFill>
                  <a:srgbClr val="002060"/>
                </a:solidFill>
              </a:rPr>
              <a:t>Integrity:</a:t>
            </a:r>
            <a:r>
              <a:rPr lang="en-US" sz="2400" dirty="0" smtClean="0"/>
              <a:t> </a:t>
            </a:r>
            <a:r>
              <a:rPr lang="en-US" sz="2400" dirty="0" smtClean="0">
                <a:solidFill>
                  <a:srgbClr val="C00000"/>
                </a:solidFill>
              </a:rPr>
              <a:t>data integrity means that the data contained in the database is both </a:t>
            </a:r>
            <a:r>
              <a:rPr lang="en-US" sz="2400" i="1" dirty="0" smtClean="0">
                <a:solidFill>
                  <a:srgbClr val="002060"/>
                </a:solidFill>
              </a:rPr>
              <a:t>accurate and consistent.</a:t>
            </a:r>
            <a:r>
              <a:rPr lang="en-US" sz="2400" dirty="0" smtClean="0">
                <a:solidFill>
                  <a:srgbClr val="C00000"/>
                </a:solidFill>
              </a:rPr>
              <a:t> Therefore data values being entered for storage could be checked to ensure that they fall within a </a:t>
            </a:r>
            <a:r>
              <a:rPr lang="en-US" sz="2400" i="1" dirty="0" smtClean="0">
                <a:solidFill>
                  <a:srgbClr val="002060"/>
                </a:solidFill>
              </a:rPr>
              <a:t>specified range </a:t>
            </a:r>
            <a:r>
              <a:rPr lang="en-US" sz="2400" dirty="0" smtClean="0">
                <a:solidFill>
                  <a:srgbClr val="C00000"/>
                </a:solidFill>
              </a:rPr>
              <a:t>and are of the </a:t>
            </a:r>
            <a:r>
              <a:rPr lang="en-US" sz="2400" i="1" dirty="0" smtClean="0">
                <a:solidFill>
                  <a:srgbClr val="002060"/>
                </a:solidFill>
              </a:rPr>
              <a:t>correct format</a:t>
            </a:r>
            <a:r>
              <a:rPr lang="en-US" sz="2400" dirty="0" smtClean="0">
                <a:solidFill>
                  <a:srgbClr val="C00000"/>
                </a:solidFill>
              </a:rPr>
              <a:t>. </a:t>
            </a:r>
          </a:p>
          <a:p>
            <a:pPr algn="just">
              <a:lnSpc>
                <a:spcPct val="150000"/>
              </a:lnSpc>
              <a:buFont typeface="Wingdings" pitchFamily="2" charset="2"/>
              <a:buChar char="§"/>
            </a:pPr>
            <a:r>
              <a:rPr lang="en-US" sz="2400" dirty="0" smtClean="0">
                <a:solidFill>
                  <a:srgbClr val="C00000"/>
                </a:solidFill>
              </a:rPr>
              <a:t>	</a:t>
            </a:r>
            <a:r>
              <a:rPr lang="en-US" sz="2000" dirty="0" smtClean="0">
                <a:solidFill>
                  <a:srgbClr val="C00000"/>
                </a:solidFill>
              </a:rPr>
              <a:t>For e.g., the value of the age of an employee may be in the range of 18 and 60.  Another type of constraint specifies the uniqueness of data item values such  as “every student must have a unique value for roll number”.</a:t>
            </a:r>
            <a:endParaRPr lang="en-US" sz="2400" dirty="0" smtClean="0">
              <a:solidFill>
                <a:srgbClr val="C00000"/>
              </a:solidFill>
            </a:endParaRP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3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00539" y="1084218"/>
            <a:ext cx="4924705" cy="369332"/>
          </a:xfrm>
          <a:prstGeom prst="rect">
            <a:avLst/>
          </a:prstGeom>
          <a:solidFill>
            <a:schemeClr val="accent2"/>
          </a:solidFill>
        </p:spPr>
        <p:txBody>
          <a:bodyPr wrap="square" rtlCol="0">
            <a:spAutoFit/>
          </a:bodyPr>
          <a:lstStyle/>
          <a:p>
            <a:r>
              <a:rPr lang="en-US" dirty="0" smtClean="0">
                <a:solidFill>
                  <a:schemeClr val="bg1"/>
                </a:solidFill>
              </a:rPr>
              <a:t>Advantages of DBMS:</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523220"/>
          </a:xfrm>
          <a:prstGeom prst="rect">
            <a:avLst/>
          </a:prstGeom>
          <a:solidFill>
            <a:schemeClr val="accent2"/>
          </a:solidFill>
        </p:spPr>
        <p:txBody>
          <a:bodyPr wrap="square" rtlCol="0">
            <a:spAutoFit/>
          </a:bodyPr>
          <a:lstStyle/>
          <a:p>
            <a:r>
              <a:rPr lang="en-US" sz="2800" dirty="0" smtClean="0">
                <a:solidFill>
                  <a:schemeClr val="bg1"/>
                </a:solidFill>
              </a:rPr>
              <a:t>Lossless JOIN Dependencies: </a:t>
            </a:r>
            <a:endParaRPr lang="en-US" sz="28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6" name="TextBox 85"/>
          <p:cNvSpPr txBox="1"/>
          <p:nvPr/>
        </p:nvSpPr>
        <p:spPr>
          <a:xfrm>
            <a:off x="339214" y="1971073"/>
            <a:ext cx="11503742" cy="4154984"/>
          </a:xfrm>
          <a:prstGeom prst="rect">
            <a:avLst/>
          </a:prstGeom>
          <a:noFill/>
        </p:spPr>
        <p:txBody>
          <a:bodyPr wrap="square" rtlCol="0">
            <a:spAutoFit/>
          </a:bodyPr>
          <a:lstStyle/>
          <a:p>
            <a:pPr marL="117475" lvl="2">
              <a:lnSpc>
                <a:spcPct val="150000"/>
              </a:lnSpc>
              <a:buFont typeface="Wingdings" pitchFamily="2" charset="2"/>
              <a:buChar char="v"/>
            </a:pPr>
            <a:r>
              <a:rPr lang="en-US" sz="2000" dirty="0" smtClean="0">
                <a:solidFill>
                  <a:srgbClr val="C00000"/>
                </a:solidFill>
              </a:rPr>
              <a:t>This property ensures that  the extra or less </a:t>
            </a:r>
            <a:r>
              <a:rPr lang="en-US" sz="2000" dirty="0" err="1" smtClean="0">
                <a:solidFill>
                  <a:srgbClr val="C00000"/>
                </a:solidFill>
              </a:rPr>
              <a:t>tuple</a:t>
            </a:r>
            <a:r>
              <a:rPr lang="en-US" sz="2000" dirty="0" smtClean="0">
                <a:solidFill>
                  <a:srgbClr val="C00000"/>
                </a:solidFill>
              </a:rPr>
              <a:t> generation problem doesn’t occur after decomposition.</a:t>
            </a:r>
          </a:p>
          <a:p>
            <a:pPr marL="117475" lvl="2">
              <a:lnSpc>
                <a:spcPct val="150000"/>
              </a:lnSpc>
              <a:buFont typeface="Wingdings" pitchFamily="2" charset="2"/>
              <a:buChar char="v"/>
            </a:pPr>
            <a:r>
              <a:rPr lang="en-US" sz="2000" dirty="0" smtClean="0">
                <a:solidFill>
                  <a:srgbClr val="C00000"/>
                </a:solidFill>
              </a:rPr>
              <a:t>If a relation R is decomposed into two relations R1 and R2, then it will be lossless </a:t>
            </a:r>
            <a:r>
              <a:rPr lang="en-US" sz="2000" dirty="0" err="1" smtClean="0">
                <a:solidFill>
                  <a:srgbClr val="C00000"/>
                </a:solidFill>
              </a:rPr>
              <a:t>iff</a:t>
            </a:r>
            <a:endParaRPr lang="en-US" sz="2000" dirty="0" smtClean="0">
              <a:solidFill>
                <a:srgbClr val="C00000"/>
              </a:solidFill>
            </a:endParaRPr>
          </a:p>
          <a:p>
            <a:pPr marL="574675" lvl="3">
              <a:lnSpc>
                <a:spcPct val="150000"/>
              </a:lnSpc>
              <a:buFont typeface="Wingdings" pitchFamily="2" charset="2"/>
              <a:buChar char="§"/>
            </a:pPr>
            <a:r>
              <a:rPr lang="en-US" sz="2000" dirty="0" smtClean="0">
                <a:solidFill>
                  <a:srgbClr val="002060"/>
                </a:solidFill>
              </a:rPr>
              <a:t>Attribute(R1) ∪ attribute(R2)=attribute(R)</a:t>
            </a:r>
          </a:p>
          <a:p>
            <a:pPr marL="574675" lvl="3">
              <a:lnSpc>
                <a:spcPct val="150000"/>
              </a:lnSpc>
              <a:buFont typeface="Wingdings" pitchFamily="2" charset="2"/>
              <a:buChar char="§"/>
            </a:pPr>
            <a:r>
              <a:rPr lang="en-US" sz="2000" dirty="0" smtClean="0">
                <a:solidFill>
                  <a:srgbClr val="002060"/>
                </a:solidFill>
              </a:rPr>
              <a:t>Attribute(R1) ∩ attribute(R2) ≠</a:t>
            </a:r>
            <a:r>
              <a:rPr lang="el-GR" sz="2000" dirty="0" smtClean="0">
                <a:solidFill>
                  <a:srgbClr val="002060"/>
                </a:solidFill>
              </a:rPr>
              <a:t>Φ</a:t>
            </a:r>
            <a:endParaRPr lang="en-US" sz="2000" dirty="0" smtClean="0">
              <a:solidFill>
                <a:srgbClr val="002060"/>
              </a:solidFill>
            </a:endParaRPr>
          </a:p>
          <a:p>
            <a:pPr marL="574675" lvl="3">
              <a:lnSpc>
                <a:spcPct val="150000"/>
              </a:lnSpc>
              <a:buFont typeface="Wingdings" pitchFamily="2" charset="2"/>
              <a:buChar char="§"/>
            </a:pPr>
            <a:r>
              <a:rPr lang="en-US" sz="2000" dirty="0" smtClean="0">
                <a:solidFill>
                  <a:srgbClr val="002060"/>
                </a:solidFill>
              </a:rPr>
              <a:t>Attribute(R1) ∩ attribute(R2) → Attribute(R1)</a:t>
            </a:r>
          </a:p>
          <a:p>
            <a:pPr marL="574675" lvl="3">
              <a:lnSpc>
                <a:spcPct val="150000"/>
              </a:lnSpc>
            </a:pPr>
            <a:r>
              <a:rPr lang="en-US" sz="2000" dirty="0" smtClean="0">
                <a:solidFill>
                  <a:srgbClr val="002060"/>
                </a:solidFill>
              </a:rPr>
              <a:t>				OR</a:t>
            </a:r>
          </a:p>
          <a:p>
            <a:pPr marL="574675" lvl="3">
              <a:lnSpc>
                <a:spcPct val="150000"/>
              </a:lnSpc>
              <a:buFont typeface="Wingdings" pitchFamily="2" charset="2"/>
              <a:buChar char="§"/>
            </a:pPr>
            <a:r>
              <a:rPr lang="en-US" sz="2000" dirty="0" smtClean="0">
                <a:solidFill>
                  <a:srgbClr val="002060"/>
                </a:solidFill>
              </a:rPr>
              <a:t> Attribute(R1) ∩ attribute(R2) → Attribute(R2)</a:t>
            </a:r>
          </a:p>
          <a:p>
            <a:pPr marL="117475" lvl="2">
              <a:lnSpc>
                <a:spcPct val="150000"/>
              </a:lnSpc>
            </a:pPr>
            <a:endParaRPr lang="en-US" dirty="0" smtClean="0">
              <a:solidFill>
                <a:srgbClr val="002060"/>
              </a:solidFill>
            </a:endParaRPr>
          </a:p>
          <a:p>
            <a:pPr marL="117475" lvl="2">
              <a:lnSpc>
                <a:spcPct val="150000"/>
              </a:lnSpc>
              <a:buFont typeface="Wingdings" pitchFamily="2" charset="2"/>
              <a:buChar char="v"/>
            </a:pPr>
            <a:endParaRPr lang="en-US" dirty="0" smtClean="0">
              <a:solidFill>
                <a:srgbClr val="002060"/>
              </a:solidFill>
            </a:endParaRPr>
          </a:p>
        </p:txBody>
      </p:sp>
      <p:graphicFrame>
        <p:nvGraphicFramePr>
          <p:cNvPr id="8" name="Table 7"/>
          <p:cNvGraphicFramePr>
            <a:graphicFrameLocks noGrp="1"/>
          </p:cNvGraphicFramePr>
          <p:nvPr/>
        </p:nvGraphicFramePr>
        <p:xfrm>
          <a:off x="8123084" y="3374264"/>
          <a:ext cx="1695134" cy="1112520"/>
        </p:xfrm>
        <a:graphic>
          <a:graphicData uri="http://schemas.openxmlformats.org/drawingml/2006/table">
            <a:tbl>
              <a:tblPr firstRow="1" bandRow="1">
                <a:tableStyleId>{5C22544A-7EE6-4342-B048-85BDC9FD1C3A}</a:tableStyleId>
              </a:tblPr>
              <a:tblGrid>
                <a:gridCol w="400368">
                  <a:extLst>
                    <a:ext uri="{9D8B030D-6E8A-4147-A177-3AD203B41FA5}">
                      <a16:colId xmlns:a16="http://schemas.microsoft.com/office/drawing/2014/main" val="20000"/>
                    </a:ext>
                  </a:extLst>
                </a:gridCol>
                <a:gridCol w="435293">
                  <a:extLst>
                    <a:ext uri="{9D8B030D-6E8A-4147-A177-3AD203B41FA5}">
                      <a16:colId xmlns:a16="http://schemas.microsoft.com/office/drawing/2014/main" val="20001"/>
                    </a:ext>
                  </a:extLst>
                </a:gridCol>
                <a:gridCol w="435293">
                  <a:extLst>
                    <a:ext uri="{9D8B030D-6E8A-4147-A177-3AD203B41FA5}">
                      <a16:colId xmlns:a16="http://schemas.microsoft.com/office/drawing/2014/main" val="20002"/>
                    </a:ext>
                  </a:extLst>
                </a:gridCol>
                <a:gridCol w="424180">
                  <a:extLst>
                    <a:ext uri="{9D8B030D-6E8A-4147-A177-3AD203B41FA5}">
                      <a16:colId xmlns:a16="http://schemas.microsoft.com/office/drawing/2014/main" val="20003"/>
                    </a:ext>
                  </a:extLst>
                </a:gridCol>
              </a:tblGrid>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tc>
                  <a:txBody>
                    <a:bodyPr/>
                    <a:lstStyle/>
                    <a:p>
                      <a:r>
                        <a:rPr lang="en-US" dirty="0" smtClean="0"/>
                        <a:t>D</a:t>
                      </a:r>
                      <a:endParaRPr lang="en-US" dirty="0"/>
                    </a:p>
                  </a:txBody>
                  <a:tcPr/>
                </a:tc>
                <a:extLst>
                  <a:ext uri="{0D108BD9-81ED-4DB2-BD59-A6C34878D82A}">
                    <a16:rowId xmlns:a16="http://schemas.microsoft.com/office/drawing/2014/main" val="10000"/>
                  </a:ext>
                </a:extLst>
              </a:tr>
              <a:tr h="370840">
                <a:tc>
                  <a:txBody>
                    <a:bodyPr/>
                    <a:lstStyle/>
                    <a:p>
                      <a:r>
                        <a:rPr lang="en-US" dirty="0" smtClean="0"/>
                        <a:t>1</a:t>
                      </a:r>
                      <a:endParaRPr lang="en-US" dirty="0"/>
                    </a:p>
                  </a:txBody>
                  <a:tcPr/>
                </a:tc>
                <a:tc>
                  <a:txBody>
                    <a:bodyPr/>
                    <a:lstStyle/>
                    <a:p>
                      <a:r>
                        <a:rPr lang="en-US" dirty="0" smtClean="0"/>
                        <a:t>a</a:t>
                      </a:r>
                      <a:r>
                        <a:rPr lang="en-US" baseline="0" dirty="0" smtClean="0"/>
                        <a:t> </a:t>
                      </a:r>
                      <a:endParaRPr lang="en-US" dirty="0"/>
                    </a:p>
                  </a:txBody>
                  <a:tcPr/>
                </a:tc>
                <a:tc>
                  <a:txBody>
                    <a:bodyPr/>
                    <a:lstStyle/>
                    <a:p>
                      <a:r>
                        <a:rPr lang="en-US" dirty="0" smtClean="0"/>
                        <a:t>p</a:t>
                      </a:r>
                      <a:r>
                        <a:rPr lang="en-US" baseline="0" dirty="0" smtClean="0"/>
                        <a:t> </a:t>
                      </a:r>
                      <a:endParaRPr lang="en-US" dirty="0"/>
                    </a:p>
                  </a:txBody>
                  <a:tcPr/>
                </a:tc>
                <a:tc>
                  <a:txBody>
                    <a:bodyPr/>
                    <a:lstStyle/>
                    <a:p>
                      <a:r>
                        <a:rPr lang="en-US" dirty="0" smtClean="0"/>
                        <a:t>x</a:t>
                      </a:r>
                      <a:r>
                        <a:rPr lang="en-US" baseline="0" dirty="0" smtClean="0"/>
                        <a:t> </a:t>
                      </a:r>
                      <a:endParaRPr lang="en-US" dirty="0"/>
                    </a:p>
                  </a:txBody>
                  <a:tcPr/>
                </a:tc>
                <a:extLst>
                  <a:ext uri="{0D108BD9-81ED-4DB2-BD59-A6C34878D82A}">
                    <a16:rowId xmlns:a16="http://schemas.microsoft.com/office/drawing/2014/main" val="10001"/>
                  </a:ext>
                </a:extLst>
              </a:tr>
              <a:tr h="370840">
                <a:tc>
                  <a:txBody>
                    <a:bodyPr/>
                    <a:lstStyle/>
                    <a:p>
                      <a:r>
                        <a:rPr lang="en-US" dirty="0" smtClean="0"/>
                        <a:t>2</a:t>
                      </a:r>
                      <a:endParaRPr lang="en-US" dirty="0"/>
                    </a:p>
                  </a:txBody>
                  <a:tcPr/>
                </a:tc>
                <a:tc>
                  <a:txBody>
                    <a:bodyPr/>
                    <a:lstStyle/>
                    <a:p>
                      <a:r>
                        <a:rPr lang="en-US" dirty="0" smtClean="0"/>
                        <a:t>b</a:t>
                      </a:r>
                      <a:endParaRPr lang="en-US" dirty="0"/>
                    </a:p>
                  </a:txBody>
                  <a:tcPr/>
                </a:tc>
                <a:tc>
                  <a:txBody>
                    <a:bodyPr/>
                    <a:lstStyle/>
                    <a:p>
                      <a:r>
                        <a:rPr lang="en-US" dirty="0" smtClean="0"/>
                        <a:t>q</a:t>
                      </a:r>
                      <a:endParaRPr lang="en-US" dirty="0"/>
                    </a:p>
                  </a:txBody>
                  <a:tcPr/>
                </a:tc>
                <a:tc>
                  <a:txBody>
                    <a:bodyPr/>
                    <a:lstStyle/>
                    <a:p>
                      <a:r>
                        <a:rPr lang="en-US" dirty="0" smtClean="0"/>
                        <a:t>y</a:t>
                      </a:r>
                      <a:endParaRPr lang="en-US" dirty="0"/>
                    </a:p>
                  </a:txBody>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nvGraphicFramePr>
        <p:xfrm>
          <a:off x="7370916" y="5055692"/>
          <a:ext cx="772161" cy="1112520"/>
        </p:xfrm>
        <a:graphic>
          <a:graphicData uri="http://schemas.openxmlformats.org/drawingml/2006/table">
            <a:tbl>
              <a:tblPr firstRow="1" bandRow="1">
                <a:tableStyleId>{5C22544A-7EE6-4342-B048-85BDC9FD1C3A}</a:tableStyleId>
              </a:tblPr>
              <a:tblGrid>
                <a:gridCol w="400368">
                  <a:extLst>
                    <a:ext uri="{9D8B030D-6E8A-4147-A177-3AD203B41FA5}">
                      <a16:colId xmlns:a16="http://schemas.microsoft.com/office/drawing/2014/main" val="20000"/>
                    </a:ext>
                  </a:extLst>
                </a:gridCol>
                <a:gridCol w="371793">
                  <a:extLst>
                    <a:ext uri="{9D8B030D-6E8A-4147-A177-3AD203B41FA5}">
                      <a16:colId xmlns:a16="http://schemas.microsoft.com/office/drawing/2014/main" val="20001"/>
                    </a:ext>
                  </a:extLst>
                </a:gridCol>
              </a:tblGrid>
              <a:tr h="370840">
                <a:tc>
                  <a:txBody>
                    <a:bodyPr/>
                    <a:lstStyle/>
                    <a:p>
                      <a:r>
                        <a:rPr lang="en-US" dirty="0" smtClean="0"/>
                        <a:t>A</a:t>
                      </a:r>
                      <a:endParaRPr lang="en-US" dirty="0"/>
                    </a:p>
                  </a:txBody>
                  <a:tcPr/>
                </a:tc>
                <a:tc>
                  <a:txBody>
                    <a:bodyPr/>
                    <a:lstStyle/>
                    <a:p>
                      <a:r>
                        <a:rPr lang="en-US" dirty="0" smtClean="0"/>
                        <a:t>B</a:t>
                      </a:r>
                      <a:endParaRPr lang="en-US" dirty="0"/>
                    </a:p>
                  </a:txBody>
                  <a:tcPr/>
                </a:tc>
                <a:extLst>
                  <a:ext uri="{0D108BD9-81ED-4DB2-BD59-A6C34878D82A}">
                    <a16:rowId xmlns:a16="http://schemas.microsoft.com/office/drawing/2014/main" val="10000"/>
                  </a:ext>
                </a:extLst>
              </a:tr>
              <a:tr h="370840">
                <a:tc>
                  <a:txBody>
                    <a:bodyPr/>
                    <a:lstStyle/>
                    <a:p>
                      <a:r>
                        <a:rPr lang="en-US" dirty="0" smtClean="0"/>
                        <a:t>1</a:t>
                      </a:r>
                      <a:endParaRPr lang="en-US" dirty="0"/>
                    </a:p>
                  </a:txBody>
                  <a:tcPr/>
                </a:tc>
                <a:tc>
                  <a:txBody>
                    <a:bodyPr/>
                    <a:lstStyle/>
                    <a:p>
                      <a:r>
                        <a:rPr lang="en-US" dirty="0" smtClean="0"/>
                        <a:t>a</a:t>
                      </a:r>
                      <a:endParaRPr lang="en-US" dirty="0"/>
                    </a:p>
                  </a:txBody>
                  <a:tcPr/>
                </a:tc>
                <a:extLst>
                  <a:ext uri="{0D108BD9-81ED-4DB2-BD59-A6C34878D82A}">
                    <a16:rowId xmlns:a16="http://schemas.microsoft.com/office/drawing/2014/main" val="10001"/>
                  </a:ext>
                </a:extLst>
              </a:tr>
              <a:tr h="370840">
                <a:tc>
                  <a:txBody>
                    <a:bodyPr/>
                    <a:lstStyle/>
                    <a:p>
                      <a:r>
                        <a:rPr lang="en-US" dirty="0" smtClean="0"/>
                        <a:t>2</a:t>
                      </a:r>
                      <a:endParaRPr lang="en-US" dirty="0"/>
                    </a:p>
                  </a:txBody>
                  <a:tcPr/>
                </a:tc>
                <a:tc>
                  <a:txBody>
                    <a:bodyPr/>
                    <a:lstStyle/>
                    <a:p>
                      <a:r>
                        <a:rPr lang="en-US" dirty="0" smtClean="0"/>
                        <a:t>b</a:t>
                      </a:r>
                      <a:endParaRPr lang="en-US" dirty="0"/>
                    </a:p>
                  </a:txBody>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nvGraphicFramePr>
        <p:xfrm>
          <a:off x="10060038" y="5060608"/>
          <a:ext cx="839019" cy="1112520"/>
        </p:xfrm>
        <a:graphic>
          <a:graphicData uri="http://schemas.openxmlformats.org/drawingml/2006/table">
            <a:tbl>
              <a:tblPr firstRow="1" bandRow="1">
                <a:tableStyleId>{5C22544A-7EE6-4342-B048-85BDC9FD1C3A}</a:tableStyleId>
              </a:tblPr>
              <a:tblGrid>
                <a:gridCol w="518958">
                  <a:extLst>
                    <a:ext uri="{9D8B030D-6E8A-4147-A177-3AD203B41FA5}">
                      <a16:colId xmlns:a16="http://schemas.microsoft.com/office/drawing/2014/main" val="20000"/>
                    </a:ext>
                  </a:extLst>
                </a:gridCol>
                <a:gridCol w="320061">
                  <a:extLst>
                    <a:ext uri="{9D8B030D-6E8A-4147-A177-3AD203B41FA5}">
                      <a16:colId xmlns:a16="http://schemas.microsoft.com/office/drawing/2014/main" val="20001"/>
                    </a:ext>
                  </a:extLst>
                </a:gridCol>
              </a:tblGrid>
              <a:tr h="370840">
                <a:tc>
                  <a:txBody>
                    <a:bodyPr/>
                    <a:lstStyle/>
                    <a:p>
                      <a:r>
                        <a:rPr lang="en-US" dirty="0" smtClean="0"/>
                        <a:t>C</a:t>
                      </a:r>
                      <a:endParaRPr lang="en-US" dirty="0"/>
                    </a:p>
                  </a:txBody>
                  <a:tcPr/>
                </a:tc>
                <a:tc>
                  <a:txBody>
                    <a:bodyPr/>
                    <a:lstStyle/>
                    <a:p>
                      <a:r>
                        <a:rPr lang="en-US" dirty="0" smtClean="0"/>
                        <a:t>D</a:t>
                      </a:r>
                      <a:endParaRPr lang="en-US" dirty="0"/>
                    </a:p>
                  </a:txBody>
                  <a:tcPr/>
                </a:tc>
                <a:extLst>
                  <a:ext uri="{0D108BD9-81ED-4DB2-BD59-A6C34878D82A}">
                    <a16:rowId xmlns:a16="http://schemas.microsoft.com/office/drawing/2014/main" val="10000"/>
                  </a:ext>
                </a:extLst>
              </a:tr>
              <a:tr h="370840">
                <a:tc>
                  <a:txBody>
                    <a:bodyPr/>
                    <a:lstStyle/>
                    <a:p>
                      <a:r>
                        <a:rPr lang="en-US" dirty="0" smtClean="0"/>
                        <a:t>p</a:t>
                      </a:r>
                      <a:endParaRPr lang="en-US" dirty="0"/>
                    </a:p>
                  </a:txBody>
                  <a:tcPr/>
                </a:tc>
                <a:tc>
                  <a:txBody>
                    <a:bodyPr/>
                    <a:lstStyle/>
                    <a:p>
                      <a:r>
                        <a:rPr lang="en-US" dirty="0" smtClean="0"/>
                        <a:t>x</a:t>
                      </a:r>
                      <a:endParaRPr lang="en-US" dirty="0"/>
                    </a:p>
                  </a:txBody>
                  <a:tcPr/>
                </a:tc>
                <a:extLst>
                  <a:ext uri="{0D108BD9-81ED-4DB2-BD59-A6C34878D82A}">
                    <a16:rowId xmlns:a16="http://schemas.microsoft.com/office/drawing/2014/main" val="10001"/>
                  </a:ext>
                </a:extLst>
              </a:tr>
              <a:tr h="370840">
                <a:tc>
                  <a:txBody>
                    <a:bodyPr/>
                    <a:lstStyle/>
                    <a:p>
                      <a:r>
                        <a:rPr lang="en-US" dirty="0" smtClean="0"/>
                        <a:t>q</a:t>
                      </a:r>
                      <a:endParaRPr lang="en-US" dirty="0"/>
                    </a:p>
                  </a:txBody>
                  <a:tcPr/>
                </a:tc>
                <a:tc>
                  <a:txBody>
                    <a:bodyPr/>
                    <a:lstStyle/>
                    <a:p>
                      <a:r>
                        <a:rPr lang="en-US" dirty="0" smtClean="0"/>
                        <a:t>y</a:t>
                      </a:r>
                      <a:endParaRPr lang="en-US"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 calcmode="lin" valueType="num">
                                      <p:cBhvr additive="base">
                                        <p:cTn id="7"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6">
                                            <p:txEl>
                                              <p:pRg st="1" end="1"/>
                                            </p:txEl>
                                          </p:spTgt>
                                        </p:tgtEl>
                                        <p:attrNameLst>
                                          <p:attrName>style.visibility</p:attrName>
                                        </p:attrNameLst>
                                      </p:cBhvr>
                                      <p:to>
                                        <p:strVal val="visible"/>
                                      </p:to>
                                    </p:set>
                                    <p:anim calcmode="lin" valueType="num">
                                      <p:cBhvr additive="base">
                                        <p:cTn id="13"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6">
                                            <p:txEl>
                                              <p:pRg st="2" end="2"/>
                                            </p:txEl>
                                          </p:spTgt>
                                        </p:tgtEl>
                                        <p:attrNameLst>
                                          <p:attrName>style.visibility</p:attrName>
                                        </p:attrNameLst>
                                      </p:cBhvr>
                                      <p:to>
                                        <p:strVal val="visible"/>
                                      </p:to>
                                    </p:set>
                                    <p:anim calcmode="lin" valueType="num">
                                      <p:cBhvr additive="base">
                                        <p:cTn id="19" dur="500" fill="hold"/>
                                        <p:tgtEl>
                                          <p:spTgt spid="8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6">
                                            <p:txEl>
                                              <p:pRg st="3" end="3"/>
                                            </p:txEl>
                                          </p:spTgt>
                                        </p:tgtEl>
                                        <p:attrNameLst>
                                          <p:attrName>style.visibility</p:attrName>
                                        </p:attrNameLst>
                                      </p:cBhvr>
                                      <p:to>
                                        <p:strVal val="visible"/>
                                      </p:to>
                                    </p:set>
                                    <p:anim calcmode="lin" valueType="num">
                                      <p:cBhvr additive="base">
                                        <p:cTn id="25" dur="500" fill="hold"/>
                                        <p:tgtEl>
                                          <p:spTgt spid="8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6">
                                            <p:txEl>
                                              <p:pRg st="4" end="4"/>
                                            </p:txEl>
                                          </p:spTgt>
                                        </p:tgtEl>
                                        <p:attrNameLst>
                                          <p:attrName>style.visibility</p:attrName>
                                        </p:attrNameLst>
                                      </p:cBhvr>
                                      <p:to>
                                        <p:strVal val="visible"/>
                                      </p:to>
                                    </p:set>
                                    <p:anim calcmode="lin" valueType="num">
                                      <p:cBhvr additive="base">
                                        <p:cTn id="31" dur="500" fill="hold"/>
                                        <p:tgtEl>
                                          <p:spTgt spid="8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6">
                                            <p:txEl>
                                              <p:pRg st="5" end="5"/>
                                            </p:txEl>
                                          </p:spTgt>
                                        </p:tgtEl>
                                        <p:attrNameLst>
                                          <p:attrName>style.visibility</p:attrName>
                                        </p:attrNameLst>
                                      </p:cBhvr>
                                      <p:to>
                                        <p:strVal val="visible"/>
                                      </p:to>
                                    </p:set>
                                    <p:anim calcmode="lin" valueType="num">
                                      <p:cBhvr additive="base">
                                        <p:cTn id="37" dur="500" fill="hold"/>
                                        <p:tgtEl>
                                          <p:spTgt spid="8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6">
                                            <p:txEl>
                                              <p:pRg st="6" end="6"/>
                                            </p:txEl>
                                          </p:spTgt>
                                        </p:tgtEl>
                                        <p:attrNameLst>
                                          <p:attrName>style.visibility</p:attrName>
                                        </p:attrNameLst>
                                      </p:cBhvr>
                                      <p:to>
                                        <p:strVal val="visible"/>
                                      </p:to>
                                    </p:set>
                                    <p:anim calcmode="lin" valueType="num">
                                      <p:cBhvr additive="base">
                                        <p:cTn id="43" dur="500" fill="hold"/>
                                        <p:tgtEl>
                                          <p:spTgt spid="8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523220"/>
          </a:xfrm>
          <a:prstGeom prst="rect">
            <a:avLst/>
          </a:prstGeom>
          <a:solidFill>
            <a:schemeClr val="accent2"/>
          </a:solidFill>
        </p:spPr>
        <p:txBody>
          <a:bodyPr wrap="square" rtlCol="0">
            <a:spAutoFit/>
          </a:bodyPr>
          <a:lstStyle/>
          <a:p>
            <a:r>
              <a:rPr lang="en-US" sz="2800" dirty="0" smtClean="0">
                <a:solidFill>
                  <a:schemeClr val="bg1"/>
                </a:solidFill>
              </a:rPr>
              <a:t>Lossless JOIN Dependencies: </a:t>
            </a:r>
            <a:endParaRPr lang="en-US" sz="28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6" name="TextBox 85"/>
          <p:cNvSpPr txBox="1"/>
          <p:nvPr/>
        </p:nvSpPr>
        <p:spPr>
          <a:xfrm>
            <a:off x="339214" y="1971073"/>
            <a:ext cx="11503742" cy="3277820"/>
          </a:xfrm>
          <a:prstGeom prst="rect">
            <a:avLst/>
          </a:prstGeom>
          <a:noFill/>
        </p:spPr>
        <p:txBody>
          <a:bodyPr wrap="square" rtlCol="0">
            <a:spAutoFit/>
          </a:bodyPr>
          <a:lstStyle/>
          <a:p>
            <a:pPr marL="117475" lvl="2">
              <a:lnSpc>
                <a:spcPct val="150000"/>
              </a:lnSpc>
              <a:buFont typeface="Wingdings" pitchFamily="2" charset="2"/>
              <a:buChar char="v"/>
            </a:pPr>
            <a:r>
              <a:rPr lang="en-US" sz="2000" dirty="0" smtClean="0">
                <a:solidFill>
                  <a:srgbClr val="C00000"/>
                </a:solidFill>
              </a:rPr>
              <a:t>Attribute(R1) ∪ attribute(R2)=attribute(R)</a:t>
            </a:r>
          </a:p>
          <a:p>
            <a:pPr marL="117475" lvl="2">
              <a:lnSpc>
                <a:spcPct val="150000"/>
              </a:lnSpc>
              <a:buFont typeface="Wingdings" pitchFamily="2" charset="2"/>
              <a:buChar char="v"/>
            </a:pPr>
            <a:r>
              <a:rPr lang="en-US" sz="2000" dirty="0" smtClean="0">
                <a:solidFill>
                  <a:srgbClr val="C00000"/>
                </a:solidFill>
              </a:rPr>
              <a:t>Attribute(R1) ∩ attribute(R2) ≠</a:t>
            </a:r>
            <a:r>
              <a:rPr lang="el-GR" sz="2000" dirty="0" smtClean="0">
                <a:solidFill>
                  <a:srgbClr val="C00000"/>
                </a:solidFill>
              </a:rPr>
              <a:t>Φ</a:t>
            </a:r>
            <a:endParaRPr lang="en-US" sz="2000" dirty="0" smtClean="0">
              <a:solidFill>
                <a:srgbClr val="C00000"/>
              </a:solidFill>
            </a:endParaRPr>
          </a:p>
          <a:p>
            <a:pPr marL="117475" lvl="2">
              <a:lnSpc>
                <a:spcPct val="150000"/>
              </a:lnSpc>
              <a:buFont typeface="Wingdings" pitchFamily="2" charset="2"/>
              <a:buChar char="v"/>
            </a:pPr>
            <a:r>
              <a:rPr lang="en-US" sz="2000" dirty="0" smtClean="0">
                <a:solidFill>
                  <a:srgbClr val="C00000"/>
                </a:solidFill>
              </a:rPr>
              <a:t>Attribute(R1) ∩ attribute(R2) → Attribute(R1)</a:t>
            </a:r>
          </a:p>
          <a:p>
            <a:pPr marL="117475" lvl="2">
              <a:lnSpc>
                <a:spcPct val="150000"/>
              </a:lnSpc>
            </a:pPr>
            <a:r>
              <a:rPr lang="en-US" sz="2000" dirty="0" smtClean="0">
                <a:solidFill>
                  <a:srgbClr val="C00000"/>
                </a:solidFill>
              </a:rPr>
              <a:t>					OR</a:t>
            </a:r>
          </a:p>
          <a:p>
            <a:pPr marL="117475" lvl="2">
              <a:lnSpc>
                <a:spcPct val="150000"/>
              </a:lnSpc>
              <a:buFont typeface="Wingdings" pitchFamily="2" charset="2"/>
              <a:buChar char="v"/>
            </a:pPr>
            <a:r>
              <a:rPr lang="en-US" sz="2000" dirty="0" smtClean="0">
                <a:solidFill>
                  <a:srgbClr val="C00000"/>
                </a:solidFill>
              </a:rPr>
              <a:t> Attribute(R1) ∩ attribute(R2) → Attribute(R2)</a:t>
            </a:r>
          </a:p>
          <a:p>
            <a:pPr marL="117475" lvl="2">
              <a:lnSpc>
                <a:spcPct val="150000"/>
              </a:lnSpc>
            </a:pPr>
            <a:endParaRPr lang="en-US" sz="2000" dirty="0" smtClean="0">
              <a:solidFill>
                <a:srgbClr val="C00000"/>
              </a:solidFill>
            </a:endParaRPr>
          </a:p>
          <a:p>
            <a:pPr marL="117475" lvl="2">
              <a:lnSpc>
                <a:spcPct val="150000"/>
              </a:lnSpc>
              <a:buFont typeface="Wingdings" pitchFamily="2" charset="2"/>
              <a:buChar char="v"/>
            </a:pPr>
            <a:endParaRPr lang="en-US" dirty="0" smtClean="0">
              <a:solidFill>
                <a:srgbClr val="002060"/>
              </a:solidFill>
            </a:endParaRPr>
          </a:p>
        </p:txBody>
      </p:sp>
      <p:graphicFrame>
        <p:nvGraphicFramePr>
          <p:cNvPr id="8" name="Table 7"/>
          <p:cNvGraphicFramePr>
            <a:graphicFrameLocks noGrp="1"/>
          </p:cNvGraphicFramePr>
          <p:nvPr/>
        </p:nvGraphicFramePr>
        <p:xfrm>
          <a:off x="7916612" y="2120684"/>
          <a:ext cx="1270954" cy="1483360"/>
        </p:xfrm>
        <a:graphic>
          <a:graphicData uri="http://schemas.openxmlformats.org/drawingml/2006/table">
            <a:tbl>
              <a:tblPr firstRow="1" bandRow="1">
                <a:tableStyleId>{5C22544A-7EE6-4342-B048-85BDC9FD1C3A}</a:tableStyleId>
              </a:tblPr>
              <a:tblGrid>
                <a:gridCol w="400368">
                  <a:extLst>
                    <a:ext uri="{9D8B030D-6E8A-4147-A177-3AD203B41FA5}">
                      <a16:colId xmlns:a16="http://schemas.microsoft.com/office/drawing/2014/main" val="20000"/>
                    </a:ext>
                  </a:extLst>
                </a:gridCol>
                <a:gridCol w="435293">
                  <a:extLst>
                    <a:ext uri="{9D8B030D-6E8A-4147-A177-3AD203B41FA5}">
                      <a16:colId xmlns:a16="http://schemas.microsoft.com/office/drawing/2014/main" val="20001"/>
                    </a:ext>
                  </a:extLst>
                </a:gridCol>
                <a:gridCol w="435293">
                  <a:extLst>
                    <a:ext uri="{9D8B030D-6E8A-4147-A177-3AD203B41FA5}">
                      <a16:colId xmlns:a16="http://schemas.microsoft.com/office/drawing/2014/main" val="20002"/>
                    </a:ext>
                  </a:extLst>
                </a:gridCol>
              </a:tblGrid>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extLst>
                  <a:ext uri="{0D108BD9-81ED-4DB2-BD59-A6C34878D82A}">
                    <a16:rowId xmlns:a16="http://schemas.microsoft.com/office/drawing/2014/main" val="10000"/>
                  </a:ext>
                </a:extLst>
              </a:tr>
              <a:tr h="370840">
                <a:tc>
                  <a:txBody>
                    <a:bodyPr/>
                    <a:lstStyle/>
                    <a:p>
                      <a:r>
                        <a:rPr lang="en-US" dirty="0" smtClean="0"/>
                        <a:t>1</a:t>
                      </a:r>
                      <a:endParaRPr lang="en-US" dirty="0"/>
                    </a:p>
                  </a:txBody>
                  <a:tcPr/>
                </a:tc>
                <a:tc>
                  <a:txBody>
                    <a:bodyPr/>
                    <a:lstStyle/>
                    <a:p>
                      <a:r>
                        <a:rPr lang="en-US" dirty="0" smtClean="0"/>
                        <a:t>a</a:t>
                      </a:r>
                      <a:r>
                        <a:rPr lang="en-US" baseline="0" dirty="0" smtClean="0"/>
                        <a:t> </a:t>
                      </a:r>
                      <a:endParaRPr lang="en-US" dirty="0"/>
                    </a:p>
                  </a:txBody>
                  <a:tcPr/>
                </a:tc>
                <a:tc>
                  <a:txBody>
                    <a:bodyPr/>
                    <a:lstStyle/>
                    <a:p>
                      <a:r>
                        <a:rPr lang="en-US" dirty="0" smtClean="0"/>
                        <a:t>p</a:t>
                      </a:r>
                      <a:endParaRPr lang="en-US" dirty="0"/>
                    </a:p>
                  </a:txBody>
                  <a:tcPr/>
                </a:tc>
                <a:extLst>
                  <a:ext uri="{0D108BD9-81ED-4DB2-BD59-A6C34878D82A}">
                    <a16:rowId xmlns:a16="http://schemas.microsoft.com/office/drawing/2014/main" val="10001"/>
                  </a:ext>
                </a:extLst>
              </a:tr>
              <a:tr h="370840">
                <a:tc>
                  <a:txBody>
                    <a:bodyPr/>
                    <a:lstStyle/>
                    <a:p>
                      <a:r>
                        <a:rPr lang="en-US" dirty="0" smtClean="0"/>
                        <a:t>2</a:t>
                      </a:r>
                      <a:endParaRPr lang="en-US" dirty="0"/>
                    </a:p>
                  </a:txBody>
                  <a:tcPr/>
                </a:tc>
                <a:tc>
                  <a:txBody>
                    <a:bodyPr/>
                    <a:lstStyle/>
                    <a:p>
                      <a:r>
                        <a:rPr lang="en-US" dirty="0" smtClean="0"/>
                        <a:t>b</a:t>
                      </a:r>
                      <a:endParaRPr lang="en-US" dirty="0"/>
                    </a:p>
                  </a:txBody>
                  <a:tcPr/>
                </a:tc>
                <a:tc>
                  <a:txBody>
                    <a:bodyPr/>
                    <a:lstStyle/>
                    <a:p>
                      <a:r>
                        <a:rPr lang="en-US" dirty="0" smtClean="0"/>
                        <a:t>q</a:t>
                      </a:r>
                      <a:endParaRPr lang="en-US" dirty="0"/>
                    </a:p>
                  </a:txBody>
                  <a:tcPr/>
                </a:tc>
                <a:extLst>
                  <a:ext uri="{0D108BD9-81ED-4DB2-BD59-A6C34878D82A}">
                    <a16:rowId xmlns:a16="http://schemas.microsoft.com/office/drawing/2014/main" val="10002"/>
                  </a:ext>
                </a:extLst>
              </a:tr>
              <a:tr h="370840">
                <a:tc>
                  <a:txBody>
                    <a:bodyPr/>
                    <a:lstStyle/>
                    <a:p>
                      <a:r>
                        <a:rPr lang="en-US" dirty="0" smtClean="0"/>
                        <a:t>3</a:t>
                      </a:r>
                      <a:endParaRPr lang="en-US" dirty="0"/>
                    </a:p>
                  </a:txBody>
                  <a:tcPr/>
                </a:tc>
                <a:tc>
                  <a:txBody>
                    <a:bodyPr/>
                    <a:lstStyle/>
                    <a:p>
                      <a:r>
                        <a:rPr lang="en-US" dirty="0" smtClean="0"/>
                        <a:t>a</a:t>
                      </a:r>
                      <a:endParaRPr lang="en-US" dirty="0"/>
                    </a:p>
                  </a:txBody>
                  <a:tcPr/>
                </a:tc>
                <a:tc>
                  <a:txBody>
                    <a:bodyPr/>
                    <a:lstStyle/>
                    <a:p>
                      <a:r>
                        <a:rPr lang="en-US" dirty="0" smtClean="0"/>
                        <a:t>r</a:t>
                      </a:r>
                      <a:endParaRPr lang="en-US" dirty="0"/>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nvGraphicFramePr>
        <p:xfrm>
          <a:off x="7164444" y="3802112"/>
          <a:ext cx="772161" cy="1483360"/>
        </p:xfrm>
        <a:graphic>
          <a:graphicData uri="http://schemas.openxmlformats.org/drawingml/2006/table">
            <a:tbl>
              <a:tblPr firstRow="1" bandRow="1">
                <a:tableStyleId>{5C22544A-7EE6-4342-B048-85BDC9FD1C3A}</a:tableStyleId>
              </a:tblPr>
              <a:tblGrid>
                <a:gridCol w="400368">
                  <a:extLst>
                    <a:ext uri="{9D8B030D-6E8A-4147-A177-3AD203B41FA5}">
                      <a16:colId xmlns:a16="http://schemas.microsoft.com/office/drawing/2014/main" val="20000"/>
                    </a:ext>
                  </a:extLst>
                </a:gridCol>
                <a:gridCol w="371793">
                  <a:extLst>
                    <a:ext uri="{9D8B030D-6E8A-4147-A177-3AD203B41FA5}">
                      <a16:colId xmlns:a16="http://schemas.microsoft.com/office/drawing/2014/main" val="20001"/>
                    </a:ext>
                  </a:extLst>
                </a:gridCol>
              </a:tblGrid>
              <a:tr h="370840">
                <a:tc>
                  <a:txBody>
                    <a:bodyPr/>
                    <a:lstStyle/>
                    <a:p>
                      <a:r>
                        <a:rPr lang="en-US" dirty="0" smtClean="0"/>
                        <a:t>A</a:t>
                      </a:r>
                      <a:endParaRPr lang="en-US" dirty="0"/>
                    </a:p>
                  </a:txBody>
                  <a:tcPr/>
                </a:tc>
                <a:tc>
                  <a:txBody>
                    <a:bodyPr/>
                    <a:lstStyle/>
                    <a:p>
                      <a:r>
                        <a:rPr lang="en-US" dirty="0" smtClean="0"/>
                        <a:t>B</a:t>
                      </a:r>
                      <a:endParaRPr lang="en-US" dirty="0"/>
                    </a:p>
                  </a:txBody>
                  <a:tcPr/>
                </a:tc>
                <a:extLst>
                  <a:ext uri="{0D108BD9-81ED-4DB2-BD59-A6C34878D82A}">
                    <a16:rowId xmlns:a16="http://schemas.microsoft.com/office/drawing/2014/main" val="10000"/>
                  </a:ext>
                </a:extLst>
              </a:tr>
              <a:tr h="370840">
                <a:tc>
                  <a:txBody>
                    <a:bodyPr/>
                    <a:lstStyle/>
                    <a:p>
                      <a:r>
                        <a:rPr lang="en-US" dirty="0" smtClean="0"/>
                        <a:t>1</a:t>
                      </a:r>
                      <a:endParaRPr lang="en-US" dirty="0"/>
                    </a:p>
                  </a:txBody>
                  <a:tcPr/>
                </a:tc>
                <a:tc>
                  <a:txBody>
                    <a:bodyPr/>
                    <a:lstStyle/>
                    <a:p>
                      <a:r>
                        <a:rPr lang="en-US" dirty="0" smtClean="0"/>
                        <a:t>a</a:t>
                      </a:r>
                      <a:endParaRPr lang="en-US" dirty="0"/>
                    </a:p>
                  </a:txBody>
                  <a:tcPr/>
                </a:tc>
                <a:extLst>
                  <a:ext uri="{0D108BD9-81ED-4DB2-BD59-A6C34878D82A}">
                    <a16:rowId xmlns:a16="http://schemas.microsoft.com/office/drawing/2014/main" val="10001"/>
                  </a:ext>
                </a:extLst>
              </a:tr>
              <a:tr h="370840">
                <a:tc>
                  <a:txBody>
                    <a:bodyPr/>
                    <a:lstStyle/>
                    <a:p>
                      <a:r>
                        <a:rPr lang="en-US" dirty="0" smtClean="0"/>
                        <a:t>2</a:t>
                      </a:r>
                      <a:endParaRPr lang="en-US" dirty="0"/>
                    </a:p>
                  </a:txBody>
                  <a:tcPr/>
                </a:tc>
                <a:tc>
                  <a:txBody>
                    <a:bodyPr/>
                    <a:lstStyle/>
                    <a:p>
                      <a:r>
                        <a:rPr lang="en-US" dirty="0" smtClean="0"/>
                        <a:t>b</a:t>
                      </a:r>
                      <a:endParaRPr lang="en-US" dirty="0"/>
                    </a:p>
                  </a:txBody>
                  <a:tcPr/>
                </a:tc>
                <a:extLst>
                  <a:ext uri="{0D108BD9-81ED-4DB2-BD59-A6C34878D82A}">
                    <a16:rowId xmlns:a16="http://schemas.microsoft.com/office/drawing/2014/main" val="10002"/>
                  </a:ext>
                </a:extLst>
              </a:tr>
              <a:tr h="370840">
                <a:tc>
                  <a:txBody>
                    <a:bodyPr/>
                    <a:lstStyle/>
                    <a:p>
                      <a:r>
                        <a:rPr lang="en-US" dirty="0" smtClean="0"/>
                        <a:t>3</a:t>
                      </a:r>
                      <a:endParaRPr lang="en-US" dirty="0"/>
                    </a:p>
                  </a:txBody>
                  <a:tcPr/>
                </a:tc>
                <a:tc>
                  <a:txBody>
                    <a:bodyPr/>
                    <a:lstStyle/>
                    <a:p>
                      <a:r>
                        <a:rPr lang="en-US" dirty="0" smtClean="0"/>
                        <a:t>a</a:t>
                      </a:r>
                      <a:endParaRPr lang="en-US" dirty="0"/>
                    </a:p>
                  </a:txBody>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nvGraphicFramePr>
        <p:xfrm>
          <a:off x="9381630" y="3807028"/>
          <a:ext cx="839019" cy="1483360"/>
        </p:xfrm>
        <a:graphic>
          <a:graphicData uri="http://schemas.openxmlformats.org/drawingml/2006/table">
            <a:tbl>
              <a:tblPr firstRow="1" bandRow="1">
                <a:tableStyleId>{5C22544A-7EE6-4342-B048-85BDC9FD1C3A}</a:tableStyleId>
              </a:tblPr>
              <a:tblGrid>
                <a:gridCol w="518958">
                  <a:extLst>
                    <a:ext uri="{9D8B030D-6E8A-4147-A177-3AD203B41FA5}">
                      <a16:colId xmlns:a16="http://schemas.microsoft.com/office/drawing/2014/main" val="20000"/>
                    </a:ext>
                  </a:extLst>
                </a:gridCol>
                <a:gridCol w="320061">
                  <a:extLst>
                    <a:ext uri="{9D8B030D-6E8A-4147-A177-3AD203B41FA5}">
                      <a16:colId xmlns:a16="http://schemas.microsoft.com/office/drawing/2014/main" val="20001"/>
                    </a:ext>
                  </a:extLst>
                </a:gridCol>
              </a:tblGrid>
              <a:tr h="370840">
                <a:tc>
                  <a:txBody>
                    <a:bodyPr/>
                    <a:lstStyle/>
                    <a:p>
                      <a:r>
                        <a:rPr lang="en-US" dirty="0" smtClean="0"/>
                        <a:t>B</a:t>
                      </a:r>
                      <a:endParaRPr lang="en-US" dirty="0"/>
                    </a:p>
                  </a:txBody>
                  <a:tcPr/>
                </a:tc>
                <a:tc>
                  <a:txBody>
                    <a:bodyPr/>
                    <a:lstStyle/>
                    <a:p>
                      <a:r>
                        <a:rPr lang="en-US" dirty="0" smtClean="0"/>
                        <a:t>C</a:t>
                      </a:r>
                      <a:endParaRPr lang="en-US" dirty="0"/>
                    </a:p>
                  </a:txBody>
                  <a:tcPr/>
                </a:tc>
                <a:extLst>
                  <a:ext uri="{0D108BD9-81ED-4DB2-BD59-A6C34878D82A}">
                    <a16:rowId xmlns:a16="http://schemas.microsoft.com/office/drawing/2014/main" val="10000"/>
                  </a:ext>
                </a:extLst>
              </a:tr>
              <a:tr h="370840">
                <a:tc>
                  <a:txBody>
                    <a:bodyPr/>
                    <a:lstStyle/>
                    <a:p>
                      <a:r>
                        <a:rPr lang="en-US" dirty="0" smtClean="0"/>
                        <a:t>a</a:t>
                      </a:r>
                      <a:r>
                        <a:rPr lang="en-US" baseline="0" dirty="0" smtClean="0"/>
                        <a:t> </a:t>
                      </a:r>
                      <a:endParaRPr lang="en-US" dirty="0"/>
                    </a:p>
                  </a:txBody>
                  <a:tcPr/>
                </a:tc>
                <a:tc>
                  <a:txBody>
                    <a:bodyPr/>
                    <a:lstStyle/>
                    <a:p>
                      <a:r>
                        <a:rPr lang="en-US" dirty="0" smtClean="0"/>
                        <a:t>p</a:t>
                      </a:r>
                      <a:endParaRPr lang="en-US" dirty="0"/>
                    </a:p>
                  </a:txBody>
                  <a:tcPr/>
                </a:tc>
                <a:extLst>
                  <a:ext uri="{0D108BD9-81ED-4DB2-BD59-A6C34878D82A}">
                    <a16:rowId xmlns:a16="http://schemas.microsoft.com/office/drawing/2014/main" val="10001"/>
                  </a:ext>
                </a:extLst>
              </a:tr>
              <a:tr h="370840">
                <a:tc>
                  <a:txBody>
                    <a:bodyPr/>
                    <a:lstStyle/>
                    <a:p>
                      <a:r>
                        <a:rPr lang="en-US" dirty="0" smtClean="0"/>
                        <a:t>b</a:t>
                      </a:r>
                      <a:endParaRPr lang="en-US" dirty="0"/>
                    </a:p>
                  </a:txBody>
                  <a:tcPr/>
                </a:tc>
                <a:tc>
                  <a:txBody>
                    <a:bodyPr/>
                    <a:lstStyle/>
                    <a:p>
                      <a:r>
                        <a:rPr lang="en-US" dirty="0" smtClean="0"/>
                        <a:t>q</a:t>
                      </a:r>
                      <a:endParaRPr lang="en-US" dirty="0"/>
                    </a:p>
                  </a:txBody>
                  <a:tcPr/>
                </a:tc>
                <a:extLst>
                  <a:ext uri="{0D108BD9-81ED-4DB2-BD59-A6C34878D82A}">
                    <a16:rowId xmlns:a16="http://schemas.microsoft.com/office/drawing/2014/main" val="10002"/>
                  </a:ext>
                </a:extLst>
              </a:tr>
              <a:tr h="370840">
                <a:tc>
                  <a:txBody>
                    <a:bodyPr/>
                    <a:lstStyle/>
                    <a:p>
                      <a:r>
                        <a:rPr lang="en-US" dirty="0" smtClean="0"/>
                        <a:t>a</a:t>
                      </a:r>
                      <a:endParaRPr lang="en-US" dirty="0"/>
                    </a:p>
                  </a:txBody>
                  <a:tcPr/>
                </a:tc>
                <a:tc>
                  <a:txBody>
                    <a:bodyPr/>
                    <a:lstStyle/>
                    <a:p>
                      <a:r>
                        <a:rPr lang="en-IN" dirty="0" smtClean="0"/>
                        <a:t>r</a:t>
                      </a:r>
                      <a:endParaRPr lang="en-US" dirty="0"/>
                    </a:p>
                  </a:txBody>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 calcmode="lin" valueType="num">
                                      <p:cBhvr additive="base">
                                        <p:cTn id="7"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6">
                                            <p:txEl>
                                              <p:pRg st="1" end="1"/>
                                            </p:txEl>
                                          </p:spTgt>
                                        </p:tgtEl>
                                        <p:attrNameLst>
                                          <p:attrName>style.visibility</p:attrName>
                                        </p:attrNameLst>
                                      </p:cBhvr>
                                      <p:to>
                                        <p:strVal val="visible"/>
                                      </p:to>
                                    </p:set>
                                    <p:anim calcmode="lin" valueType="num">
                                      <p:cBhvr additive="base">
                                        <p:cTn id="13"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6">
                                            <p:txEl>
                                              <p:pRg st="2" end="2"/>
                                            </p:txEl>
                                          </p:spTgt>
                                        </p:tgtEl>
                                        <p:attrNameLst>
                                          <p:attrName>style.visibility</p:attrName>
                                        </p:attrNameLst>
                                      </p:cBhvr>
                                      <p:to>
                                        <p:strVal val="visible"/>
                                      </p:to>
                                    </p:set>
                                    <p:anim calcmode="lin" valueType="num">
                                      <p:cBhvr additive="base">
                                        <p:cTn id="19" dur="500" fill="hold"/>
                                        <p:tgtEl>
                                          <p:spTgt spid="8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6">
                                            <p:txEl>
                                              <p:pRg st="3" end="3"/>
                                            </p:txEl>
                                          </p:spTgt>
                                        </p:tgtEl>
                                        <p:attrNameLst>
                                          <p:attrName>style.visibility</p:attrName>
                                        </p:attrNameLst>
                                      </p:cBhvr>
                                      <p:to>
                                        <p:strVal val="visible"/>
                                      </p:to>
                                    </p:set>
                                    <p:anim calcmode="lin" valueType="num">
                                      <p:cBhvr additive="base">
                                        <p:cTn id="25" dur="500" fill="hold"/>
                                        <p:tgtEl>
                                          <p:spTgt spid="8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6">
                                            <p:txEl>
                                              <p:pRg st="4" end="4"/>
                                            </p:txEl>
                                          </p:spTgt>
                                        </p:tgtEl>
                                        <p:attrNameLst>
                                          <p:attrName>style.visibility</p:attrName>
                                        </p:attrNameLst>
                                      </p:cBhvr>
                                      <p:to>
                                        <p:strVal val="visible"/>
                                      </p:to>
                                    </p:set>
                                    <p:anim calcmode="lin" valueType="num">
                                      <p:cBhvr additive="base">
                                        <p:cTn id="31" dur="500" fill="hold"/>
                                        <p:tgtEl>
                                          <p:spTgt spid="8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8680209" cy="523220"/>
          </a:xfrm>
          <a:prstGeom prst="rect">
            <a:avLst/>
          </a:prstGeom>
          <a:solidFill>
            <a:schemeClr val="accent2"/>
          </a:solidFill>
        </p:spPr>
        <p:txBody>
          <a:bodyPr wrap="square" rtlCol="0">
            <a:spAutoFit/>
          </a:bodyPr>
          <a:lstStyle/>
          <a:p>
            <a:r>
              <a:rPr lang="en-US" sz="2800" dirty="0" smtClean="0">
                <a:solidFill>
                  <a:schemeClr val="bg1"/>
                </a:solidFill>
              </a:rPr>
              <a:t>Lossless JOIN Dependencies: </a:t>
            </a:r>
            <a:endParaRPr lang="en-US" sz="28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6" name="TextBox 85"/>
          <p:cNvSpPr txBox="1"/>
          <p:nvPr/>
        </p:nvSpPr>
        <p:spPr>
          <a:xfrm>
            <a:off x="427704" y="2000570"/>
            <a:ext cx="4129547" cy="923330"/>
          </a:xfrm>
          <a:prstGeom prst="rect">
            <a:avLst/>
          </a:prstGeom>
          <a:noFill/>
        </p:spPr>
        <p:txBody>
          <a:bodyPr wrap="square" rtlCol="0">
            <a:spAutoFit/>
          </a:bodyPr>
          <a:lstStyle/>
          <a:p>
            <a:pPr marL="117475" lvl="2">
              <a:lnSpc>
                <a:spcPct val="150000"/>
              </a:lnSpc>
            </a:pPr>
            <a:endParaRPr lang="en-US" dirty="0" smtClean="0">
              <a:solidFill>
                <a:srgbClr val="002060"/>
              </a:solidFill>
            </a:endParaRPr>
          </a:p>
          <a:p>
            <a:pPr marL="117475" lvl="2">
              <a:lnSpc>
                <a:spcPct val="150000"/>
              </a:lnSpc>
              <a:buFont typeface="Wingdings" pitchFamily="2" charset="2"/>
              <a:buChar char="v"/>
            </a:pPr>
            <a:endParaRPr lang="en-US" dirty="0" smtClean="0">
              <a:solidFill>
                <a:srgbClr val="002060"/>
              </a:solidFill>
            </a:endParaRPr>
          </a:p>
        </p:txBody>
      </p:sp>
      <p:graphicFrame>
        <p:nvGraphicFramePr>
          <p:cNvPr id="8" name="Table 7"/>
          <p:cNvGraphicFramePr>
            <a:graphicFrameLocks noGrp="1"/>
          </p:cNvGraphicFramePr>
          <p:nvPr/>
        </p:nvGraphicFramePr>
        <p:xfrm>
          <a:off x="1545365" y="2032194"/>
          <a:ext cx="2364315" cy="1854200"/>
        </p:xfrm>
        <a:graphic>
          <a:graphicData uri="http://schemas.openxmlformats.org/drawingml/2006/table">
            <a:tbl>
              <a:tblPr firstRow="1" bandRow="1">
                <a:tableStyleId>{5C22544A-7EE6-4342-B048-85BDC9FD1C3A}</a:tableStyleId>
              </a:tblPr>
              <a:tblGrid>
                <a:gridCol w="408686">
                  <a:extLst>
                    <a:ext uri="{9D8B030D-6E8A-4147-A177-3AD203B41FA5}">
                      <a16:colId xmlns:a16="http://schemas.microsoft.com/office/drawing/2014/main" val="20000"/>
                    </a:ext>
                  </a:extLst>
                </a:gridCol>
                <a:gridCol w="622618">
                  <a:extLst>
                    <a:ext uri="{9D8B030D-6E8A-4147-A177-3AD203B41FA5}">
                      <a16:colId xmlns:a16="http://schemas.microsoft.com/office/drawing/2014/main" val="20001"/>
                    </a:ext>
                  </a:extLst>
                </a:gridCol>
                <a:gridCol w="444337">
                  <a:extLst>
                    <a:ext uri="{9D8B030D-6E8A-4147-A177-3AD203B41FA5}">
                      <a16:colId xmlns:a16="http://schemas.microsoft.com/office/drawing/2014/main" val="20002"/>
                    </a:ext>
                  </a:extLst>
                </a:gridCol>
                <a:gridCol w="444337">
                  <a:extLst>
                    <a:ext uri="{9D8B030D-6E8A-4147-A177-3AD203B41FA5}">
                      <a16:colId xmlns:a16="http://schemas.microsoft.com/office/drawing/2014/main" val="20003"/>
                    </a:ext>
                  </a:extLst>
                </a:gridCol>
                <a:gridCol w="444337">
                  <a:extLst>
                    <a:ext uri="{9D8B030D-6E8A-4147-A177-3AD203B41FA5}">
                      <a16:colId xmlns:a16="http://schemas.microsoft.com/office/drawing/2014/main" val="20004"/>
                    </a:ext>
                  </a:extLst>
                </a:gridCol>
              </a:tblGrid>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tc>
                  <a:txBody>
                    <a:bodyPr/>
                    <a:lstStyle/>
                    <a:p>
                      <a:r>
                        <a:rPr lang="en-US" dirty="0" smtClean="0"/>
                        <a:t>D</a:t>
                      </a:r>
                      <a:endParaRPr lang="en-US" dirty="0"/>
                    </a:p>
                  </a:txBody>
                  <a:tcPr/>
                </a:tc>
                <a:tc>
                  <a:txBody>
                    <a:bodyPr/>
                    <a:lstStyle/>
                    <a:p>
                      <a:r>
                        <a:rPr lang="en-US" dirty="0" smtClean="0"/>
                        <a:t>E</a:t>
                      </a:r>
                      <a:endParaRPr lang="en-US" dirty="0"/>
                    </a:p>
                  </a:txBody>
                  <a:tcPr/>
                </a:tc>
                <a:extLst>
                  <a:ext uri="{0D108BD9-81ED-4DB2-BD59-A6C34878D82A}">
                    <a16:rowId xmlns:a16="http://schemas.microsoft.com/office/drawing/2014/main" val="10000"/>
                  </a:ext>
                </a:extLst>
              </a:tr>
              <a:tr h="370840">
                <a:tc>
                  <a:txBody>
                    <a:bodyPr/>
                    <a:lstStyle/>
                    <a:p>
                      <a:r>
                        <a:rPr lang="en-US" dirty="0" smtClean="0"/>
                        <a:t>a</a:t>
                      </a:r>
                      <a:endParaRPr lang="en-US" dirty="0"/>
                    </a:p>
                  </a:txBody>
                  <a:tcPr/>
                </a:tc>
                <a:tc>
                  <a:txBody>
                    <a:bodyPr/>
                    <a:lstStyle/>
                    <a:p>
                      <a:r>
                        <a:rPr lang="en-US" dirty="0" smtClean="0"/>
                        <a:t>122</a:t>
                      </a:r>
                      <a:endParaRPr lang="en-US" dirty="0"/>
                    </a:p>
                  </a:txBody>
                  <a:tcPr/>
                </a:tc>
                <a:tc>
                  <a:txBody>
                    <a:bodyPr/>
                    <a:lstStyle/>
                    <a:p>
                      <a:r>
                        <a:rPr lang="en-US" dirty="0" smtClean="0"/>
                        <a:t>1</a:t>
                      </a:r>
                      <a:endParaRPr lang="en-US" dirty="0"/>
                    </a:p>
                  </a:txBody>
                  <a:tcPr/>
                </a:tc>
                <a:tc>
                  <a:txBody>
                    <a:bodyPr/>
                    <a:lstStyle/>
                    <a:p>
                      <a:r>
                        <a:rPr lang="en-US" dirty="0" smtClean="0"/>
                        <a:t>p</a:t>
                      </a:r>
                      <a:endParaRPr lang="en-US" dirty="0"/>
                    </a:p>
                  </a:txBody>
                  <a:tcPr/>
                </a:tc>
                <a:tc>
                  <a:txBody>
                    <a:bodyPr/>
                    <a:lstStyle/>
                    <a:p>
                      <a:r>
                        <a:rPr lang="en-US" dirty="0" smtClean="0"/>
                        <a:t>w</a:t>
                      </a:r>
                      <a:endParaRPr lang="en-US" dirty="0"/>
                    </a:p>
                  </a:txBody>
                  <a:tcPr/>
                </a:tc>
                <a:extLst>
                  <a:ext uri="{0D108BD9-81ED-4DB2-BD59-A6C34878D82A}">
                    <a16:rowId xmlns:a16="http://schemas.microsoft.com/office/drawing/2014/main" val="10001"/>
                  </a:ext>
                </a:extLst>
              </a:tr>
              <a:tr h="370840">
                <a:tc>
                  <a:txBody>
                    <a:bodyPr/>
                    <a:lstStyle/>
                    <a:p>
                      <a:r>
                        <a:rPr lang="en-US" dirty="0" smtClean="0"/>
                        <a:t>b</a:t>
                      </a:r>
                      <a:endParaRPr lang="en-US" dirty="0"/>
                    </a:p>
                  </a:txBody>
                  <a:tcPr/>
                </a:tc>
                <a:tc>
                  <a:txBody>
                    <a:bodyPr/>
                    <a:lstStyle/>
                    <a:p>
                      <a:r>
                        <a:rPr lang="en-US" dirty="0" smtClean="0"/>
                        <a:t>234</a:t>
                      </a:r>
                      <a:endParaRPr lang="en-US" dirty="0"/>
                    </a:p>
                  </a:txBody>
                  <a:tcPr/>
                </a:tc>
                <a:tc>
                  <a:txBody>
                    <a:bodyPr/>
                    <a:lstStyle/>
                    <a:p>
                      <a:r>
                        <a:rPr lang="en-US" dirty="0" smtClean="0"/>
                        <a:t>2</a:t>
                      </a:r>
                      <a:endParaRPr lang="en-US" dirty="0"/>
                    </a:p>
                  </a:txBody>
                  <a:tcPr/>
                </a:tc>
                <a:tc>
                  <a:txBody>
                    <a:bodyPr/>
                    <a:lstStyle/>
                    <a:p>
                      <a:r>
                        <a:rPr lang="en-US" dirty="0" smtClean="0"/>
                        <a:t>q</a:t>
                      </a:r>
                      <a:endParaRPr lang="en-US" dirty="0"/>
                    </a:p>
                  </a:txBody>
                  <a:tcPr/>
                </a:tc>
                <a:tc>
                  <a:txBody>
                    <a:bodyPr/>
                    <a:lstStyle/>
                    <a:p>
                      <a:r>
                        <a:rPr lang="en-US" dirty="0" smtClean="0"/>
                        <a:t>x</a:t>
                      </a:r>
                      <a:endParaRPr lang="en-US" dirty="0"/>
                    </a:p>
                  </a:txBody>
                  <a:tcPr/>
                </a:tc>
                <a:extLst>
                  <a:ext uri="{0D108BD9-81ED-4DB2-BD59-A6C34878D82A}">
                    <a16:rowId xmlns:a16="http://schemas.microsoft.com/office/drawing/2014/main" val="10002"/>
                  </a:ext>
                </a:extLst>
              </a:tr>
              <a:tr h="370840">
                <a:tc>
                  <a:txBody>
                    <a:bodyPr/>
                    <a:lstStyle/>
                    <a:p>
                      <a:r>
                        <a:rPr lang="en-US" dirty="0" smtClean="0"/>
                        <a:t>a</a:t>
                      </a:r>
                      <a:endParaRPr lang="en-US" dirty="0"/>
                    </a:p>
                  </a:txBody>
                  <a:tcPr/>
                </a:tc>
                <a:tc>
                  <a:txBody>
                    <a:bodyPr/>
                    <a:lstStyle/>
                    <a:p>
                      <a:r>
                        <a:rPr lang="en-US" dirty="0" smtClean="0"/>
                        <a:t>568</a:t>
                      </a:r>
                      <a:endParaRPr lang="en-US" dirty="0"/>
                    </a:p>
                  </a:txBody>
                  <a:tcPr/>
                </a:tc>
                <a:tc>
                  <a:txBody>
                    <a:bodyPr/>
                    <a:lstStyle/>
                    <a:p>
                      <a:r>
                        <a:rPr lang="en-US" dirty="0" smtClean="0"/>
                        <a:t>1</a:t>
                      </a:r>
                      <a:endParaRPr lang="en-US" dirty="0"/>
                    </a:p>
                  </a:txBody>
                  <a:tcPr/>
                </a:tc>
                <a:tc>
                  <a:txBody>
                    <a:bodyPr/>
                    <a:lstStyle/>
                    <a:p>
                      <a:r>
                        <a:rPr lang="en-US" dirty="0" smtClean="0"/>
                        <a:t>r</a:t>
                      </a:r>
                      <a:endParaRPr lang="en-US" dirty="0"/>
                    </a:p>
                  </a:txBody>
                  <a:tcPr/>
                </a:tc>
                <a:tc>
                  <a:txBody>
                    <a:bodyPr/>
                    <a:lstStyle/>
                    <a:p>
                      <a:r>
                        <a:rPr lang="en-US" dirty="0" smtClean="0"/>
                        <a:t>y</a:t>
                      </a:r>
                      <a:endParaRPr lang="en-US" dirty="0"/>
                    </a:p>
                  </a:txBody>
                  <a:tcPr/>
                </a:tc>
                <a:extLst>
                  <a:ext uri="{0D108BD9-81ED-4DB2-BD59-A6C34878D82A}">
                    <a16:rowId xmlns:a16="http://schemas.microsoft.com/office/drawing/2014/main" val="10003"/>
                  </a:ext>
                </a:extLst>
              </a:tr>
              <a:tr h="370840">
                <a:tc>
                  <a:txBody>
                    <a:bodyPr/>
                    <a:lstStyle/>
                    <a:p>
                      <a:r>
                        <a:rPr lang="en-US" dirty="0" smtClean="0"/>
                        <a:t>c</a:t>
                      </a:r>
                      <a:endParaRPr lang="en-US" dirty="0"/>
                    </a:p>
                  </a:txBody>
                  <a:tcPr/>
                </a:tc>
                <a:tc>
                  <a:txBody>
                    <a:bodyPr/>
                    <a:lstStyle/>
                    <a:p>
                      <a:r>
                        <a:rPr lang="en-US" dirty="0" smtClean="0"/>
                        <a:t>347</a:t>
                      </a:r>
                      <a:endParaRPr lang="en-US" dirty="0"/>
                    </a:p>
                  </a:txBody>
                  <a:tcPr/>
                </a:tc>
                <a:tc>
                  <a:txBody>
                    <a:bodyPr/>
                    <a:lstStyle/>
                    <a:p>
                      <a:r>
                        <a:rPr lang="en-US" dirty="0" smtClean="0"/>
                        <a:t>3</a:t>
                      </a:r>
                      <a:endParaRPr lang="en-US" dirty="0"/>
                    </a:p>
                  </a:txBody>
                  <a:tcPr/>
                </a:tc>
                <a:tc>
                  <a:txBody>
                    <a:bodyPr/>
                    <a:lstStyle/>
                    <a:p>
                      <a:r>
                        <a:rPr lang="en-US" dirty="0" smtClean="0"/>
                        <a:t>s</a:t>
                      </a:r>
                      <a:endParaRPr lang="en-US" dirty="0"/>
                    </a:p>
                  </a:txBody>
                  <a:tcPr/>
                </a:tc>
                <a:tc>
                  <a:txBody>
                    <a:bodyPr/>
                    <a:lstStyle/>
                    <a:p>
                      <a:r>
                        <a:rPr lang="en-US" dirty="0" smtClean="0"/>
                        <a:t>z</a:t>
                      </a:r>
                      <a:endParaRPr lang="en-US" dirty="0"/>
                    </a:p>
                  </a:txBody>
                  <a:tcPr/>
                </a:tc>
                <a:extLst>
                  <a:ext uri="{0D108BD9-81ED-4DB2-BD59-A6C34878D82A}">
                    <a16:rowId xmlns:a16="http://schemas.microsoft.com/office/drawing/2014/main" val="10004"/>
                  </a:ext>
                </a:extLst>
              </a:tr>
            </a:tbl>
          </a:graphicData>
        </a:graphic>
      </p:graphicFrame>
      <p:sp>
        <p:nvSpPr>
          <p:cNvPr id="12" name="TextBox 11"/>
          <p:cNvSpPr txBox="1"/>
          <p:nvPr/>
        </p:nvSpPr>
        <p:spPr>
          <a:xfrm>
            <a:off x="1858294" y="4468761"/>
            <a:ext cx="3082413" cy="1323439"/>
          </a:xfrm>
          <a:prstGeom prst="rect">
            <a:avLst/>
          </a:prstGeom>
          <a:noFill/>
        </p:spPr>
        <p:txBody>
          <a:bodyPr wrap="square" rtlCol="0">
            <a:spAutoFit/>
          </a:bodyPr>
          <a:lstStyle/>
          <a:p>
            <a:pPr marL="0" lvl="1"/>
            <a:r>
              <a:rPr lang="en-US" sz="2000" dirty="0" smtClean="0">
                <a:solidFill>
                  <a:srgbClr val="C00000"/>
                </a:solidFill>
              </a:rPr>
              <a:t>R1(AB),R2(CD)</a:t>
            </a:r>
          </a:p>
          <a:p>
            <a:r>
              <a:rPr lang="en-US" sz="2000" dirty="0" smtClean="0">
                <a:solidFill>
                  <a:srgbClr val="C00000"/>
                </a:solidFill>
              </a:rPr>
              <a:t>R1(ABC), R2(DE)</a:t>
            </a:r>
          </a:p>
          <a:p>
            <a:r>
              <a:rPr lang="en-US" sz="2000" dirty="0" smtClean="0">
                <a:solidFill>
                  <a:srgbClr val="C00000"/>
                </a:solidFill>
              </a:rPr>
              <a:t>R1(ABC),R2(CDE)</a:t>
            </a:r>
          </a:p>
          <a:p>
            <a:r>
              <a:rPr lang="en-US" sz="2000" dirty="0" smtClean="0">
                <a:solidFill>
                  <a:srgbClr val="C00000"/>
                </a:solidFill>
              </a:rPr>
              <a:t>R1(ABCD),R2(ACDE)</a:t>
            </a:r>
          </a:p>
        </p:txBody>
      </p:sp>
      <p:sp>
        <p:nvSpPr>
          <p:cNvPr id="13" name="TextBox 12"/>
          <p:cNvSpPr txBox="1"/>
          <p:nvPr/>
        </p:nvSpPr>
        <p:spPr>
          <a:xfrm>
            <a:off x="5209413" y="2138516"/>
            <a:ext cx="1641961" cy="1600438"/>
          </a:xfrm>
          <a:prstGeom prst="rect">
            <a:avLst/>
          </a:prstGeom>
          <a:noFill/>
        </p:spPr>
        <p:txBody>
          <a:bodyPr wrap="square" rtlCol="0">
            <a:spAutoFit/>
          </a:bodyPr>
          <a:lstStyle/>
          <a:p>
            <a:r>
              <a:rPr lang="en-US" dirty="0" smtClean="0"/>
              <a:t>R(VWXYZ)</a:t>
            </a:r>
          </a:p>
          <a:p>
            <a:pPr marL="0" lvl="1"/>
            <a:r>
              <a:rPr lang="en-US" sz="2000" dirty="0" smtClean="0">
                <a:solidFill>
                  <a:srgbClr val="002060"/>
                </a:solidFill>
              </a:rPr>
              <a:t>Z→Y</a:t>
            </a:r>
          </a:p>
          <a:p>
            <a:pPr marL="0" lvl="1"/>
            <a:r>
              <a:rPr lang="en-US" sz="2000" dirty="0" smtClean="0">
                <a:solidFill>
                  <a:srgbClr val="002060"/>
                </a:solidFill>
              </a:rPr>
              <a:t>Y→Z</a:t>
            </a:r>
          </a:p>
          <a:p>
            <a:pPr marL="0" lvl="1"/>
            <a:r>
              <a:rPr lang="en-US" sz="2000" dirty="0" smtClean="0">
                <a:solidFill>
                  <a:srgbClr val="002060"/>
                </a:solidFill>
              </a:rPr>
              <a:t>X→YV</a:t>
            </a:r>
          </a:p>
          <a:p>
            <a:pPr marL="0" lvl="1"/>
            <a:r>
              <a:rPr lang="en-US" sz="2000" dirty="0" smtClean="0">
                <a:solidFill>
                  <a:srgbClr val="002060"/>
                </a:solidFill>
              </a:rPr>
              <a:t>VW→X</a:t>
            </a:r>
            <a:endParaRPr lang="en-US" dirty="0"/>
          </a:p>
        </p:txBody>
      </p:sp>
      <p:sp>
        <p:nvSpPr>
          <p:cNvPr id="14" name="TextBox 13"/>
          <p:cNvSpPr txBox="1"/>
          <p:nvPr/>
        </p:nvSpPr>
        <p:spPr>
          <a:xfrm>
            <a:off x="5122074" y="4326201"/>
            <a:ext cx="3082413" cy="1323439"/>
          </a:xfrm>
          <a:prstGeom prst="rect">
            <a:avLst/>
          </a:prstGeom>
          <a:noFill/>
        </p:spPr>
        <p:txBody>
          <a:bodyPr wrap="square" rtlCol="0">
            <a:spAutoFit/>
          </a:bodyPr>
          <a:lstStyle/>
          <a:p>
            <a:pPr marL="0" lvl="1"/>
            <a:r>
              <a:rPr lang="en-US" sz="2000" dirty="0" smtClean="0">
                <a:solidFill>
                  <a:srgbClr val="C00000"/>
                </a:solidFill>
              </a:rPr>
              <a:t>R1(VWX),R2(XYZ)</a:t>
            </a:r>
          </a:p>
          <a:p>
            <a:r>
              <a:rPr lang="en-US" sz="2000" dirty="0" smtClean="0">
                <a:solidFill>
                  <a:srgbClr val="C00000"/>
                </a:solidFill>
              </a:rPr>
              <a:t>R1(VW), R2(YZ)</a:t>
            </a:r>
          </a:p>
          <a:p>
            <a:r>
              <a:rPr lang="en-US" sz="2000" dirty="0" smtClean="0">
                <a:solidFill>
                  <a:srgbClr val="C00000"/>
                </a:solidFill>
              </a:rPr>
              <a:t>R1(VWX),R2(YZ)</a:t>
            </a:r>
          </a:p>
          <a:p>
            <a:r>
              <a:rPr lang="en-US" sz="2000" dirty="0" smtClean="0">
                <a:solidFill>
                  <a:srgbClr val="C00000"/>
                </a:solidFill>
              </a:rPr>
              <a:t>R1(VW),R2(WXYZ)</a:t>
            </a:r>
          </a:p>
        </p:txBody>
      </p:sp>
      <p:sp>
        <p:nvSpPr>
          <p:cNvPr id="15" name="TextBox 14"/>
          <p:cNvSpPr txBox="1"/>
          <p:nvPr/>
        </p:nvSpPr>
        <p:spPr>
          <a:xfrm>
            <a:off x="7566991" y="1934823"/>
            <a:ext cx="4108174" cy="4062651"/>
          </a:xfrm>
          <a:prstGeom prst="rect">
            <a:avLst/>
          </a:prstGeom>
          <a:noFill/>
        </p:spPr>
        <p:txBody>
          <a:bodyPr wrap="square" rtlCol="0">
            <a:spAutoFit/>
          </a:bodyPr>
          <a:lstStyle/>
          <a:p>
            <a:pPr marL="117475" lvl="2">
              <a:lnSpc>
                <a:spcPct val="150000"/>
              </a:lnSpc>
              <a:buFont typeface="Wingdings" pitchFamily="2" charset="2"/>
              <a:buChar char="v"/>
            </a:pPr>
            <a:r>
              <a:rPr lang="en-US" sz="2000" dirty="0" smtClean="0">
                <a:solidFill>
                  <a:srgbClr val="C00000"/>
                </a:solidFill>
              </a:rPr>
              <a:t>Attribute(R1) ∪ attribute(R2)=attribute(R)</a:t>
            </a:r>
          </a:p>
          <a:p>
            <a:pPr marL="117475" lvl="2">
              <a:lnSpc>
                <a:spcPct val="150000"/>
              </a:lnSpc>
              <a:buFont typeface="Wingdings" pitchFamily="2" charset="2"/>
              <a:buChar char="v"/>
            </a:pPr>
            <a:r>
              <a:rPr lang="en-US" sz="2000" dirty="0" smtClean="0">
                <a:solidFill>
                  <a:srgbClr val="C00000"/>
                </a:solidFill>
              </a:rPr>
              <a:t>Attribute(R1) ∩ attribute(R2) ≠</a:t>
            </a:r>
            <a:r>
              <a:rPr lang="el-GR" sz="2000" dirty="0" smtClean="0">
                <a:solidFill>
                  <a:srgbClr val="C00000"/>
                </a:solidFill>
              </a:rPr>
              <a:t>Φ</a:t>
            </a:r>
            <a:endParaRPr lang="en-US" sz="2000" dirty="0" smtClean="0">
              <a:solidFill>
                <a:srgbClr val="C00000"/>
              </a:solidFill>
            </a:endParaRPr>
          </a:p>
          <a:p>
            <a:pPr marL="117475" lvl="2">
              <a:lnSpc>
                <a:spcPct val="150000"/>
              </a:lnSpc>
              <a:buFont typeface="Wingdings" pitchFamily="2" charset="2"/>
              <a:buChar char="v"/>
            </a:pPr>
            <a:r>
              <a:rPr lang="en-US" sz="2000" dirty="0" smtClean="0">
                <a:solidFill>
                  <a:srgbClr val="C00000"/>
                </a:solidFill>
              </a:rPr>
              <a:t>Attribute(R1) ∩ attribute(R2) → Attribute(R1)</a:t>
            </a:r>
          </a:p>
          <a:p>
            <a:pPr marL="117475" lvl="2">
              <a:lnSpc>
                <a:spcPct val="150000"/>
              </a:lnSpc>
            </a:pPr>
            <a:r>
              <a:rPr lang="en-US" sz="2000" dirty="0" smtClean="0">
                <a:solidFill>
                  <a:srgbClr val="C00000"/>
                </a:solidFill>
              </a:rPr>
              <a:t>					OR</a:t>
            </a:r>
          </a:p>
          <a:p>
            <a:pPr marL="117475" lvl="2">
              <a:lnSpc>
                <a:spcPct val="150000"/>
              </a:lnSpc>
              <a:buFont typeface="Wingdings" pitchFamily="2" charset="2"/>
              <a:buChar char="v"/>
            </a:pPr>
            <a:r>
              <a:rPr lang="en-US" sz="2000" dirty="0" smtClean="0">
                <a:solidFill>
                  <a:srgbClr val="C00000"/>
                </a:solidFill>
              </a:rPr>
              <a:t> Attribute(R1) ∩ attribute(R2) → Attribute(R2)</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3737779" cy="523220"/>
          </a:xfrm>
          <a:prstGeom prst="rect">
            <a:avLst/>
          </a:prstGeom>
          <a:solidFill>
            <a:schemeClr val="accent2"/>
          </a:solidFill>
        </p:spPr>
        <p:txBody>
          <a:bodyPr wrap="square" rtlCol="0">
            <a:spAutoFit/>
          </a:bodyPr>
          <a:lstStyle/>
          <a:p>
            <a:r>
              <a:rPr lang="en-US" sz="2800" dirty="0" smtClean="0">
                <a:solidFill>
                  <a:schemeClr val="bg1"/>
                </a:solidFill>
              </a:rPr>
              <a:t>4</a:t>
            </a:r>
            <a:r>
              <a:rPr lang="en-US" sz="2800" baseline="30000" dirty="0" smtClean="0">
                <a:solidFill>
                  <a:schemeClr val="bg1"/>
                </a:solidFill>
              </a:rPr>
              <a:t>th</a:t>
            </a:r>
            <a:r>
              <a:rPr lang="en-US" sz="2800" dirty="0" smtClean="0">
                <a:solidFill>
                  <a:schemeClr val="bg1"/>
                </a:solidFill>
              </a:rPr>
              <a:t> Normal Form : </a:t>
            </a:r>
            <a:endParaRPr lang="en-US" sz="28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6" name="TextBox 85"/>
          <p:cNvSpPr txBox="1"/>
          <p:nvPr/>
        </p:nvSpPr>
        <p:spPr>
          <a:xfrm>
            <a:off x="339214" y="1613269"/>
            <a:ext cx="11503742" cy="5078313"/>
          </a:xfrm>
          <a:prstGeom prst="rect">
            <a:avLst/>
          </a:prstGeom>
          <a:noFill/>
        </p:spPr>
        <p:txBody>
          <a:bodyPr wrap="square" rtlCol="0">
            <a:spAutoFit/>
          </a:bodyPr>
          <a:lstStyle/>
          <a:p>
            <a:pPr marL="117475" lvl="2" algn="just">
              <a:lnSpc>
                <a:spcPct val="150000"/>
              </a:lnSpc>
              <a:buFont typeface="Wingdings" pitchFamily="2" charset="2"/>
              <a:buChar char="v"/>
            </a:pPr>
            <a:r>
              <a:rPr lang="en-GB" sz="2000" dirty="0" smtClean="0">
                <a:solidFill>
                  <a:srgbClr val="C00000"/>
                </a:solidFill>
              </a:rPr>
              <a:t>If two or more independent relation are kept in a single relation or we can say </a:t>
            </a:r>
            <a:r>
              <a:rPr lang="en-GB" sz="2000" dirty="0" err="1" smtClean="0">
                <a:solidFill>
                  <a:srgbClr val="002060"/>
                </a:solidFill>
              </a:rPr>
              <a:t>multivalue</a:t>
            </a:r>
            <a:r>
              <a:rPr lang="en-GB" sz="2000" dirty="0" smtClean="0">
                <a:solidFill>
                  <a:srgbClr val="002060"/>
                </a:solidFill>
              </a:rPr>
              <a:t> dependency</a:t>
            </a:r>
            <a:r>
              <a:rPr lang="en-GB" sz="2000" dirty="0" smtClean="0">
                <a:solidFill>
                  <a:srgbClr val="C00000"/>
                </a:solidFill>
              </a:rPr>
              <a:t> occurs when the presence of one or more rows in a table implies the presence of one or more other rows in that same table.</a:t>
            </a:r>
          </a:p>
          <a:p>
            <a:pPr marL="117475" lvl="2" algn="just">
              <a:lnSpc>
                <a:spcPct val="150000"/>
              </a:lnSpc>
              <a:buFont typeface="Wingdings" pitchFamily="2" charset="2"/>
              <a:buChar char="v"/>
            </a:pPr>
            <a:r>
              <a:rPr lang="en-GB" sz="2000" dirty="0" smtClean="0">
                <a:solidFill>
                  <a:srgbClr val="C00000"/>
                </a:solidFill>
              </a:rPr>
              <a:t>A </a:t>
            </a:r>
            <a:r>
              <a:rPr lang="en-GB" sz="2000" dirty="0" err="1" smtClean="0">
                <a:solidFill>
                  <a:srgbClr val="002060"/>
                </a:solidFill>
              </a:rPr>
              <a:t>multivalued</a:t>
            </a:r>
            <a:r>
              <a:rPr lang="en-GB" sz="2000" dirty="0" smtClean="0">
                <a:solidFill>
                  <a:srgbClr val="002060"/>
                </a:solidFill>
              </a:rPr>
              <a:t> dependency</a:t>
            </a:r>
            <a:r>
              <a:rPr lang="en-GB" sz="2000" dirty="0" smtClean="0">
                <a:solidFill>
                  <a:srgbClr val="C00000"/>
                </a:solidFill>
              </a:rPr>
              <a:t> always requires at least three attributes because it consists of at least two attributes that are dependent on a third.</a:t>
            </a:r>
          </a:p>
          <a:p>
            <a:pPr marL="117475" lvl="2" algn="just">
              <a:lnSpc>
                <a:spcPct val="150000"/>
              </a:lnSpc>
              <a:buFont typeface="Wingdings" pitchFamily="2" charset="2"/>
              <a:buChar char="v"/>
            </a:pPr>
            <a:r>
              <a:rPr lang="en-GB" sz="2000" dirty="0" smtClean="0">
                <a:solidFill>
                  <a:srgbClr val="C00000"/>
                </a:solidFill>
              </a:rPr>
              <a:t>For a dependency </a:t>
            </a:r>
            <a:r>
              <a:rPr lang="en-GB" sz="2000" dirty="0" smtClean="0">
                <a:solidFill>
                  <a:srgbClr val="002060"/>
                </a:solidFill>
              </a:rPr>
              <a:t>A -&gt; B</a:t>
            </a:r>
            <a:r>
              <a:rPr lang="en-GB" sz="2000" dirty="0" smtClean="0">
                <a:solidFill>
                  <a:srgbClr val="C00000"/>
                </a:solidFill>
              </a:rPr>
              <a:t>, if for a single value of A, multiple value of B exists, then the table may have multi-valued dependency. The table should have at least 3 attributes and B and C should be independent for </a:t>
            </a:r>
          </a:p>
          <a:p>
            <a:pPr marL="117475" lvl="2" algn="just">
              <a:lnSpc>
                <a:spcPct val="150000"/>
              </a:lnSpc>
            </a:pPr>
            <a:r>
              <a:rPr lang="en-GB" sz="2000" dirty="0" smtClean="0">
                <a:solidFill>
                  <a:srgbClr val="002060"/>
                </a:solidFill>
              </a:rPr>
              <a:t>A -&gt;&gt; B </a:t>
            </a:r>
            <a:r>
              <a:rPr lang="en-GB" sz="2000" dirty="0" err="1" smtClean="0">
                <a:solidFill>
                  <a:srgbClr val="C00000"/>
                </a:solidFill>
              </a:rPr>
              <a:t>multivalued</a:t>
            </a:r>
            <a:r>
              <a:rPr lang="en-GB" sz="2000" dirty="0" smtClean="0">
                <a:solidFill>
                  <a:srgbClr val="C00000"/>
                </a:solidFill>
              </a:rPr>
              <a:t> dependency. </a:t>
            </a:r>
          </a:p>
          <a:p>
            <a:pPr marL="117475" lvl="2" algn="just">
              <a:lnSpc>
                <a:spcPct val="150000"/>
              </a:lnSpc>
            </a:pPr>
            <a:r>
              <a:rPr lang="en-GB" sz="2000" dirty="0" smtClean="0">
                <a:solidFill>
                  <a:srgbClr val="C00000"/>
                </a:solidFill>
              </a:rPr>
              <a:t>For example,</a:t>
            </a:r>
          </a:p>
          <a:p>
            <a:pPr marL="117475" lvl="2">
              <a:lnSpc>
                <a:spcPct val="150000"/>
              </a:lnSpc>
            </a:pPr>
            <a:endParaRPr lang="en-US" dirty="0" smtClean="0">
              <a:solidFill>
                <a:srgbClr val="002060"/>
              </a:solidFill>
            </a:endParaRPr>
          </a:p>
          <a:p>
            <a:pPr marL="117475" lvl="2">
              <a:lnSpc>
                <a:spcPct val="150000"/>
              </a:lnSpc>
              <a:buFont typeface="Wingdings" pitchFamily="2" charset="2"/>
              <a:buChar char="v"/>
            </a:pPr>
            <a:endParaRPr lang="en-US" dirty="0" smtClean="0">
              <a:solidFill>
                <a:srgbClr val="002060"/>
              </a:solidFill>
            </a:endParaRPr>
          </a:p>
        </p:txBody>
      </p:sp>
      <p:graphicFrame>
        <p:nvGraphicFramePr>
          <p:cNvPr id="12" name="Table 11"/>
          <p:cNvGraphicFramePr>
            <a:graphicFrameLocks noGrp="1"/>
          </p:cNvGraphicFramePr>
          <p:nvPr/>
        </p:nvGraphicFramePr>
        <p:xfrm>
          <a:off x="6312396" y="5066322"/>
          <a:ext cx="4145153" cy="1242060"/>
        </p:xfrm>
        <a:graphic>
          <a:graphicData uri="http://schemas.openxmlformats.org/drawingml/2006/table">
            <a:tbl>
              <a:tblPr firstRow="1" bandRow="1">
                <a:tableStyleId>{5C22544A-7EE6-4342-B048-85BDC9FD1C3A}</a:tableStyleId>
              </a:tblPr>
              <a:tblGrid>
                <a:gridCol w="102235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675003">
                  <a:extLst>
                    <a:ext uri="{9D8B030D-6E8A-4147-A177-3AD203B41FA5}">
                      <a16:colId xmlns:a16="http://schemas.microsoft.com/office/drawing/2014/main" val="20002"/>
                    </a:ext>
                  </a:extLst>
                </a:gridCol>
              </a:tblGrid>
              <a:tr h="370840">
                <a:tc>
                  <a:txBody>
                    <a:bodyPr/>
                    <a:lstStyle/>
                    <a:p>
                      <a:pPr algn="ctr" fontAlgn="base"/>
                      <a:r>
                        <a:rPr lang="en-US" b="1" cap="all" dirty="0">
                          <a:solidFill>
                            <a:schemeClr val="bg1"/>
                          </a:solidFill>
                        </a:rPr>
                        <a:t>PERSON</a:t>
                      </a:r>
                    </a:p>
                  </a:txBody>
                  <a:tcPr marL="76200" marR="76200" marT="76200" marB="76200" anchor="ctr"/>
                </a:tc>
                <a:tc>
                  <a:txBody>
                    <a:bodyPr/>
                    <a:lstStyle/>
                    <a:p>
                      <a:pPr algn="ctr" fontAlgn="base"/>
                      <a:r>
                        <a:rPr lang="en-US" b="1" cap="all">
                          <a:solidFill>
                            <a:schemeClr val="bg1"/>
                          </a:solidFill>
                        </a:rPr>
                        <a:t>MOBILE</a:t>
                      </a:r>
                    </a:p>
                  </a:txBody>
                  <a:tcPr marL="76200" marR="76200" marT="76200" marB="76200" anchor="ctr"/>
                </a:tc>
                <a:tc>
                  <a:txBody>
                    <a:bodyPr/>
                    <a:lstStyle/>
                    <a:p>
                      <a:pPr algn="ctr" fontAlgn="base"/>
                      <a:r>
                        <a:rPr lang="en-US" b="1" cap="all" dirty="0">
                          <a:solidFill>
                            <a:schemeClr val="bg1"/>
                          </a:solidFill>
                        </a:rPr>
                        <a:t>FOOD_LIKES</a:t>
                      </a:r>
                    </a:p>
                  </a:txBody>
                  <a:tcPr marL="76200" marR="76200" marT="76200" marB="76200" anchor="ctr"/>
                </a:tc>
                <a:extLst>
                  <a:ext uri="{0D108BD9-81ED-4DB2-BD59-A6C34878D82A}">
                    <a16:rowId xmlns:a16="http://schemas.microsoft.com/office/drawing/2014/main" val="10000"/>
                  </a:ext>
                </a:extLst>
              </a:tr>
              <a:tr h="370840">
                <a:tc>
                  <a:txBody>
                    <a:bodyPr/>
                    <a:lstStyle/>
                    <a:p>
                      <a:pPr algn="ctr" fontAlgn="base"/>
                      <a:r>
                        <a:rPr lang="en-US" b="0" dirty="0"/>
                        <a:t>Mahesh</a:t>
                      </a:r>
                    </a:p>
                  </a:txBody>
                  <a:tcPr marL="133350" marR="133350" marT="66675" marB="66675" anchor="ctr"/>
                </a:tc>
                <a:tc>
                  <a:txBody>
                    <a:bodyPr/>
                    <a:lstStyle/>
                    <a:p>
                      <a:pPr algn="ctr" fontAlgn="base"/>
                      <a:r>
                        <a:rPr lang="en-US" b="0"/>
                        <a:t>9893/9424</a:t>
                      </a:r>
                    </a:p>
                  </a:txBody>
                  <a:tcPr marL="133350" marR="133350" marT="66675" marB="66675" anchor="ctr"/>
                </a:tc>
                <a:tc>
                  <a:txBody>
                    <a:bodyPr/>
                    <a:lstStyle/>
                    <a:p>
                      <a:pPr algn="ctr" fontAlgn="base"/>
                      <a:r>
                        <a:rPr lang="en-US" b="0"/>
                        <a:t>Burger / pizza</a:t>
                      </a:r>
                    </a:p>
                  </a:txBody>
                  <a:tcPr marL="133350" marR="133350" marT="66675" marB="66675" anchor="ctr"/>
                </a:tc>
                <a:extLst>
                  <a:ext uri="{0D108BD9-81ED-4DB2-BD59-A6C34878D82A}">
                    <a16:rowId xmlns:a16="http://schemas.microsoft.com/office/drawing/2014/main" val="10001"/>
                  </a:ext>
                </a:extLst>
              </a:tr>
              <a:tr h="370840">
                <a:tc>
                  <a:txBody>
                    <a:bodyPr/>
                    <a:lstStyle/>
                    <a:p>
                      <a:pPr algn="ctr" fontAlgn="base"/>
                      <a:r>
                        <a:rPr lang="en-US" b="0"/>
                        <a:t>Ramesh</a:t>
                      </a:r>
                    </a:p>
                  </a:txBody>
                  <a:tcPr marL="133350" marR="133350" marT="66675" marB="66675" anchor="ctr"/>
                </a:tc>
                <a:tc>
                  <a:txBody>
                    <a:bodyPr/>
                    <a:lstStyle/>
                    <a:p>
                      <a:pPr algn="ctr" fontAlgn="base"/>
                      <a:r>
                        <a:rPr lang="en-US" b="0"/>
                        <a:t>9191</a:t>
                      </a:r>
                    </a:p>
                  </a:txBody>
                  <a:tcPr marL="133350" marR="133350" marT="66675" marB="66675" anchor="ctr"/>
                </a:tc>
                <a:tc>
                  <a:txBody>
                    <a:bodyPr/>
                    <a:lstStyle/>
                    <a:p>
                      <a:pPr algn="ctr" fontAlgn="base"/>
                      <a:r>
                        <a:rPr lang="en-US" b="0" dirty="0"/>
                        <a:t>Pizza</a:t>
                      </a:r>
                    </a:p>
                  </a:txBody>
                  <a:tcPr marL="133350" marR="133350" marT="66675" marB="66675" anchor="ctr"/>
                </a:tc>
                <a:extLst>
                  <a:ext uri="{0D108BD9-81ED-4DB2-BD59-A6C34878D82A}">
                    <a16:rowId xmlns:a16="http://schemas.microsoft.com/office/drawing/2014/main" val="10002"/>
                  </a:ext>
                </a:extLst>
              </a:tr>
            </a:tbl>
          </a:graphicData>
        </a:graphic>
      </p:graphicFrame>
      <p:sp>
        <p:nvSpPr>
          <p:cNvPr id="13" name="TextBox 12"/>
          <p:cNvSpPr txBox="1"/>
          <p:nvPr/>
        </p:nvSpPr>
        <p:spPr>
          <a:xfrm>
            <a:off x="2690191" y="5539409"/>
            <a:ext cx="2464905" cy="646331"/>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r>
              <a:rPr lang="en-US" dirty="0" smtClean="0">
                <a:solidFill>
                  <a:srgbClr val="002060"/>
                </a:solidFill>
              </a:rPr>
              <a:t>Person-&gt;-&gt; mobile, Person -&gt;-&gt; </a:t>
            </a:r>
            <a:r>
              <a:rPr lang="en-US" dirty="0" err="1" smtClean="0">
                <a:solidFill>
                  <a:srgbClr val="002060"/>
                </a:solidFill>
              </a:rPr>
              <a:t>food_likes</a:t>
            </a:r>
            <a:r>
              <a:rPr lang="en-US" dirty="0" smtClean="0">
                <a:solidFill>
                  <a:srgbClr val="002060"/>
                </a:solidFill>
              </a:rPr>
              <a:t> </a:t>
            </a:r>
            <a:endParaRPr lang="en-US"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 calcmode="lin" valueType="num">
                                      <p:cBhvr additive="base">
                                        <p:cTn id="7"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6">
                                            <p:txEl>
                                              <p:pRg st="1" end="1"/>
                                            </p:txEl>
                                          </p:spTgt>
                                        </p:tgtEl>
                                        <p:attrNameLst>
                                          <p:attrName>style.visibility</p:attrName>
                                        </p:attrNameLst>
                                      </p:cBhvr>
                                      <p:to>
                                        <p:strVal val="visible"/>
                                      </p:to>
                                    </p:set>
                                    <p:anim calcmode="lin" valueType="num">
                                      <p:cBhvr additive="base">
                                        <p:cTn id="13"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6">
                                            <p:txEl>
                                              <p:pRg st="2" end="2"/>
                                            </p:txEl>
                                          </p:spTgt>
                                        </p:tgtEl>
                                        <p:attrNameLst>
                                          <p:attrName>style.visibility</p:attrName>
                                        </p:attrNameLst>
                                      </p:cBhvr>
                                      <p:to>
                                        <p:strVal val="visible"/>
                                      </p:to>
                                    </p:set>
                                    <p:anim calcmode="lin" valueType="num">
                                      <p:cBhvr additive="base">
                                        <p:cTn id="19" dur="500" fill="hold"/>
                                        <p:tgtEl>
                                          <p:spTgt spid="8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6">
                                            <p:txEl>
                                              <p:pRg st="3" end="3"/>
                                            </p:txEl>
                                          </p:spTgt>
                                        </p:tgtEl>
                                        <p:attrNameLst>
                                          <p:attrName>style.visibility</p:attrName>
                                        </p:attrNameLst>
                                      </p:cBhvr>
                                      <p:to>
                                        <p:strVal val="visible"/>
                                      </p:to>
                                    </p:set>
                                    <p:anim calcmode="lin" valueType="num">
                                      <p:cBhvr additive="base">
                                        <p:cTn id="25" dur="500" fill="hold"/>
                                        <p:tgtEl>
                                          <p:spTgt spid="8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6">
                                            <p:txEl>
                                              <p:pRg st="4" end="4"/>
                                            </p:txEl>
                                          </p:spTgt>
                                        </p:tgtEl>
                                        <p:attrNameLst>
                                          <p:attrName>style.visibility</p:attrName>
                                        </p:attrNameLst>
                                      </p:cBhvr>
                                      <p:to>
                                        <p:strVal val="visible"/>
                                      </p:to>
                                    </p:set>
                                    <p:anim calcmode="lin" valueType="num">
                                      <p:cBhvr additive="base">
                                        <p:cTn id="31" dur="500" fill="hold"/>
                                        <p:tgtEl>
                                          <p:spTgt spid="8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6361709" cy="523220"/>
          </a:xfrm>
          <a:prstGeom prst="rect">
            <a:avLst/>
          </a:prstGeom>
          <a:solidFill>
            <a:schemeClr val="accent2"/>
          </a:solidFill>
        </p:spPr>
        <p:txBody>
          <a:bodyPr wrap="square" rtlCol="0">
            <a:spAutoFit/>
          </a:bodyPr>
          <a:lstStyle/>
          <a:p>
            <a:r>
              <a:rPr lang="en-US" sz="2800" dirty="0" smtClean="0">
                <a:solidFill>
                  <a:schemeClr val="bg1"/>
                </a:solidFill>
              </a:rPr>
              <a:t>Fourth normal form (4NF): </a:t>
            </a:r>
            <a:endParaRPr lang="en-US" sz="28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6" name="TextBox 85"/>
          <p:cNvSpPr txBox="1"/>
          <p:nvPr/>
        </p:nvSpPr>
        <p:spPr>
          <a:xfrm>
            <a:off x="339214" y="1798797"/>
            <a:ext cx="11503742" cy="4708981"/>
          </a:xfrm>
          <a:prstGeom prst="rect">
            <a:avLst/>
          </a:prstGeom>
          <a:noFill/>
        </p:spPr>
        <p:txBody>
          <a:bodyPr wrap="square" rtlCol="0">
            <a:spAutoFit/>
          </a:bodyPr>
          <a:lstStyle/>
          <a:p>
            <a:pPr algn="just" fontAlgn="base">
              <a:lnSpc>
                <a:spcPct val="150000"/>
              </a:lnSpc>
              <a:buFont typeface="Wingdings" pitchFamily="2" charset="2"/>
              <a:buChar char="v"/>
            </a:pPr>
            <a:r>
              <a:rPr lang="en-GB" sz="2000" dirty="0" smtClean="0">
                <a:solidFill>
                  <a:srgbClr val="002060"/>
                </a:solidFill>
              </a:rPr>
              <a:t>Fourth normal form (4NF) </a:t>
            </a:r>
            <a:r>
              <a:rPr lang="en-GB" sz="2000" dirty="0" smtClean="0">
                <a:solidFill>
                  <a:srgbClr val="C00000"/>
                </a:solidFill>
              </a:rPr>
              <a:t>is a level of database normalization where there are no non-trivial </a:t>
            </a:r>
            <a:r>
              <a:rPr lang="en-GB" sz="2000" dirty="0" err="1" smtClean="0">
                <a:solidFill>
                  <a:srgbClr val="C00000"/>
                </a:solidFill>
              </a:rPr>
              <a:t>multivalued</a:t>
            </a:r>
            <a:r>
              <a:rPr lang="en-GB" sz="2000" dirty="0" smtClean="0">
                <a:solidFill>
                  <a:srgbClr val="C00000"/>
                </a:solidFill>
              </a:rPr>
              <a:t> dependencies other than a candidate key. It builds on the first three normal forms (1NF, 2NF and 3NF) and the Boyce-</a:t>
            </a:r>
            <a:r>
              <a:rPr lang="en-GB" sz="2000" dirty="0" err="1" smtClean="0">
                <a:solidFill>
                  <a:srgbClr val="C00000"/>
                </a:solidFill>
              </a:rPr>
              <a:t>Codd</a:t>
            </a:r>
            <a:r>
              <a:rPr lang="en-GB" sz="2000" dirty="0" smtClean="0">
                <a:solidFill>
                  <a:srgbClr val="C00000"/>
                </a:solidFill>
              </a:rPr>
              <a:t> Normal Form (BCNF). It states that, in addition to a database meeting the requirements of BCNF, it must not contain more than one </a:t>
            </a:r>
            <a:r>
              <a:rPr lang="en-GB" sz="2000" dirty="0" err="1" smtClean="0">
                <a:solidFill>
                  <a:srgbClr val="C00000"/>
                </a:solidFill>
              </a:rPr>
              <a:t>multivalued</a:t>
            </a:r>
            <a:r>
              <a:rPr lang="en-GB" sz="2000" dirty="0" smtClean="0">
                <a:solidFill>
                  <a:srgbClr val="C00000"/>
                </a:solidFill>
              </a:rPr>
              <a:t> dependency.</a:t>
            </a:r>
          </a:p>
          <a:p>
            <a:pPr algn="just" fontAlgn="base">
              <a:lnSpc>
                <a:spcPct val="150000"/>
              </a:lnSpc>
            </a:pPr>
            <a:r>
              <a:rPr lang="en-GB" sz="2000" dirty="0" smtClean="0">
                <a:solidFill>
                  <a:srgbClr val="002060"/>
                </a:solidFill>
              </a:rPr>
              <a:t>Properties –</a:t>
            </a:r>
            <a:r>
              <a:rPr lang="en-GB" sz="2000" dirty="0" smtClean="0">
                <a:solidFill>
                  <a:srgbClr val="C00000"/>
                </a:solidFill>
              </a:rPr>
              <a:t> A relation R is in 4NF if and only if the following conditions are satisfied:</a:t>
            </a:r>
          </a:p>
          <a:p>
            <a:pPr lvl="2" algn="just" fontAlgn="base">
              <a:lnSpc>
                <a:spcPct val="150000"/>
              </a:lnSpc>
              <a:buFont typeface="Wingdings" pitchFamily="2" charset="2"/>
              <a:buChar char="§"/>
            </a:pPr>
            <a:r>
              <a:rPr lang="en-GB" sz="2000" dirty="0" smtClean="0">
                <a:solidFill>
                  <a:srgbClr val="002060"/>
                </a:solidFill>
              </a:rPr>
              <a:t>It should be in the Boyce-</a:t>
            </a:r>
            <a:r>
              <a:rPr lang="en-GB" sz="2000" dirty="0" err="1" smtClean="0">
                <a:solidFill>
                  <a:srgbClr val="002060"/>
                </a:solidFill>
              </a:rPr>
              <a:t>Codd</a:t>
            </a:r>
            <a:r>
              <a:rPr lang="en-GB" sz="2000" dirty="0" smtClean="0">
                <a:solidFill>
                  <a:srgbClr val="002060"/>
                </a:solidFill>
              </a:rPr>
              <a:t> Normal Form (BCNF).</a:t>
            </a:r>
          </a:p>
          <a:p>
            <a:pPr lvl="2" algn="just" fontAlgn="base">
              <a:lnSpc>
                <a:spcPct val="150000"/>
              </a:lnSpc>
              <a:buFont typeface="Wingdings" pitchFamily="2" charset="2"/>
              <a:buChar char="§"/>
            </a:pPr>
            <a:r>
              <a:rPr lang="en-GB" sz="2000" dirty="0" smtClean="0">
                <a:solidFill>
                  <a:srgbClr val="002060"/>
                </a:solidFill>
              </a:rPr>
              <a:t>the table should not have any Multi-valued Dependency.</a:t>
            </a:r>
          </a:p>
          <a:p>
            <a:pPr marL="117475" lvl="2" algn="just">
              <a:lnSpc>
                <a:spcPct val="150000"/>
              </a:lnSpc>
            </a:pPr>
            <a:r>
              <a:rPr lang="en-GB" sz="2000" dirty="0" smtClean="0">
                <a:solidFill>
                  <a:srgbClr val="C00000"/>
                </a:solidFill>
              </a:rPr>
              <a:t>A table with a </a:t>
            </a:r>
            <a:r>
              <a:rPr lang="en-GB" sz="2000" dirty="0" err="1" smtClean="0">
                <a:solidFill>
                  <a:srgbClr val="C00000"/>
                </a:solidFill>
              </a:rPr>
              <a:t>multivalued</a:t>
            </a:r>
            <a:r>
              <a:rPr lang="en-GB" sz="2000" dirty="0" smtClean="0">
                <a:solidFill>
                  <a:srgbClr val="C00000"/>
                </a:solidFill>
              </a:rPr>
              <a:t> dependency violates the normalization standard of Fourth Normal Form (4NK) because it creates unnecessary redundancies and can contribute to inconsistent data. To bring this up to 4NF, it is necessary to break this information into two tables.</a:t>
            </a:r>
            <a:endParaRPr lang="en-US" sz="2000" dirty="0" smtClean="0">
              <a:solidFill>
                <a:srgbClr val="C00000"/>
              </a:solidFill>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6361709" cy="523220"/>
          </a:xfrm>
          <a:prstGeom prst="rect">
            <a:avLst/>
          </a:prstGeom>
          <a:solidFill>
            <a:schemeClr val="accent2"/>
          </a:solidFill>
        </p:spPr>
        <p:txBody>
          <a:bodyPr wrap="square" rtlCol="0">
            <a:spAutoFit/>
          </a:bodyPr>
          <a:lstStyle/>
          <a:p>
            <a:r>
              <a:rPr lang="en-US" sz="2800" dirty="0" smtClean="0">
                <a:solidFill>
                  <a:schemeClr val="bg1"/>
                </a:solidFill>
              </a:rPr>
              <a:t>Fourth normal form (4NF): </a:t>
            </a:r>
            <a:endParaRPr lang="en-US" sz="28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6" name="TextBox 85"/>
          <p:cNvSpPr txBox="1"/>
          <p:nvPr/>
        </p:nvSpPr>
        <p:spPr>
          <a:xfrm>
            <a:off x="339214" y="1798797"/>
            <a:ext cx="11503742" cy="1015663"/>
          </a:xfrm>
          <a:prstGeom prst="rect">
            <a:avLst/>
          </a:prstGeom>
          <a:noFill/>
        </p:spPr>
        <p:txBody>
          <a:bodyPr wrap="square" rtlCol="0">
            <a:spAutoFit/>
          </a:bodyPr>
          <a:lstStyle/>
          <a:p>
            <a:pPr algn="just" fontAlgn="base">
              <a:lnSpc>
                <a:spcPct val="150000"/>
              </a:lnSpc>
            </a:pPr>
            <a:r>
              <a:rPr lang="en-GB" sz="2000" dirty="0" smtClean="0">
                <a:solidFill>
                  <a:srgbClr val="002060"/>
                </a:solidFill>
              </a:rPr>
              <a:t>Example –</a:t>
            </a:r>
            <a:r>
              <a:rPr lang="en-GB" sz="2000" dirty="0" smtClean="0">
                <a:solidFill>
                  <a:srgbClr val="C00000"/>
                </a:solidFill>
              </a:rPr>
              <a:t> Consider the database table of a class which has two relations R1 contains student ID(SID) and student name (SNAME) and R2 contains course id(CID) and course name (CNAME). </a:t>
            </a:r>
          </a:p>
        </p:txBody>
      </p:sp>
      <p:graphicFrame>
        <p:nvGraphicFramePr>
          <p:cNvPr id="8" name="Table 7"/>
          <p:cNvGraphicFramePr>
            <a:graphicFrameLocks noGrp="1"/>
          </p:cNvGraphicFramePr>
          <p:nvPr/>
        </p:nvGraphicFramePr>
        <p:xfrm>
          <a:off x="892328" y="2906246"/>
          <a:ext cx="1497013" cy="1242060"/>
        </p:xfrm>
        <a:graphic>
          <a:graphicData uri="http://schemas.openxmlformats.org/drawingml/2006/table">
            <a:tbl>
              <a:tblPr firstRow="1" bandRow="1">
                <a:tableStyleId>{5C22544A-7EE6-4342-B048-85BDC9FD1C3A}</a:tableStyleId>
              </a:tblPr>
              <a:tblGrid>
                <a:gridCol w="569913">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tblGrid>
              <a:tr h="370840">
                <a:tc>
                  <a:txBody>
                    <a:bodyPr/>
                    <a:lstStyle/>
                    <a:p>
                      <a:pPr algn="ctr" fontAlgn="base"/>
                      <a:r>
                        <a:rPr lang="en-US" b="1" cap="all" dirty="0">
                          <a:solidFill>
                            <a:schemeClr val="bg1"/>
                          </a:solidFill>
                        </a:rPr>
                        <a:t>SID</a:t>
                      </a:r>
                    </a:p>
                  </a:txBody>
                  <a:tcPr marL="76200" marR="76200" marT="76200" marB="76200" anchor="ctr"/>
                </a:tc>
                <a:tc>
                  <a:txBody>
                    <a:bodyPr/>
                    <a:lstStyle/>
                    <a:p>
                      <a:pPr algn="ctr" fontAlgn="base"/>
                      <a:r>
                        <a:rPr lang="en-US" b="1" cap="all" dirty="0">
                          <a:solidFill>
                            <a:schemeClr val="bg1"/>
                          </a:solidFill>
                        </a:rPr>
                        <a:t>SNAME</a:t>
                      </a:r>
                    </a:p>
                  </a:txBody>
                  <a:tcPr marL="76200" marR="76200" marT="76200" marB="76200" anchor="ctr"/>
                </a:tc>
                <a:extLst>
                  <a:ext uri="{0D108BD9-81ED-4DB2-BD59-A6C34878D82A}">
                    <a16:rowId xmlns:a16="http://schemas.microsoft.com/office/drawing/2014/main" val="10000"/>
                  </a:ext>
                </a:extLst>
              </a:tr>
              <a:tr h="370840">
                <a:tc>
                  <a:txBody>
                    <a:bodyPr/>
                    <a:lstStyle/>
                    <a:p>
                      <a:pPr algn="ctr" fontAlgn="base"/>
                      <a:r>
                        <a:rPr lang="en-US" b="0"/>
                        <a:t>S1</a:t>
                      </a:r>
                    </a:p>
                  </a:txBody>
                  <a:tcPr marL="133350" marR="133350" marT="66675" marB="66675" anchor="ctr"/>
                </a:tc>
                <a:tc>
                  <a:txBody>
                    <a:bodyPr/>
                    <a:lstStyle/>
                    <a:p>
                      <a:pPr algn="ctr" fontAlgn="base"/>
                      <a:r>
                        <a:rPr lang="en-US" b="0"/>
                        <a:t>A</a:t>
                      </a:r>
                    </a:p>
                  </a:txBody>
                  <a:tcPr marL="133350" marR="133350" marT="66675" marB="66675" anchor="ctr"/>
                </a:tc>
                <a:extLst>
                  <a:ext uri="{0D108BD9-81ED-4DB2-BD59-A6C34878D82A}">
                    <a16:rowId xmlns:a16="http://schemas.microsoft.com/office/drawing/2014/main" val="10001"/>
                  </a:ext>
                </a:extLst>
              </a:tr>
              <a:tr h="370840">
                <a:tc>
                  <a:txBody>
                    <a:bodyPr/>
                    <a:lstStyle/>
                    <a:p>
                      <a:pPr algn="ctr" fontAlgn="base"/>
                      <a:r>
                        <a:rPr lang="en-US" b="0"/>
                        <a:t>S2</a:t>
                      </a:r>
                    </a:p>
                  </a:txBody>
                  <a:tcPr marL="133350" marR="133350" marT="66675" marB="66675" anchor="ctr"/>
                </a:tc>
                <a:tc>
                  <a:txBody>
                    <a:bodyPr/>
                    <a:lstStyle/>
                    <a:p>
                      <a:pPr algn="ctr" fontAlgn="base"/>
                      <a:r>
                        <a:rPr lang="en-US" b="0" dirty="0"/>
                        <a:t>B</a:t>
                      </a:r>
                    </a:p>
                  </a:txBody>
                  <a:tcPr marL="133350" marR="133350" marT="66675" marB="66675" anchor="ct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nvGraphicFramePr>
        <p:xfrm>
          <a:off x="872452" y="4503114"/>
          <a:ext cx="1497013" cy="1242060"/>
        </p:xfrm>
        <a:graphic>
          <a:graphicData uri="http://schemas.openxmlformats.org/drawingml/2006/table">
            <a:tbl>
              <a:tblPr firstRow="1" bandRow="1">
                <a:tableStyleId>{5C22544A-7EE6-4342-B048-85BDC9FD1C3A}</a:tableStyleId>
              </a:tblPr>
              <a:tblGrid>
                <a:gridCol w="569913">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tblGrid>
              <a:tr h="370840">
                <a:tc>
                  <a:txBody>
                    <a:bodyPr/>
                    <a:lstStyle/>
                    <a:p>
                      <a:pPr algn="ctr" fontAlgn="base"/>
                      <a:r>
                        <a:rPr lang="en-US" b="1" cap="all" dirty="0">
                          <a:solidFill>
                            <a:schemeClr val="bg1"/>
                          </a:solidFill>
                        </a:rPr>
                        <a:t>CID</a:t>
                      </a:r>
                    </a:p>
                  </a:txBody>
                  <a:tcPr marL="76200" marR="76200" marT="76200" marB="76200" anchor="ctr"/>
                </a:tc>
                <a:tc>
                  <a:txBody>
                    <a:bodyPr/>
                    <a:lstStyle/>
                    <a:p>
                      <a:pPr algn="ctr" fontAlgn="base"/>
                      <a:r>
                        <a:rPr lang="en-US" b="1" cap="all" dirty="0">
                          <a:solidFill>
                            <a:schemeClr val="bg1"/>
                          </a:solidFill>
                        </a:rPr>
                        <a:t>CNAME</a:t>
                      </a:r>
                    </a:p>
                  </a:txBody>
                  <a:tcPr marL="76200" marR="76200" marT="76200" marB="76200" anchor="ctr"/>
                </a:tc>
                <a:extLst>
                  <a:ext uri="{0D108BD9-81ED-4DB2-BD59-A6C34878D82A}">
                    <a16:rowId xmlns:a16="http://schemas.microsoft.com/office/drawing/2014/main" val="10000"/>
                  </a:ext>
                </a:extLst>
              </a:tr>
              <a:tr h="370840">
                <a:tc>
                  <a:txBody>
                    <a:bodyPr/>
                    <a:lstStyle/>
                    <a:p>
                      <a:pPr algn="ctr" fontAlgn="base"/>
                      <a:r>
                        <a:rPr lang="en-US" b="0"/>
                        <a:t>C1</a:t>
                      </a:r>
                    </a:p>
                  </a:txBody>
                  <a:tcPr marL="133350" marR="133350" marT="66675" marB="66675" anchor="ctr"/>
                </a:tc>
                <a:tc>
                  <a:txBody>
                    <a:bodyPr/>
                    <a:lstStyle/>
                    <a:p>
                      <a:pPr algn="ctr" fontAlgn="base"/>
                      <a:r>
                        <a:rPr lang="en-US" b="0"/>
                        <a:t>C</a:t>
                      </a:r>
                    </a:p>
                  </a:txBody>
                  <a:tcPr marL="133350" marR="133350" marT="66675" marB="66675" anchor="ctr"/>
                </a:tc>
                <a:extLst>
                  <a:ext uri="{0D108BD9-81ED-4DB2-BD59-A6C34878D82A}">
                    <a16:rowId xmlns:a16="http://schemas.microsoft.com/office/drawing/2014/main" val="10001"/>
                  </a:ext>
                </a:extLst>
              </a:tr>
              <a:tr h="370840">
                <a:tc>
                  <a:txBody>
                    <a:bodyPr/>
                    <a:lstStyle/>
                    <a:p>
                      <a:pPr algn="ctr" fontAlgn="base"/>
                      <a:r>
                        <a:rPr lang="en-US" b="0"/>
                        <a:t>C2</a:t>
                      </a:r>
                    </a:p>
                  </a:txBody>
                  <a:tcPr marL="133350" marR="133350" marT="66675" marB="66675" anchor="ctr"/>
                </a:tc>
                <a:tc>
                  <a:txBody>
                    <a:bodyPr/>
                    <a:lstStyle/>
                    <a:p>
                      <a:pPr algn="ctr" fontAlgn="base"/>
                      <a:r>
                        <a:rPr lang="en-US" b="0" dirty="0"/>
                        <a:t>D</a:t>
                      </a:r>
                    </a:p>
                  </a:txBody>
                  <a:tcPr marL="133350" marR="133350" marT="66675" marB="66675" anchor="ct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nvGraphicFramePr>
        <p:xfrm>
          <a:off x="5000448" y="3383318"/>
          <a:ext cx="3041650" cy="2057400"/>
        </p:xfrm>
        <a:graphic>
          <a:graphicData uri="http://schemas.openxmlformats.org/drawingml/2006/table">
            <a:tbl>
              <a:tblPr firstRow="1" bandRow="1">
                <a:tableStyleId>{5C22544A-7EE6-4342-B048-85BDC9FD1C3A}</a:tableStyleId>
              </a:tblPr>
              <a:tblGrid>
                <a:gridCol w="569913">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gridCol w="593725">
                  <a:extLst>
                    <a:ext uri="{9D8B030D-6E8A-4147-A177-3AD203B41FA5}">
                      <a16:colId xmlns:a16="http://schemas.microsoft.com/office/drawing/2014/main" val="20002"/>
                    </a:ext>
                  </a:extLst>
                </a:gridCol>
                <a:gridCol w="950912">
                  <a:extLst>
                    <a:ext uri="{9D8B030D-6E8A-4147-A177-3AD203B41FA5}">
                      <a16:colId xmlns:a16="http://schemas.microsoft.com/office/drawing/2014/main" val="20003"/>
                    </a:ext>
                  </a:extLst>
                </a:gridCol>
              </a:tblGrid>
              <a:tr h="370840">
                <a:tc>
                  <a:txBody>
                    <a:bodyPr/>
                    <a:lstStyle/>
                    <a:p>
                      <a:pPr algn="ctr" fontAlgn="base"/>
                      <a:r>
                        <a:rPr lang="en-US" b="1" cap="all" dirty="0">
                          <a:solidFill>
                            <a:schemeClr val="bg1"/>
                          </a:solidFill>
                        </a:rPr>
                        <a:t>SID</a:t>
                      </a:r>
                    </a:p>
                  </a:txBody>
                  <a:tcPr marL="76200" marR="76200" marT="76200" marB="76200" anchor="ctr"/>
                </a:tc>
                <a:tc>
                  <a:txBody>
                    <a:bodyPr/>
                    <a:lstStyle/>
                    <a:p>
                      <a:pPr algn="ctr" fontAlgn="base"/>
                      <a:r>
                        <a:rPr lang="en-US" b="1" cap="all" dirty="0">
                          <a:solidFill>
                            <a:schemeClr val="bg1"/>
                          </a:solidFill>
                        </a:rPr>
                        <a:t>SNAME</a:t>
                      </a:r>
                    </a:p>
                  </a:txBody>
                  <a:tcPr marL="76200" marR="76200" marT="76200" marB="76200" anchor="ctr"/>
                </a:tc>
                <a:tc>
                  <a:txBody>
                    <a:bodyPr/>
                    <a:lstStyle/>
                    <a:p>
                      <a:pPr algn="ctr" fontAlgn="base"/>
                      <a:r>
                        <a:rPr lang="en-US" b="1" cap="all" dirty="0">
                          <a:solidFill>
                            <a:schemeClr val="bg1"/>
                          </a:solidFill>
                        </a:rPr>
                        <a:t>CID</a:t>
                      </a:r>
                    </a:p>
                  </a:txBody>
                  <a:tcPr marL="76200" marR="76200" marT="76200" marB="76200" anchor="ctr"/>
                </a:tc>
                <a:tc>
                  <a:txBody>
                    <a:bodyPr/>
                    <a:lstStyle/>
                    <a:p>
                      <a:pPr algn="ctr" fontAlgn="base"/>
                      <a:r>
                        <a:rPr lang="en-US" b="1" cap="all" dirty="0">
                          <a:solidFill>
                            <a:schemeClr val="bg1"/>
                          </a:solidFill>
                        </a:rPr>
                        <a:t>CNAME</a:t>
                      </a:r>
                    </a:p>
                  </a:txBody>
                  <a:tcPr marL="76200" marR="76200" marT="76200" marB="76200" anchor="ctr"/>
                </a:tc>
                <a:extLst>
                  <a:ext uri="{0D108BD9-81ED-4DB2-BD59-A6C34878D82A}">
                    <a16:rowId xmlns:a16="http://schemas.microsoft.com/office/drawing/2014/main" val="10000"/>
                  </a:ext>
                </a:extLst>
              </a:tr>
              <a:tr h="370840">
                <a:tc>
                  <a:txBody>
                    <a:bodyPr/>
                    <a:lstStyle/>
                    <a:p>
                      <a:pPr algn="ctr" fontAlgn="base"/>
                      <a:r>
                        <a:rPr lang="en-US" b="0" dirty="0"/>
                        <a:t>S1</a:t>
                      </a:r>
                    </a:p>
                  </a:txBody>
                  <a:tcPr marL="133350" marR="133350" marT="66675" marB="66675" anchor="ctr"/>
                </a:tc>
                <a:tc>
                  <a:txBody>
                    <a:bodyPr/>
                    <a:lstStyle/>
                    <a:p>
                      <a:pPr algn="ctr" fontAlgn="base"/>
                      <a:r>
                        <a:rPr lang="en-US" b="0"/>
                        <a:t>A</a:t>
                      </a:r>
                    </a:p>
                  </a:txBody>
                  <a:tcPr marL="133350" marR="133350" marT="66675" marB="66675" anchor="ctr"/>
                </a:tc>
                <a:tc>
                  <a:txBody>
                    <a:bodyPr/>
                    <a:lstStyle/>
                    <a:p>
                      <a:pPr algn="ctr" fontAlgn="base"/>
                      <a:r>
                        <a:rPr lang="en-US" b="0"/>
                        <a:t>C1</a:t>
                      </a:r>
                    </a:p>
                  </a:txBody>
                  <a:tcPr marL="133350" marR="133350" marT="66675" marB="66675" anchor="ctr"/>
                </a:tc>
                <a:tc>
                  <a:txBody>
                    <a:bodyPr/>
                    <a:lstStyle/>
                    <a:p>
                      <a:pPr algn="ctr" fontAlgn="base"/>
                      <a:r>
                        <a:rPr lang="en-US" b="0"/>
                        <a:t>C</a:t>
                      </a:r>
                    </a:p>
                  </a:txBody>
                  <a:tcPr marL="133350" marR="133350" marT="66675" marB="66675" anchor="ctr"/>
                </a:tc>
                <a:extLst>
                  <a:ext uri="{0D108BD9-81ED-4DB2-BD59-A6C34878D82A}">
                    <a16:rowId xmlns:a16="http://schemas.microsoft.com/office/drawing/2014/main" val="10001"/>
                  </a:ext>
                </a:extLst>
              </a:tr>
              <a:tr h="370840">
                <a:tc>
                  <a:txBody>
                    <a:bodyPr/>
                    <a:lstStyle/>
                    <a:p>
                      <a:pPr algn="ctr" fontAlgn="base"/>
                      <a:r>
                        <a:rPr lang="en-US" b="0"/>
                        <a:t>S1</a:t>
                      </a:r>
                    </a:p>
                  </a:txBody>
                  <a:tcPr marL="133350" marR="133350" marT="66675" marB="66675" anchor="ctr"/>
                </a:tc>
                <a:tc>
                  <a:txBody>
                    <a:bodyPr/>
                    <a:lstStyle/>
                    <a:p>
                      <a:pPr algn="ctr" fontAlgn="base"/>
                      <a:r>
                        <a:rPr lang="en-US" b="0"/>
                        <a:t>A</a:t>
                      </a:r>
                    </a:p>
                  </a:txBody>
                  <a:tcPr marL="133350" marR="133350" marT="66675" marB="66675" anchor="ctr"/>
                </a:tc>
                <a:tc>
                  <a:txBody>
                    <a:bodyPr/>
                    <a:lstStyle/>
                    <a:p>
                      <a:pPr algn="ctr" fontAlgn="base"/>
                      <a:r>
                        <a:rPr lang="en-US" b="0" dirty="0"/>
                        <a:t>C2</a:t>
                      </a:r>
                    </a:p>
                  </a:txBody>
                  <a:tcPr marL="133350" marR="133350" marT="66675" marB="66675" anchor="ctr"/>
                </a:tc>
                <a:tc>
                  <a:txBody>
                    <a:bodyPr/>
                    <a:lstStyle/>
                    <a:p>
                      <a:pPr algn="ctr" fontAlgn="base"/>
                      <a:r>
                        <a:rPr lang="en-US" b="0"/>
                        <a:t>D</a:t>
                      </a:r>
                    </a:p>
                  </a:txBody>
                  <a:tcPr marL="133350" marR="133350" marT="66675" marB="66675" anchor="ctr"/>
                </a:tc>
                <a:extLst>
                  <a:ext uri="{0D108BD9-81ED-4DB2-BD59-A6C34878D82A}">
                    <a16:rowId xmlns:a16="http://schemas.microsoft.com/office/drawing/2014/main" val="10002"/>
                  </a:ext>
                </a:extLst>
              </a:tr>
              <a:tr h="370840">
                <a:tc>
                  <a:txBody>
                    <a:bodyPr/>
                    <a:lstStyle/>
                    <a:p>
                      <a:pPr algn="ctr" fontAlgn="base"/>
                      <a:r>
                        <a:rPr lang="en-US" b="0"/>
                        <a:t>S2</a:t>
                      </a:r>
                    </a:p>
                  </a:txBody>
                  <a:tcPr marL="133350" marR="133350" marT="66675" marB="66675" anchor="ctr"/>
                </a:tc>
                <a:tc>
                  <a:txBody>
                    <a:bodyPr/>
                    <a:lstStyle/>
                    <a:p>
                      <a:pPr algn="ctr" fontAlgn="base"/>
                      <a:r>
                        <a:rPr lang="en-US" b="0"/>
                        <a:t>B</a:t>
                      </a:r>
                    </a:p>
                  </a:txBody>
                  <a:tcPr marL="133350" marR="133350" marT="66675" marB="66675" anchor="ctr"/>
                </a:tc>
                <a:tc>
                  <a:txBody>
                    <a:bodyPr/>
                    <a:lstStyle/>
                    <a:p>
                      <a:pPr algn="ctr" fontAlgn="base"/>
                      <a:r>
                        <a:rPr lang="en-US" b="0"/>
                        <a:t>C1</a:t>
                      </a:r>
                    </a:p>
                  </a:txBody>
                  <a:tcPr marL="133350" marR="133350" marT="66675" marB="66675" anchor="ctr"/>
                </a:tc>
                <a:tc>
                  <a:txBody>
                    <a:bodyPr/>
                    <a:lstStyle/>
                    <a:p>
                      <a:pPr algn="ctr" fontAlgn="base"/>
                      <a:r>
                        <a:rPr lang="en-US" b="0"/>
                        <a:t>C</a:t>
                      </a:r>
                    </a:p>
                  </a:txBody>
                  <a:tcPr marL="133350" marR="133350" marT="66675" marB="66675" anchor="ctr"/>
                </a:tc>
                <a:extLst>
                  <a:ext uri="{0D108BD9-81ED-4DB2-BD59-A6C34878D82A}">
                    <a16:rowId xmlns:a16="http://schemas.microsoft.com/office/drawing/2014/main" val="10003"/>
                  </a:ext>
                </a:extLst>
              </a:tr>
              <a:tr h="370840">
                <a:tc>
                  <a:txBody>
                    <a:bodyPr/>
                    <a:lstStyle/>
                    <a:p>
                      <a:pPr algn="ctr" fontAlgn="base"/>
                      <a:r>
                        <a:rPr lang="en-US" b="0"/>
                        <a:t>S2</a:t>
                      </a:r>
                    </a:p>
                  </a:txBody>
                  <a:tcPr marL="133350" marR="133350" marT="66675" marB="66675" anchor="ctr"/>
                </a:tc>
                <a:tc>
                  <a:txBody>
                    <a:bodyPr/>
                    <a:lstStyle/>
                    <a:p>
                      <a:pPr algn="ctr" fontAlgn="base"/>
                      <a:r>
                        <a:rPr lang="en-US" b="0"/>
                        <a:t>B</a:t>
                      </a:r>
                    </a:p>
                  </a:txBody>
                  <a:tcPr marL="133350" marR="133350" marT="66675" marB="66675" anchor="ctr"/>
                </a:tc>
                <a:tc>
                  <a:txBody>
                    <a:bodyPr/>
                    <a:lstStyle/>
                    <a:p>
                      <a:pPr algn="ctr" fontAlgn="base"/>
                      <a:r>
                        <a:rPr lang="en-US" b="0"/>
                        <a:t>C2</a:t>
                      </a:r>
                    </a:p>
                  </a:txBody>
                  <a:tcPr marL="133350" marR="133350" marT="66675" marB="66675" anchor="ctr"/>
                </a:tc>
                <a:tc>
                  <a:txBody>
                    <a:bodyPr/>
                    <a:lstStyle/>
                    <a:p>
                      <a:pPr algn="ctr" fontAlgn="base"/>
                      <a:r>
                        <a:rPr lang="en-US" b="0" dirty="0"/>
                        <a:t>D</a:t>
                      </a:r>
                    </a:p>
                  </a:txBody>
                  <a:tcPr marL="133350" marR="133350" marT="66675" marB="66675" anchor="ctr"/>
                </a:tc>
                <a:extLst>
                  <a:ext uri="{0D108BD9-81ED-4DB2-BD59-A6C34878D82A}">
                    <a16:rowId xmlns:a16="http://schemas.microsoft.com/office/drawing/2014/main" val="10004"/>
                  </a:ext>
                </a:extLst>
              </a:tr>
            </a:tbl>
          </a:graphicData>
        </a:graphic>
      </p:graphicFrame>
      <p:sp>
        <p:nvSpPr>
          <p:cNvPr id="12" name="TextBox 11"/>
          <p:cNvSpPr txBox="1"/>
          <p:nvPr/>
        </p:nvSpPr>
        <p:spPr>
          <a:xfrm>
            <a:off x="2928729" y="3949148"/>
            <a:ext cx="1219200" cy="400110"/>
          </a:xfrm>
          <a:prstGeom prst="rect">
            <a:avLst/>
          </a:prstGeom>
          <a:noFill/>
        </p:spPr>
        <p:txBody>
          <a:bodyPr wrap="square" rtlCol="0">
            <a:spAutoFit/>
          </a:bodyPr>
          <a:lstStyle/>
          <a:p>
            <a:r>
              <a:rPr lang="en-IN" sz="2000" dirty="0" smtClean="0">
                <a:solidFill>
                  <a:srgbClr val="002060"/>
                </a:solidFill>
              </a:rPr>
              <a:t>R1 X R2</a:t>
            </a:r>
            <a:endParaRPr lang="en-US" sz="2000" dirty="0" smtClean="0">
              <a:solidFill>
                <a:srgbClr val="002060"/>
              </a:solidFill>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3734" y="1083559"/>
            <a:ext cx="9581988" cy="523220"/>
          </a:xfrm>
          <a:prstGeom prst="rect">
            <a:avLst/>
          </a:prstGeom>
          <a:solidFill>
            <a:schemeClr val="accent2"/>
          </a:solidFill>
        </p:spPr>
        <p:txBody>
          <a:bodyPr wrap="square" rtlCol="0">
            <a:spAutoFit/>
          </a:bodyPr>
          <a:lstStyle/>
          <a:p>
            <a:pPr fontAlgn="base"/>
            <a:r>
              <a:rPr lang="en-GB" sz="2800" dirty="0" smtClean="0">
                <a:solidFill>
                  <a:schemeClr val="bg1"/>
                </a:solidFill>
              </a:rPr>
              <a:t>Fifth Normal Form / Projected Normal Form (5NF):</a:t>
            </a:r>
            <a:endParaRPr lang="en-GB" sz="28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6" name="TextBox 85"/>
          <p:cNvSpPr txBox="1"/>
          <p:nvPr/>
        </p:nvSpPr>
        <p:spPr>
          <a:xfrm>
            <a:off x="339214" y="2103593"/>
            <a:ext cx="11503742" cy="3323987"/>
          </a:xfrm>
          <a:prstGeom prst="rect">
            <a:avLst/>
          </a:prstGeom>
          <a:noFill/>
        </p:spPr>
        <p:txBody>
          <a:bodyPr wrap="square" rtlCol="0">
            <a:spAutoFit/>
          </a:bodyPr>
          <a:lstStyle/>
          <a:p>
            <a:pPr algn="just" fontAlgn="base">
              <a:lnSpc>
                <a:spcPct val="150000"/>
              </a:lnSpc>
              <a:buFont typeface="Wingdings" pitchFamily="2" charset="2"/>
              <a:buChar char="v"/>
            </a:pPr>
            <a:r>
              <a:rPr lang="en-GB" sz="2000" dirty="0" smtClean="0">
                <a:solidFill>
                  <a:srgbClr val="C00000"/>
                </a:solidFill>
              </a:rPr>
              <a:t>A relation R is in 5NF if and only if every join dependency in R is implied by the candidate keys of R. A relation decomposed into two relations must have loss-less join Property, which ensures that no spurious or extra </a:t>
            </a:r>
            <a:r>
              <a:rPr lang="en-GB" sz="2000" dirty="0" err="1" smtClean="0">
                <a:solidFill>
                  <a:srgbClr val="C00000"/>
                </a:solidFill>
              </a:rPr>
              <a:t>tuples</a:t>
            </a:r>
            <a:r>
              <a:rPr lang="en-GB" sz="2000" dirty="0" smtClean="0">
                <a:solidFill>
                  <a:srgbClr val="C00000"/>
                </a:solidFill>
              </a:rPr>
              <a:t> are generated, when relations are reunited through a natural join.</a:t>
            </a:r>
          </a:p>
          <a:p>
            <a:pPr algn="just" fontAlgn="base">
              <a:lnSpc>
                <a:spcPct val="150000"/>
              </a:lnSpc>
            </a:pPr>
            <a:r>
              <a:rPr lang="en-GB" sz="2000" dirty="0" smtClean="0">
                <a:solidFill>
                  <a:srgbClr val="C00000"/>
                </a:solidFill>
              </a:rPr>
              <a:t> </a:t>
            </a:r>
          </a:p>
          <a:p>
            <a:pPr algn="just" fontAlgn="base">
              <a:lnSpc>
                <a:spcPct val="150000"/>
              </a:lnSpc>
            </a:pPr>
            <a:r>
              <a:rPr lang="en-GB" sz="2000" b="1" dirty="0" smtClean="0">
                <a:solidFill>
                  <a:srgbClr val="002060"/>
                </a:solidFill>
              </a:rPr>
              <a:t>Properties –</a:t>
            </a:r>
            <a:r>
              <a:rPr lang="en-GB" sz="2000" dirty="0" smtClean="0"/>
              <a:t> </a:t>
            </a:r>
            <a:r>
              <a:rPr lang="en-GB" sz="2000" dirty="0" smtClean="0">
                <a:solidFill>
                  <a:srgbClr val="C00000"/>
                </a:solidFill>
              </a:rPr>
              <a:t>A relation R is in 5NF if and only if it satisfies following conditions:</a:t>
            </a:r>
          </a:p>
          <a:p>
            <a:pPr lvl="2" algn="just" fontAlgn="base">
              <a:lnSpc>
                <a:spcPct val="150000"/>
              </a:lnSpc>
              <a:buFont typeface="Wingdings" pitchFamily="2" charset="2"/>
              <a:buChar char="§"/>
            </a:pPr>
            <a:r>
              <a:rPr lang="en-GB" sz="2000" dirty="0" smtClean="0">
                <a:solidFill>
                  <a:srgbClr val="002060"/>
                </a:solidFill>
              </a:rPr>
              <a:t>R should be already in 4NF.</a:t>
            </a:r>
          </a:p>
          <a:p>
            <a:pPr lvl="2" algn="just" fontAlgn="base">
              <a:lnSpc>
                <a:spcPct val="150000"/>
              </a:lnSpc>
              <a:buFont typeface="Wingdings" pitchFamily="2" charset="2"/>
              <a:buChar char="§"/>
            </a:pPr>
            <a:r>
              <a:rPr lang="en-GB" sz="2000" dirty="0" smtClean="0">
                <a:solidFill>
                  <a:srgbClr val="002060"/>
                </a:solidFill>
              </a:rPr>
              <a:t>It cannot be further non loss decomposed (join dependency)</a:t>
            </a:r>
            <a:endParaRPr lang="en-GB" sz="2000" dirty="0">
              <a:solidFill>
                <a:srgbClr val="002060"/>
              </a:solidFill>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11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Design</a:t>
            </a:r>
            <a:endParaRPr lang="en-US" dirty="0">
              <a:solidFill>
                <a:schemeClr val="bg1"/>
              </a:solidFill>
            </a:endParaRPr>
          </a:p>
        </p:txBody>
      </p:sp>
      <p:sp>
        <p:nvSpPr>
          <p:cNvPr id="86" name="TextBox 85"/>
          <p:cNvSpPr txBox="1"/>
          <p:nvPr/>
        </p:nvSpPr>
        <p:spPr>
          <a:xfrm>
            <a:off x="339214" y="1639773"/>
            <a:ext cx="11503742" cy="1427763"/>
          </a:xfrm>
          <a:prstGeom prst="rect">
            <a:avLst/>
          </a:prstGeom>
          <a:noFill/>
        </p:spPr>
        <p:txBody>
          <a:bodyPr wrap="square" rtlCol="0">
            <a:spAutoFit/>
          </a:bodyPr>
          <a:lstStyle/>
          <a:p>
            <a:pPr algn="just" fontAlgn="base">
              <a:lnSpc>
                <a:spcPct val="150000"/>
              </a:lnSpc>
            </a:pPr>
            <a:r>
              <a:rPr lang="en-GB" sz="2000" b="1" dirty="0" smtClean="0">
                <a:solidFill>
                  <a:srgbClr val="002060"/>
                </a:solidFill>
              </a:rPr>
              <a:t>Example –</a:t>
            </a:r>
            <a:r>
              <a:rPr lang="en-GB" sz="2000" dirty="0" smtClean="0">
                <a:solidFill>
                  <a:srgbClr val="002060"/>
                </a:solidFill>
              </a:rPr>
              <a:t> </a:t>
            </a:r>
            <a:r>
              <a:rPr lang="en-GB" sz="2000" dirty="0" smtClean="0">
                <a:solidFill>
                  <a:srgbClr val="C00000"/>
                </a:solidFill>
              </a:rPr>
              <a:t>Consider the above schema, with a case as “if a company makes a product and an agent is an agent for that company, then he always sells that product for the company”. Under these circumstances, the ACP table is shown as:</a:t>
            </a:r>
          </a:p>
        </p:txBody>
      </p:sp>
      <p:graphicFrame>
        <p:nvGraphicFramePr>
          <p:cNvPr id="11" name="Table 10"/>
          <p:cNvGraphicFramePr>
            <a:graphicFrameLocks noGrp="1"/>
          </p:cNvGraphicFramePr>
          <p:nvPr/>
        </p:nvGraphicFramePr>
        <p:xfrm>
          <a:off x="667044" y="3383318"/>
          <a:ext cx="3307271" cy="2465070"/>
        </p:xfrm>
        <a:graphic>
          <a:graphicData uri="http://schemas.openxmlformats.org/drawingml/2006/table">
            <a:tbl>
              <a:tblPr firstRow="1" bandRow="1">
                <a:tableStyleId>{5C22544A-7EE6-4342-B048-85BDC9FD1C3A}</a:tableStyleId>
              </a:tblPr>
              <a:tblGrid>
                <a:gridCol w="898716">
                  <a:extLst>
                    <a:ext uri="{9D8B030D-6E8A-4147-A177-3AD203B41FA5}">
                      <a16:colId xmlns:a16="http://schemas.microsoft.com/office/drawing/2014/main" val="20000"/>
                    </a:ext>
                  </a:extLst>
                </a:gridCol>
                <a:gridCol w="1249299">
                  <a:extLst>
                    <a:ext uri="{9D8B030D-6E8A-4147-A177-3AD203B41FA5}">
                      <a16:colId xmlns:a16="http://schemas.microsoft.com/office/drawing/2014/main" val="20001"/>
                    </a:ext>
                  </a:extLst>
                </a:gridCol>
                <a:gridCol w="1159256">
                  <a:extLst>
                    <a:ext uri="{9D8B030D-6E8A-4147-A177-3AD203B41FA5}">
                      <a16:colId xmlns:a16="http://schemas.microsoft.com/office/drawing/2014/main" val="20002"/>
                    </a:ext>
                  </a:extLst>
                </a:gridCol>
              </a:tblGrid>
              <a:tr h="370840">
                <a:tc>
                  <a:txBody>
                    <a:bodyPr/>
                    <a:lstStyle/>
                    <a:p>
                      <a:pPr algn="ctr" fontAlgn="base"/>
                      <a:r>
                        <a:rPr lang="en-US" b="1" cap="all" dirty="0">
                          <a:solidFill>
                            <a:srgbClr val="000000"/>
                          </a:solidFill>
                        </a:rPr>
                        <a:t>AGENT</a:t>
                      </a:r>
                    </a:p>
                  </a:txBody>
                  <a:tcPr marL="76200" marR="76200" marT="76200" marB="76200" anchor="ctr"/>
                </a:tc>
                <a:tc>
                  <a:txBody>
                    <a:bodyPr/>
                    <a:lstStyle/>
                    <a:p>
                      <a:pPr algn="ctr" fontAlgn="base"/>
                      <a:r>
                        <a:rPr lang="en-US" b="1" cap="all" dirty="0">
                          <a:solidFill>
                            <a:srgbClr val="000000"/>
                          </a:solidFill>
                        </a:rPr>
                        <a:t>COMPANY</a:t>
                      </a:r>
                    </a:p>
                  </a:txBody>
                  <a:tcPr marL="76200" marR="76200" marT="76200" marB="76200" anchor="ctr"/>
                </a:tc>
                <a:tc>
                  <a:txBody>
                    <a:bodyPr/>
                    <a:lstStyle/>
                    <a:p>
                      <a:pPr algn="ctr" fontAlgn="base"/>
                      <a:r>
                        <a:rPr lang="en-US" b="1" cap="all">
                          <a:solidFill>
                            <a:srgbClr val="000000"/>
                          </a:solidFill>
                        </a:rPr>
                        <a:t>PRODUCT</a:t>
                      </a:r>
                    </a:p>
                  </a:txBody>
                  <a:tcPr marL="76200" marR="76200" marT="76200" marB="76200" anchor="ctr"/>
                </a:tc>
                <a:extLst>
                  <a:ext uri="{0D108BD9-81ED-4DB2-BD59-A6C34878D82A}">
                    <a16:rowId xmlns:a16="http://schemas.microsoft.com/office/drawing/2014/main" val="10000"/>
                  </a:ext>
                </a:extLst>
              </a:tr>
              <a:tr h="370840">
                <a:tc>
                  <a:txBody>
                    <a:bodyPr/>
                    <a:lstStyle/>
                    <a:p>
                      <a:pPr algn="ctr" fontAlgn="base"/>
                      <a:r>
                        <a:rPr lang="en-US" b="0"/>
                        <a:t>A1</a:t>
                      </a:r>
                    </a:p>
                  </a:txBody>
                  <a:tcPr marL="133350" marR="133350" marT="66675" marB="66675" anchor="ctr"/>
                </a:tc>
                <a:tc>
                  <a:txBody>
                    <a:bodyPr/>
                    <a:lstStyle/>
                    <a:p>
                      <a:pPr algn="ctr" fontAlgn="base"/>
                      <a:r>
                        <a:rPr lang="en-US" b="0"/>
                        <a:t>PQR</a:t>
                      </a:r>
                    </a:p>
                  </a:txBody>
                  <a:tcPr marL="133350" marR="133350" marT="66675" marB="66675" anchor="ctr"/>
                </a:tc>
                <a:tc>
                  <a:txBody>
                    <a:bodyPr/>
                    <a:lstStyle/>
                    <a:p>
                      <a:pPr algn="ctr" fontAlgn="base"/>
                      <a:r>
                        <a:rPr lang="en-US" b="0"/>
                        <a:t>Nut</a:t>
                      </a:r>
                    </a:p>
                  </a:txBody>
                  <a:tcPr marL="133350" marR="133350" marT="66675" marB="66675" anchor="ctr"/>
                </a:tc>
                <a:extLst>
                  <a:ext uri="{0D108BD9-81ED-4DB2-BD59-A6C34878D82A}">
                    <a16:rowId xmlns:a16="http://schemas.microsoft.com/office/drawing/2014/main" val="10001"/>
                  </a:ext>
                </a:extLst>
              </a:tr>
              <a:tr h="370840">
                <a:tc>
                  <a:txBody>
                    <a:bodyPr/>
                    <a:lstStyle/>
                    <a:p>
                      <a:pPr algn="ctr" fontAlgn="base"/>
                      <a:r>
                        <a:rPr lang="en-US" b="0"/>
                        <a:t>A1</a:t>
                      </a:r>
                    </a:p>
                  </a:txBody>
                  <a:tcPr marL="133350" marR="133350" marT="66675" marB="66675" anchor="ctr"/>
                </a:tc>
                <a:tc>
                  <a:txBody>
                    <a:bodyPr/>
                    <a:lstStyle/>
                    <a:p>
                      <a:pPr algn="ctr" fontAlgn="base"/>
                      <a:r>
                        <a:rPr lang="en-US" b="0"/>
                        <a:t>PQR</a:t>
                      </a:r>
                    </a:p>
                  </a:txBody>
                  <a:tcPr marL="133350" marR="133350" marT="66675" marB="66675" anchor="ctr"/>
                </a:tc>
                <a:tc>
                  <a:txBody>
                    <a:bodyPr/>
                    <a:lstStyle/>
                    <a:p>
                      <a:pPr algn="ctr" fontAlgn="base"/>
                      <a:r>
                        <a:rPr lang="en-US" b="0"/>
                        <a:t>Bolt</a:t>
                      </a:r>
                    </a:p>
                  </a:txBody>
                  <a:tcPr marL="133350" marR="133350" marT="66675" marB="66675" anchor="ctr"/>
                </a:tc>
                <a:extLst>
                  <a:ext uri="{0D108BD9-81ED-4DB2-BD59-A6C34878D82A}">
                    <a16:rowId xmlns:a16="http://schemas.microsoft.com/office/drawing/2014/main" val="10002"/>
                  </a:ext>
                </a:extLst>
              </a:tr>
              <a:tr h="370840">
                <a:tc>
                  <a:txBody>
                    <a:bodyPr/>
                    <a:lstStyle/>
                    <a:p>
                      <a:pPr algn="ctr" fontAlgn="base"/>
                      <a:r>
                        <a:rPr lang="en-US" b="0"/>
                        <a:t>A1</a:t>
                      </a:r>
                    </a:p>
                  </a:txBody>
                  <a:tcPr marL="133350" marR="133350" marT="66675" marB="66675" anchor="ctr"/>
                </a:tc>
                <a:tc>
                  <a:txBody>
                    <a:bodyPr/>
                    <a:lstStyle/>
                    <a:p>
                      <a:pPr algn="ctr" fontAlgn="base"/>
                      <a:r>
                        <a:rPr lang="en-US" b="0"/>
                        <a:t>XYZ</a:t>
                      </a:r>
                    </a:p>
                  </a:txBody>
                  <a:tcPr marL="133350" marR="133350" marT="66675" marB="66675" anchor="ctr"/>
                </a:tc>
                <a:tc>
                  <a:txBody>
                    <a:bodyPr/>
                    <a:lstStyle/>
                    <a:p>
                      <a:pPr algn="ctr" fontAlgn="base"/>
                      <a:r>
                        <a:rPr lang="en-US" b="0"/>
                        <a:t>Nut</a:t>
                      </a:r>
                    </a:p>
                  </a:txBody>
                  <a:tcPr marL="133350" marR="133350" marT="66675" marB="66675" anchor="ctr"/>
                </a:tc>
                <a:extLst>
                  <a:ext uri="{0D108BD9-81ED-4DB2-BD59-A6C34878D82A}">
                    <a16:rowId xmlns:a16="http://schemas.microsoft.com/office/drawing/2014/main" val="10003"/>
                  </a:ext>
                </a:extLst>
              </a:tr>
              <a:tr h="370840">
                <a:tc>
                  <a:txBody>
                    <a:bodyPr/>
                    <a:lstStyle/>
                    <a:p>
                      <a:pPr algn="ctr" fontAlgn="base"/>
                      <a:r>
                        <a:rPr lang="en-US" b="0"/>
                        <a:t>A1</a:t>
                      </a:r>
                    </a:p>
                  </a:txBody>
                  <a:tcPr marL="133350" marR="133350" marT="66675" marB="66675" anchor="ctr"/>
                </a:tc>
                <a:tc>
                  <a:txBody>
                    <a:bodyPr/>
                    <a:lstStyle/>
                    <a:p>
                      <a:pPr algn="ctr" fontAlgn="base"/>
                      <a:r>
                        <a:rPr lang="en-US" b="0"/>
                        <a:t>XYZ</a:t>
                      </a:r>
                    </a:p>
                  </a:txBody>
                  <a:tcPr marL="133350" marR="133350" marT="66675" marB="66675" anchor="ctr"/>
                </a:tc>
                <a:tc>
                  <a:txBody>
                    <a:bodyPr/>
                    <a:lstStyle/>
                    <a:p>
                      <a:pPr algn="ctr" fontAlgn="base"/>
                      <a:r>
                        <a:rPr lang="en-US" b="0"/>
                        <a:t>Bolt</a:t>
                      </a:r>
                    </a:p>
                  </a:txBody>
                  <a:tcPr marL="133350" marR="133350" marT="66675" marB="66675" anchor="ctr"/>
                </a:tc>
                <a:extLst>
                  <a:ext uri="{0D108BD9-81ED-4DB2-BD59-A6C34878D82A}">
                    <a16:rowId xmlns:a16="http://schemas.microsoft.com/office/drawing/2014/main" val="10004"/>
                  </a:ext>
                </a:extLst>
              </a:tr>
              <a:tr h="370840">
                <a:tc>
                  <a:txBody>
                    <a:bodyPr/>
                    <a:lstStyle/>
                    <a:p>
                      <a:pPr algn="ctr" fontAlgn="base"/>
                      <a:r>
                        <a:rPr lang="en-US" b="0"/>
                        <a:t>A2</a:t>
                      </a:r>
                    </a:p>
                  </a:txBody>
                  <a:tcPr marL="133350" marR="133350" marT="66675" marB="66675" anchor="ctr"/>
                </a:tc>
                <a:tc>
                  <a:txBody>
                    <a:bodyPr/>
                    <a:lstStyle/>
                    <a:p>
                      <a:pPr algn="ctr" fontAlgn="base"/>
                      <a:r>
                        <a:rPr lang="en-US" b="0"/>
                        <a:t>PQR</a:t>
                      </a:r>
                    </a:p>
                  </a:txBody>
                  <a:tcPr marL="133350" marR="133350" marT="66675" marB="66675" anchor="ctr"/>
                </a:tc>
                <a:tc>
                  <a:txBody>
                    <a:bodyPr/>
                    <a:lstStyle/>
                    <a:p>
                      <a:pPr algn="ctr" fontAlgn="base"/>
                      <a:r>
                        <a:rPr lang="en-US" b="0" dirty="0"/>
                        <a:t>Nut</a:t>
                      </a:r>
                    </a:p>
                  </a:txBody>
                  <a:tcPr marL="133350" marR="133350" marT="66675" marB="66675" anchor="ctr"/>
                </a:tc>
                <a:extLst>
                  <a:ext uri="{0D108BD9-81ED-4DB2-BD59-A6C34878D82A}">
                    <a16:rowId xmlns:a16="http://schemas.microsoft.com/office/drawing/2014/main" val="10005"/>
                  </a:ext>
                </a:extLst>
              </a:tr>
            </a:tbl>
          </a:graphicData>
        </a:graphic>
      </p:graphicFrame>
      <p:sp>
        <p:nvSpPr>
          <p:cNvPr id="13" name="TextBox 12"/>
          <p:cNvSpPr txBox="1"/>
          <p:nvPr/>
        </p:nvSpPr>
        <p:spPr>
          <a:xfrm>
            <a:off x="4359965" y="3723861"/>
            <a:ext cx="2239618" cy="1754326"/>
          </a:xfrm>
          <a:prstGeom prst="rect">
            <a:avLst/>
          </a:prstGeom>
          <a:noFill/>
        </p:spPr>
        <p:txBody>
          <a:bodyPr wrap="square" rtlCol="0">
            <a:spAutoFit/>
          </a:bodyPr>
          <a:lstStyle/>
          <a:p>
            <a:pPr algn="just"/>
            <a:r>
              <a:rPr lang="en-GB" dirty="0" smtClean="0">
                <a:solidFill>
                  <a:srgbClr val="002060"/>
                </a:solidFill>
              </a:rPr>
              <a:t>The relation ACP is again decompose into 3 relations. Now, the natural Join of all the three relations will be shown as:</a:t>
            </a:r>
            <a:endParaRPr lang="en-US" dirty="0">
              <a:solidFill>
                <a:srgbClr val="002060"/>
              </a:solidFill>
            </a:endParaRPr>
          </a:p>
        </p:txBody>
      </p:sp>
      <p:graphicFrame>
        <p:nvGraphicFramePr>
          <p:cNvPr id="14" name="Table 13"/>
          <p:cNvGraphicFramePr>
            <a:graphicFrameLocks noGrp="1"/>
          </p:cNvGraphicFramePr>
          <p:nvPr/>
        </p:nvGraphicFramePr>
        <p:xfrm>
          <a:off x="6842525" y="2667738"/>
          <a:ext cx="2148015" cy="1649730"/>
        </p:xfrm>
        <a:graphic>
          <a:graphicData uri="http://schemas.openxmlformats.org/drawingml/2006/table">
            <a:tbl>
              <a:tblPr firstRow="1" bandRow="1">
                <a:tableStyleId>{5C22544A-7EE6-4342-B048-85BDC9FD1C3A}</a:tableStyleId>
              </a:tblPr>
              <a:tblGrid>
                <a:gridCol w="898716">
                  <a:extLst>
                    <a:ext uri="{9D8B030D-6E8A-4147-A177-3AD203B41FA5}">
                      <a16:colId xmlns:a16="http://schemas.microsoft.com/office/drawing/2014/main" val="20000"/>
                    </a:ext>
                  </a:extLst>
                </a:gridCol>
                <a:gridCol w="1249299">
                  <a:extLst>
                    <a:ext uri="{9D8B030D-6E8A-4147-A177-3AD203B41FA5}">
                      <a16:colId xmlns:a16="http://schemas.microsoft.com/office/drawing/2014/main" val="20001"/>
                    </a:ext>
                  </a:extLst>
                </a:gridCol>
              </a:tblGrid>
              <a:tr h="370840">
                <a:tc>
                  <a:txBody>
                    <a:bodyPr/>
                    <a:lstStyle/>
                    <a:p>
                      <a:pPr algn="ctr" fontAlgn="base"/>
                      <a:r>
                        <a:rPr lang="en-US" b="1" cap="all" dirty="0">
                          <a:solidFill>
                            <a:srgbClr val="000000"/>
                          </a:solidFill>
                        </a:rPr>
                        <a:t>AGENT</a:t>
                      </a:r>
                    </a:p>
                  </a:txBody>
                  <a:tcPr marL="76200" marR="76200" marT="76200" marB="76200" anchor="ctr"/>
                </a:tc>
                <a:tc>
                  <a:txBody>
                    <a:bodyPr/>
                    <a:lstStyle/>
                    <a:p>
                      <a:pPr algn="ctr" fontAlgn="base"/>
                      <a:r>
                        <a:rPr lang="en-US" b="1" cap="all">
                          <a:solidFill>
                            <a:srgbClr val="000000"/>
                          </a:solidFill>
                        </a:rPr>
                        <a:t>COMPANY</a:t>
                      </a:r>
                    </a:p>
                  </a:txBody>
                  <a:tcPr marL="76200" marR="76200" marT="76200" marB="76200" anchor="ctr"/>
                </a:tc>
                <a:extLst>
                  <a:ext uri="{0D108BD9-81ED-4DB2-BD59-A6C34878D82A}">
                    <a16:rowId xmlns:a16="http://schemas.microsoft.com/office/drawing/2014/main" val="10000"/>
                  </a:ext>
                </a:extLst>
              </a:tr>
              <a:tr h="370840">
                <a:tc>
                  <a:txBody>
                    <a:bodyPr/>
                    <a:lstStyle/>
                    <a:p>
                      <a:pPr algn="ctr" fontAlgn="base"/>
                      <a:r>
                        <a:rPr lang="en-US" b="0"/>
                        <a:t>A1</a:t>
                      </a:r>
                    </a:p>
                  </a:txBody>
                  <a:tcPr marL="133350" marR="133350" marT="66675" marB="66675" anchor="ctr"/>
                </a:tc>
                <a:tc>
                  <a:txBody>
                    <a:bodyPr/>
                    <a:lstStyle/>
                    <a:p>
                      <a:pPr algn="ctr" fontAlgn="base"/>
                      <a:r>
                        <a:rPr lang="en-US" b="0" dirty="0"/>
                        <a:t>PQR</a:t>
                      </a:r>
                    </a:p>
                  </a:txBody>
                  <a:tcPr marL="133350" marR="133350" marT="66675" marB="66675" anchor="ctr"/>
                </a:tc>
                <a:extLst>
                  <a:ext uri="{0D108BD9-81ED-4DB2-BD59-A6C34878D82A}">
                    <a16:rowId xmlns:a16="http://schemas.microsoft.com/office/drawing/2014/main" val="10001"/>
                  </a:ext>
                </a:extLst>
              </a:tr>
              <a:tr h="370840">
                <a:tc>
                  <a:txBody>
                    <a:bodyPr/>
                    <a:lstStyle/>
                    <a:p>
                      <a:pPr algn="ctr" fontAlgn="base"/>
                      <a:r>
                        <a:rPr lang="en-US" b="0"/>
                        <a:t>A1</a:t>
                      </a:r>
                    </a:p>
                  </a:txBody>
                  <a:tcPr marL="133350" marR="133350" marT="66675" marB="66675" anchor="ctr"/>
                </a:tc>
                <a:tc>
                  <a:txBody>
                    <a:bodyPr/>
                    <a:lstStyle/>
                    <a:p>
                      <a:pPr algn="ctr" fontAlgn="base"/>
                      <a:r>
                        <a:rPr lang="en-US" b="0"/>
                        <a:t>XYZ</a:t>
                      </a:r>
                    </a:p>
                  </a:txBody>
                  <a:tcPr marL="133350" marR="133350" marT="66675" marB="66675" anchor="ctr"/>
                </a:tc>
                <a:extLst>
                  <a:ext uri="{0D108BD9-81ED-4DB2-BD59-A6C34878D82A}">
                    <a16:rowId xmlns:a16="http://schemas.microsoft.com/office/drawing/2014/main" val="10002"/>
                  </a:ext>
                </a:extLst>
              </a:tr>
              <a:tr h="370840">
                <a:tc>
                  <a:txBody>
                    <a:bodyPr/>
                    <a:lstStyle/>
                    <a:p>
                      <a:pPr algn="ctr" fontAlgn="base"/>
                      <a:r>
                        <a:rPr lang="en-US" b="0"/>
                        <a:t>A2</a:t>
                      </a:r>
                    </a:p>
                  </a:txBody>
                  <a:tcPr marL="133350" marR="133350" marT="66675" marB="66675" anchor="ctr"/>
                </a:tc>
                <a:tc>
                  <a:txBody>
                    <a:bodyPr/>
                    <a:lstStyle/>
                    <a:p>
                      <a:pPr algn="ctr" fontAlgn="base"/>
                      <a:r>
                        <a:rPr lang="en-US" b="0" dirty="0"/>
                        <a:t>PQR</a:t>
                      </a:r>
                    </a:p>
                  </a:txBody>
                  <a:tcPr marL="133350" marR="133350" marT="66675" marB="66675" anchor="ctr"/>
                </a:tc>
                <a:extLst>
                  <a:ext uri="{0D108BD9-81ED-4DB2-BD59-A6C34878D82A}">
                    <a16:rowId xmlns:a16="http://schemas.microsoft.com/office/drawing/2014/main" val="10003"/>
                  </a:ext>
                </a:extLst>
              </a:tr>
            </a:tbl>
          </a:graphicData>
        </a:graphic>
      </p:graphicFrame>
      <p:graphicFrame>
        <p:nvGraphicFramePr>
          <p:cNvPr id="15" name="Table 14"/>
          <p:cNvGraphicFramePr>
            <a:graphicFrameLocks noGrp="1"/>
          </p:cNvGraphicFramePr>
          <p:nvPr/>
        </p:nvGraphicFramePr>
        <p:xfrm>
          <a:off x="9340529" y="2674366"/>
          <a:ext cx="2148015" cy="1649730"/>
        </p:xfrm>
        <a:graphic>
          <a:graphicData uri="http://schemas.openxmlformats.org/drawingml/2006/table">
            <a:tbl>
              <a:tblPr firstRow="1" bandRow="1">
                <a:tableStyleId>{5C22544A-7EE6-4342-B048-85BDC9FD1C3A}</a:tableStyleId>
              </a:tblPr>
              <a:tblGrid>
                <a:gridCol w="898716">
                  <a:extLst>
                    <a:ext uri="{9D8B030D-6E8A-4147-A177-3AD203B41FA5}">
                      <a16:colId xmlns:a16="http://schemas.microsoft.com/office/drawing/2014/main" val="20000"/>
                    </a:ext>
                  </a:extLst>
                </a:gridCol>
                <a:gridCol w="1249299">
                  <a:extLst>
                    <a:ext uri="{9D8B030D-6E8A-4147-A177-3AD203B41FA5}">
                      <a16:colId xmlns:a16="http://schemas.microsoft.com/office/drawing/2014/main" val="20001"/>
                    </a:ext>
                  </a:extLst>
                </a:gridCol>
              </a:tblGrid>
              <a:tr h="370840">
                <a:tc>
                  <a:txBody>
                    <a:bodyPr/>
                    <a:lstStyle/>
                    <a:p>
                      <a:pPr algn="ctr" fontAlgn="base"/>
                      <a:r>
                        <a:rPr lang="en-US" b="1" cap="all">
                          <a:solidFill>
                            <a:srgbClr val="000000"/>
                          </a:solidFill>
                        </a:rPr>
                        <a:t>AGENT</a:t>
                      </a:r>
                    </a:p>
                  </a:txBody>
                  <a:tcPr marL="76200" marR="76200" marT="76200" marB="76200" anchor="ctr"/>
                </a:tc>
                <a:tc>
                  <a:txBody>
                    <a:bodyPr/>
                    <a:lstStyle/>
                    <a:p>
                      <a:pPr algn="ctr" fontAlgn="base"/>
                      <a:r>
                        <a:rPr lang="en-US" b="1" cap="all">
                          <a:solidFill>
                            <a:srgbClr val="000000"/>
                          </a:solidFill>
                        </a:rPr>
                        <a:t>PRODUCT</a:t>
                      </a:r>
                    </a:p>
                  </a:txBody>
                  <a:tcPr marL="76200" marR="76200" marT="76200" marB="76200" anchor="ctr"/>
                </a:tc>
                <a:extLst>
                  <a:ext uri="{0D108BD9-81ED-4DB2-BD59-A6C34878D82A}">
                    <a16:rowId xmlns:a16="http://schemas.microsoft.com/office/drawing/2014/main" val="10000"/>
                  </a:ext>
                </a:extLst>
              </a:tr>
              <a:tr h="370840">
                <a:tc>
                  <a:txBody>
                    <a:bodyPr/>
                    <a:lstStyle/>
                    <a:p>
                      <a:pPr algn="ctr" fontAlgn="base"/>
                      <a:r>
                        <a:rPr lang="en-US" b="0"/>
                        <a:t>A1</a:t>
                      </a:r>
                    </a:p>
                  </a:txBody>
                  <a:tcPr marL="133350" marR="133350" marT="66675" marB="66675" anchor="ctr"/>
                </a:tc>
                <a:tc>
                  <a:txBody>
                    <a:bodyPr/>
                    <a:lstStyle/>
                    <a:p>
                      <a:pPr algn="ctr" fontAlgn="base"/>
                      <a:r>
                        <a:rPr lang="en-US" b="0"/>
                        <a:t>Nut</a:t>
                      </a:r>
                    </a:p>
                  </a:txBody>
                  <a:tcPr marL="133350" marR="133350" marT="66675" marB="66675" anchor="ctr"/>
                </a:tc>
                <a:extLst>
                  <a:ext uri="{0D108BD9-81ED-4DB2-BD59-A6C34878D82A}">
                    <a16:rowId xmlns:a16="http://schemas.microsoft.com/office/drawing/2014/main" val="10001"/>
                  </a:ext>
                </a:extLst>
              </a:tr>
              <a:tr h="370840">
                <a:tc>
                  <a:txBody>
                    <a:bodyPr/>
                    <a:lstStyle/>
                    <a:p>
                      <a:pPr algn="ctr" fontAlgn="base"/>
                      <a:r>
                        <a:rPr lang="en-US" b="0"/>
                        <a:t>A1</a:t>
                      </a:r>
                    </a:p>
                  </a:txBody>
                  <a:tcPr marL="133350" marR="133350" marT="66675" marB="66675" anchor="ctr"/>
                </a:tc>
                <a:tc>
                  <a:txBody>
                    <a:bodyPr/>
                    <a:lstStyle/>
                    <a:p>
                      <a:pPr algn="ctr" fontAlgn="base"/>
                      <a:r>
                        <a:rPr lang="en-US" b="0"/>
                        <a:t>Bolt</a:t>
                      </a:r>
                    </a:p>
                  </a:txBody>
                  <a:tcPr marL="133350" marR="133350" marT="66675" marB="66675" anchor="ctr"/>
                </a:tc>
                <a:extLst>
                  <a:ext uri="{0D108BD9-81ED-4DB2-BD59-A6C34878D82A}">
                    <a16:rowId xmlns:a16="http://schemas.microsoft.com/office/drawing/2014/main" val="10002"/>
                  </a:ext>
                </a:extLst>
              </a:tr>
              <a:tr h="370840">
                <a:tc>
                  <a:txBody>
                    <a:bodyPr/>
                    <a:lstStyle/>
                    <a:p>
                      <a:pPr algn="ctr" fontAlgn="base"/>
                      <a:r>
                        <a:rPr lang="en-US" b="0"/>
                        <a:t>A2</a:t>
                      </a:r>
                    </a:p>
                  </a:txBody>
                  <a:tcPr marL="133350" marR="133350" marT="66675" marB="66675" anchor="ctr"/>
                </a:tc>
                <a:tc>
                  <a:txBody>
                    <a:bodyPr/>
                    <a:lstStyle/>
                    <a:p>
                      <a:pPr algn="ctr" fontAlgn="base"/>
                      <a:r>
                        <a:rPr lang="en-US" b="0" dirty="0"/>
                        <a:t>Nut</a:t>
                      </a:r>
                    </a:p>
                  </a:txBody>
                  <a:tcPr marL="133350" marR="133350" marT="66675" marB="66675" anchor="ct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7929193" y="4470014"/>
          <a:ext cx="2498598" cy="1905000"/>
        </p:xfrm>
        <a:graphic>
          <a:graphicData uri="http://schemas.openxmlformats.org/drawingml/2006/table">
            <a:tbl>
              <a:tblPr firstRow="1" bandRow="1">
                <a:tableStyleId>{5C22544A-7EE6-4342-B048-85BDC9FD1C3A}</a:tableStyleId>
              </a:tblPr>
              <a:tblGrid>
                <a:gridCol w="1249299">
                  <a:extLst>
                    <a:ext uri="{9D8B030D-6E8A-4147-A177-3AD203B41FA5}">
                      <a16:colId xmlns:a16="http://schemas.microsoft.com/office/drawing/2014/main" val="20000"/>
                    </a:ext>
                  </a:extLst>
                </a:gridCol>
                <a:gridCol w="1249299">
                  <a:extLst>
                    <a:ext uri="{9D8B030D-6E8A-4147-A177-3AD203B41FA5}">
                      <a16:colId xmlns:a16="http://schemas.microsoft.com/office/drawing/2014/main" val="20001"/>
                    </a:ext>
                  </a:extLst>
                </a:gridCol>
              </a:tblGrid>
              <a:tr h="370840">
                <a:tc>
                  <a:txBody>
                    <a:bodyPr/>
                    <a:lstStyle/>
                    <a:p>
                      <a:pPr algn="ctr" fontAlgn="base"/>
                      <a:r>
                        <a:rPr lang="en-US" sz="1600" b="1" cap="all" dirty="0">
                          <a:solidFill>
                            <a:srgbClr val="000000"/>
                          </a:solidFill>
                        </a:rPr>
                        <a:t>COMPANY</a:t>
                      </a:r>
                    </a:p>
                  </a:txBody>
                  <a:tcPr marL="76200" marR="76200" marT="76200" marB="76200" anchor="ctr"/>
                </a:tc>
                <a:tc>
                  <a:txBody>
                    <a:bodyPr/>
                    <a:lstStyle/>
                    <a:p>
                      <a:pPr algn="ctr" fontAlgn="base"/>
                      <a:r>
                        <a:rPr lang="en-US" sz="1600" b="1" cap="all" dirty="0">
                          <a:solidFill>
                            <a:srgbClr val="000000"/>
                          </a:solidFill>
                        </a:rPr>
                        <a:t>PRODUCT</a:t>
                      </a:r>
                    </a:p>
                  </a:txBody>
                  <a:tcPr marL="76200" marR="76200" marT="76200" marB="76200" anchor="ctr"/>
                </a:tc>
                <a:extLst>
                  <a:ext uri="{0D108BD9-81ED-4DB2-BD59-A6C34878D82A}">
                    <a16:rowId xmlns:a16="http://schemas.microsoft.com/office/drawing/2014/main" val="10000"/>
                  </a:ext>
                </a:extLst>
              </a:tr>
              <a:tr h="370840">
                <a:tc>
                  <a:txBody>
                    <a:bodyPr/>
                    <a:lstStyle/>
                    <a:p>
                      <a:pPr algn="ctr" fontAlgn="base"/>
                      <a:r>
                        <a:rPr lang="en-US" sz="1600" b="0" dirty="0"/>
                        <a:t>PQR</a:t>
                      </a:r>
                    </a:p>
                  </a:txBody>
                  <a:tcPr marL="133350" marR="133350" marT="66675" marB="66675" anchor="ctr"/>
                </a:tc>
                <a:tc>
                  <a:txBody>
                    <a:bodyPr/>
                    <a:lstStyle/>
                    <a:p>
                      <a:pPr algn="ctr" fontAlgn="base"/>
                      <a:r>
                        <a:rPr lang="en-US" sz="1600" b="0"/>
                        <a:t>Nut</a:t>
                      </a:r>
                    </a:p>
                  </a:txBody>
                  <a:tcPr marL="133350" marR="133350" marT="66675" marB="66675" anchor="ctr"/>
                </a:tc>
                <a:extLst>
                  <a:ext uri="{0D108BD9-81ED-4DB2-BD59-A6C34878D82A}">
                    <a16:rowId xmlns:a16="http://schemas.microsoft.com/office/drawing/2014/main" val="10001"/>
                  </a:ext>
                </a:extLst>
              </a:tr>
              <a:tr h="370840">
                <a:tc>
                  <a:txBody>
                    <a:bodyPr/>
                    <a:lstStyle/>
                    <a:p>
                      <a:pPr algn="ctr" fontAlgn="base"/>
                      <a:r>
                        <a:rPr lang="en-US" sz="1600" b="0" dirty="0"/>
                        <a:t>PQR</a:t>
                      </a:r>
                    </a:p>
                  </a:txBody>
                  <a:tcPr marL="133350" marR="133350" marT="66675" marB="66675" anchor="ctr"/>
                </a:tc>
                <a:tc>
                  <a:txBody>
                    <a:bodyPr/>
                    <a:lstStyle/>
                    <a:p>
                      <a:pPr algn="ctr" fontAlgn="base"/>
                      <a:r>
                        <a:rPr lang="en-US" sz="1600" b="0"/>
                        <a:t>Bolt</a:t>
                      </a:r>
                    </a:p>
                  </a:txBody>
                  <a:tcPr marL="133350" marR="133350" marT="66675" marB="66675" anchor="ctr"/>
                </a:tc>
                <a:extLst>
                  <a:ext uri="{0D108BD9-81ED-4DB2-BD59-A6C34878D82A}">
                    <a16:rowId xmlns:a16="http://schemas.microsoft.com/office/drawing/2014/main" val="10002"/>
                  </a:ext>
                </a:extLst>
              </a:tr>
              <a:tr h="370840">
                <a:tc>
                  <a:txBody>
                    <a:bodyPr/>
                    <a:lstStyle/>
                    <a:p>
                      <a:pPr algn="ctr" fontAlgn="base"/>
                      <a:r>
                        <a:rPr lang="en-US" sz="1600" b="0" dirty="0"/>
                        <a:t>XYZ</a:t>
                      </a:r>
                    </a:p>
                  </a:txBody>
                  <a:tcPr marL="133350" marR="133350" marT="66675" marB="66675" anchor="ctr"/>
                </a:tc>
                <a:tc>
                  <a:txBody>
                    <a:bodyPr/>
                    <a:lstStyle/>
                    <a:p>
                      <a:pPr algn="ctr" fontAlgn="base"/>
                      <a:r>
                        <a:rPr lang="en-US" sz="1600" b="0" dirty="0"/>
                        <a:t>Nut</a:t>
                      </a:r>
                    </a:p>
                  </a:txBody>
                  <a:tcPr marL="133350" marR="133350" marT="66675" marB="66675" anchor="ctr"/>
                </a:tc>
                <a:extLst>
                  <a:ext uri="{0D108BD9-81ED-4DB2-BD59-A6C34878D82A}">
                    <a16:rowId xmlns:a16="http://schemas.microsoft.com/office/drawing/2014/main" val="10003"/>
                  </a:ext>
                </a:extLst>
              </a:tr>
              <a:tr h="370840">
                <a:tc>
                  <a:txBody>
                    <a:bodyPr/>
                    <a:lstStyle/>
                    <a:p>
                      <a:pPr algn="ctr" fontAlgn="base"/>
                      <a:r>
                        <a:rPr lang="en-US" sz="1600" b="0"/>
                        <a:t>XYZ</a:t>
                      </a:r>
                    </a:p>
                  </a:txBody>
                  <a:tcPr marL="133350" marR="133350" marT="66675" marB="66675" anchor="ctr"/>
                </a:tc>
                <a:tc>
                  <a:txBody>
                    <a:bodyPr/>
                    <a:lstStyle/>
                    <a:p>
                      <a:pPr algn="ctr" fontAlgn="base"/>
                      <a:r>
                        <a:rPr lang="en-US" sz="1600" b="0" dirty="0"/>
                        <a:t>Bolt</a:t>
                      </a:r>
                    </a:p>
                  </a:txBody>
                  <a:tcPr marL="133350" marR="133350" marT="66675" marB="66675" anchor="ctr"/>
                </a:tc>
                <a:extLst>
                  <a:ext uri="{0D108BD9-81ED-4DB2-BD59-A6C34878D82A}">
                    <a16:rowId xmlns:a16="http://schemas.microsoft.com/office/drawing/2014/main" val="10004"/>
                  </a:ext>
                </a:extLst>
              </a:tr>
            </a:tbl>
          </a:graphicData>
        </a:graphic>
      </p:graphicFrame>
      <p:sp>
        <p:nvSpPr>
          <p:cNvPr id="17" name="TextBox 16"/>
          <p:cNvSpPr txBox="1"/>
          <p:nvPr/>
        </p:nvSpPr>
        <p:spPr>
          <a:xfrm>
            <a:off x="913734" y="1083559"/>
            <a:ext cx="9581988" cy="523220"/>
          </a:xfrm>
          <a:prstGeom prst="rect">
            <a:avLst/>
          </a:prstGeom>
          <a:solidFill>
            <a:schemeClr val="accent2"/>
          </a:solidFill>
        </p:spPr>
        <p:txBody>
          <a:bodyPr wrap="square" rtlCol="0">
            <a:spAutoFit/>
          </a:bodyPr>
          <a:lstStyle/>
          <a:p>
            <a:pPr fontAlgn="base"/>
            <a:r>
              <a:rPr lang="en-GB" sz="2800" dirty="0" smtClean="0">
                <a:solidFill>
                  <a:schemeClr val="bg1"/>
                </a:solidFill>
              </a:rPr>
              <a:t>Fifth Normal Form / Projected Normal Form (5NF):</a:t>
            </a:r>
            <a:endParaRPr lang="en-GB" sz="2800" dirty="0">
              <a:solidFill>
                <a:schemeClr val="bg1"/>
              </a:solidFill>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torage System in DBMS"/>
          <p:cNvPicPr/>
          <p:nvPr/>
        </p:nvPicPr>
        <p:blipFill>
          <a:blip r:embed="rId2"/>
          <a:stretch>
            <a:fillRect/>
          </a:stretch>
        </p:blipFill>
        <p:spPr bwMode="auto">
          <a:xfrm>
            <a:off x="7483899" y="2112962"/>
            <a:ext cx="4629150" cy="3543300"/>
          </a:xfrm>
          <a:prstGeom prst="rect">
            <a:avLst/>
          </a:prstGeom>
          <a:noFill/>
          <a:ln>
            <a:noFill/>
          </a:ln>
        </p:spPr>
      </p:pic>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Storage System in DBMS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191728" y="1471882"/>
            <a:ext cx="7433187" cy="507831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pPr>
            <a:r>
              <a:rPr lang="en-IN" sz="2000" dirty="0" smtClean="0">
                <a:solidFill>
                  <a:srgbClr val="C00000"/>
                </a:solidFill>
              </a:rPr>
              <a:t>A database system provides an ultimate view of the stored data. However, data in the form of bits, bytes get stored in different storage devices.</a:t>
            </a:r>
          </a:p>
          <a:p>
            <a:pPr algn="just">
              <a:lnSpc>
                <a:spcPct val="150000"/>
              </a:lnSpc>
            </a:pPr>
            <a:r>
              <a:rPr lang="en-US" sz="2000" dirty="0" smtClean="0">
                <a:solidFill>
                  <a:srgbClr val="002060"/>
                </a:solidFill>
              </a:rPr>
              <a:t>Types of Data Storage</a:t>
            </a:r>
          </a:p>
          <a:p>
            <a:pPr algn="just">
              <a:lnSpc>
                <a:spcPct val="150000"/>
              </a:lnSpc>
            </a:pPr>
            <a:r>
              <a:rPr lang="en-US" sz="2000" dirty="0" smtClean="0">
                <a:solidFill>
                  <a:srgbClr val="C00000"/>
                </a:solidFill>
              </a:rPr>
              <a:t>For storing the data, there are different types of storage options available. These storage types differ from one another as per the speed and accessibility. There are the following types of storage devices used for storing the data:</a:t>
            </a:r>
          </a:p>
          <a:p>
            <a:pPr lvl="1" algn="just">
              <a:lnSpc>
                <a:spcPct val="150000"/>
              </a:lnSpc>
              <a:buFont typeface="Wingdings" pitchFamily="2" charset="2"/>
              <a:buChar char="§"/>
            </a:pPr>
            <a:r>
              <a:rPr lang="en-US" sz="2000" dirty="0" smtClean="0">
                <a:solidFill>
                  <a:srgbClr val="002060"/>
                </a:solidFill>
              </a:rPr>
              <a:t>Primary Storage</a:t>
            </a:r>
          </a:p>
          <a:p>
            <a:pPr lvl="1" algn="just">
              <a:lnSpc>
                <a:spcPct val="150000"/>
              </a:lnSpc>
              <a:buFont typeface="Wingdings" pitchFamily="2" charset="2"/>
              <a:buChar char="§"/>
            </a:pPr>
            <a:r>
              <a:rPr lang="en-US" sz="2000" dirty="0" smtClean="0">
                <a:solidFill>
                  <a:srgbClr val="002060"/>
                </a:solidFill>
              </a:rPr>
              <a:t>Secondary Storage</a:t>
            </a:r>
          </a:p>
          <a:p>
            <a:pPr lvl="1" algn="just">
              <a:lnSpc>
                <a:spcPct val="150000"/>
              </a:lnSpc>
              <a:buFont typeface="Wingdings" pitchFamily="2" charset="2"/>
              <a:buChar char="§"/>
            </a:pPr>
            <a:r>
              <a:rPr lang="en-US" sz="2000" dirty="0" smtClean="0">
                <a:solidFill>
                  <a:srgbClr val="002060"/>
                </a:solidFill>
              </a:rPr>
              <a:t>Tertiary Storage</a:t>
            </a:r>
            <a:endParaRPr lang="en-US" sz="2000"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4)">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146">
                                            <p:txEl>
                                              <p:pRg st="0" end="0"/>
                                            </p:txEl>
                                          </p:spTgt>
                                        </p:tgtEl>
                                        <p:attrNameLst>
                                          <p:attrName>style.visibility</p:attrName>
                                        </p:attrNameLst>
                                      </p:cBhvr>
                                      <p:to>
                                        <p:strVal val="visible"/>
                                      </p:to>
                                    </p:set>
                                    <p:anim calcmode="lin" valueType="num">
                                      <p:cBhvr additive="base">
                                        <p:cTn id="12"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146">
                                            <p:txEl>
                                              <p:pRg st="1" end="1"/>
                                            </p:txEl>
                                          </p:spTgt>
                                        </p:tgtEl>
                                        <p:attrNameLst>
                                          <p:attrName>style.visibility</p:attrName>
                                        </p:attrNameLst>
                                      </p:cBhvr>
                                      <p:to>
                                        <p:strVal val="visible"/>
                                      </p:to>
                                    </p:set>
                                    <p:anim calcmode="lin" valueType="num">
                                      <p:cBhvr additive="base">
                                        <p:cTn id="18"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146">
                                            <p:txEl>
                                              <p:pRg st="2" end="2"/>
                                            </p:txEl>
                                          </p:spTgt>
                                        </p:tgtEl>
                                        <p:attrNameLst>
                                          <p:attrName>style.visibility</p:attrName>
                                        </p:attrNameLst>
                                      </p:cBhvr>
                                      <p:to>
                                        <p:strVal val="visible"/>
                                      </p:to>
                                    </p:set>
                                    <p:anim calcmode="lin" valueType="num">
                                      <p:cBhvr additive="base">
                                        <p:cTn id="24"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146">
                                            <p:txEl>
                                              <p:pRg st="3" end="3"/>
                                            </p:txEl>
                                          </p:spTgt>
                                        </p:tgtEl>
                                        <p:attrNameLst>
                                          <p:attrName>style.visibility</p:attrName>
                                        </p:attrNameLst>
                                      </p:cBhvr>
                                      <p:to>
                                        <p:strVal val="visible"/>
                                      </p:to>
                                    </p:set>
                                    <p:anim calcmode="lin" valueType="num">
                                      <p:cBhvr additive="base">
                                        <p:cTn id="30"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146">
                                            <p:txEl>
                                              <p:pRg st="4" end="4"/>
                                            </p:txEl>
                                          </p:spTgt>
                                        </p:tgtEl>
                                        <p:attrNameLst>
                                          <p:attrName>style.visibility</p:attrName>
                                        </p:attrNameLst>
                                      </p:cBhvr>
                                      <p:to>
                                        <p:strVal val="visible"/>
                                      </p:to>
                                    </p:set>
                                    <p:anim calcmode="lin" valueType="num">
                                      <p:cBhvr additive="base">
                                        <p:cTn id="36"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146">
                                            <p:txEl>
                                              <p:pRg st="5" end="5"/>
                                            </p:txEl>
                                          </p:spTgt>
                                        </p:tgtEl>
                                        <p:attrNameLst>
                                          <p:attrName>style.visibility</p:attrName>
                                        </p:attrNameLst>
                                      </p:cBhvr>
                                      <p:to>
                                        <p:strVal val="visible"/>
                                      </p:to>
                                    </p:set>
                                    <p:anim calcmode="lin" valueType="num">
                                      <p:cBhvr additive="base">
                                        <p:cTn id="42"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Storage System in DBMS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368710" y="1634743"/>
            <a:ext cx="11430000" cy="4339650"/>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pPr>
            <a:r>
              <a:rPr lang="en-IN" sz="2400" dirty="0" smtClean="0">
                <a:solidFill>
                  <a:srgbClr val="002060"/>
                </a:solidFill>
              </a:rPr>
              <a:t>•	Primary Storage − </a:t>
            </a:r>
            <a:r>
              <a:rPr lang="en-IN" sz="2000" dirty="0" smtClean="0">
                <a:solidFill>
                  <a:srgbClr val="C00000"/>
                </a:solidFill>
              </a:rPr>
              <a:t>The memory storage that is directly accessible to the CPU comes under this category. CPU's internal memory (registers), fast memory (cache), and main memory (RAM) are directly accessible to the CPU, as they are all placed on the motherboard or CPU chipset. This storage is typically very small, ultra-fast, and volatile. Primary storage requires continuous power supply in order to maintain its state. In case of a power failure, all its data is lost. </a:t>
            </a:r>
          </a:p>
          <a:p>
            <a:pPr algn="just">
              <a:lnSpc>
                <a:spcPct val="150000"/>
              </a:lnSpc>
            </a:pPr>
            <a:r>
              <a:rPr lang="en-IN" sz="2000" dirty="0" smtClean="0"/>
              <a:t>•	</a:t>
            </a:r>
            <a:r>
              <a:rPr lang="en-IN" sz="2400" dirty="0" smtClean="0">
                <a:solidFill>
                  <a:srgbClr val="002060"/>
                </a:solidFill>
              </a:rPr>
              <a:t>Secondary Storage − </a:t>
            </a:r>
            <a:r>
              <a:rPr lang="en-IN" sz="2000" dirty="0" smtClean="0">
                <a:solidFill>
                  <a:srgbClr val="C00000"/>
                </a:solidFill>
              </a:rPr>
              <a:t>Secondary storage devices are used to store data for future use or as backup. Secondary storage includes memory devices that are not a part of the CPU chipset or motherboard, for example, magnetic disks, optical disks (DVD, CD, etc.), hard disks, flash drives, and magnetic tapes.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3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11" name="TextBox 10"/>
          <p:cNvSpPr txBox="1"/>
          <p:nvPr/>
        </p:nvSpPr>
        <p:spPr>
          <a:xfrm>
            <a:off x="900539" y="1084218"/>
            <a:ext cx="4924705" cy="369332"/>
          </a:xfrm>
          <a:prstGeom prst="rect">
            <a:avLst/>
          </a:prstGeom>
          <a:solidFill>
            <a:schemeClr val="accent2"/>
          </a:solidFill>
        </p:spPr>
        <p:txBody>
          <a:bodyPr wrap="square" rtlCol="0">
            <a:spAutoFit/>
          </a:bodyPr>
          <a:lstStyle/>
          <a:p>
            <a:r>
              <a:rPr lang="en-US" dirty="0" smtClean="0">
                <a:solidFill>
                  <a:schemeClr val="bg1"/>
                </a:solidFill>
              </a:rPr>
              <a:t>Advantages of DBMS:</a:t>
            </a:r>
          </a:p>
        </p:txBody>
      </p:sp>
      <p:sp>
        <p:nvSpPr>
          <p:cNvPr id="3073" name="Rectangle 1"/>
          <p:cNvSpPr>
            <a:spLocks noChangeArrowheads="1"/>
          </p:cNvSpPr>
          <p:nvPr/>
        </p:nvSpPr>
        <p:spPr bwMode="auto">
          <a:xfrm>
            <a:off x="314325" y="1878814"/>
            <a:ext cx="11517458" cy="40626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Char char="•"/>
              <a:tabLst>
                <a:tab pos="541338" algn="l"/>
              </a:tabLst>
            </a:pPr>
            <a:r>
              <a:rPr lang="en-US" sz="2400" b="1" dirty="0" smtClean="0">
                <a:solidFill>
                  <a:srgbClr val="002060"/>
                </a:solidFill>
              </a:rPr>
              <a:t>Providing storage structure for efficient query processing: </a:t>
            </a:r>
            <a:r>
              <a:rPr lang="en-US" sz="2400" dirty="0" smtClean="0">
                <a:solidFill>
                  <a:srgbClr val="C00000"/>
                </a:solidFill>
              </a:rPr>
              <a:t>DBMS provides a specialized data structures to speed up disk search for the required data. Indexes that are used for disk search are typically based on the tree data structure or hash data structure.</a:t>
            </a:r>
          </a:p>
          <a:p>
            <a:pPr lvl="1" algn="just" defTabSz="914400" eaLnBrk="0" fontAlgn="base" hangingPunct="0">
              <a:lnSpc>
                <a:spcPct val="150000"/>
              </a:lnSpc>
              <a:spcBef>
                <a:spcPct val="0"/>
              </a:spcBef>
              <a:spcAft>
                <a:spcPct val="0"/>
              </a:spcAft>
              <a:buFont typeface="Wingdings" pitchFamily="2" charset="2"/>
              <a:buChar char="§"/>
              <a:tabLst>
                <a:tab pos="541338" algn="l"/>
              </a:tabLst>
            </a:pPr>
            <a:r>
              <a:rPr lang="en-US" sz="2000" dirty="0" smtClean="0">
                <a:solidFill>
                  <a:srgbClr val="002060"/>
                </a:solidFill>
              </a:rPr>
              <a:t>The query processing and optimization module of the DBMS is responsible for choosing an efficient query execution plan for each query based on the existing storage structure.</a:t>
            </a:r>
          </a:p>
          <a:p>
            <a:pPr lvl="1" algn="just" defTabSz="914400" eaLnBrk="0" fontAlgn="base" hangingPunct="0">
              <a:lnSpc>
                <a:spcPct val="150000"/>
              </a:lnSpc>
              <a:spcBef>
                <a:spcPct val="0"/>
              </a:spcBef>
              <a:spcAft>
                <a:spcPct val="0"/>
              </a:spcAft>
              <a:buFont typeface="Wingdings" pitchFamily="2" charset="2"/>
              <a:buChar char="§"/>
              <a:tabLst>
                <a:tab pos="541338" algn="l"/>
              </a:tabLst>
            </a:pPr>
            <a:r>
              <a:rPr lang="en-US" sz="2000" dirty="0" smtClean="0">
                <a:solidFill>
                  <a:srgbClr val="002060"/>
                </a:solidFill>
              </a:rPr>
              <a:t>Representing complex relationships among data: a DBMS must have the capability to represent a variety of complex relationships of data that are interrelated in many ways as well as to retrieve and update related data easily and efficiently.</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Storage System in DBMS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368710" y="1807005"/>
            <a:ext cx="11430000" cy="4290085"/>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lgn="just">
              <a:lnSpc>
                <a:spcPct val="150000"/>
              </a:lnSpc>
            </a:pPr>
            <a:r>
              <a:rPr lang="en-IN" sz="2400" dirty="0" smtClean="0">
                <a:solidFill>
                  <a:srgbClr val="002060"/>
                </a:solidFill>
              </a:rPr>
              <a:t>•	</a:t>
            </a:r>
            <a:r>
              <a:rPr lang="en-US" sz="2400" b="1" dirty="0" smtClean="0">
                <a:solidFill>
                  <a:srgbClr val="002060"/>
                </a:solidFill>
              </a:rPr>
              <a:t>Tertiary Storage</a:t>
            </a:r>
            <a:r>
              <a:rPr lang="en-US" sz="2400" dirty="0" smtClean="0">
                <a:solidFill>
                  <a:srgbClr val="002060"/>
                </a:solidFill>
              </a:rPr>
              <a:t> −</a:t>
            </a:r>
            <a:r>
              <a:rPr lang="en-US" sz="2400" dirty="0" smtClean="0"/>
              <a:t> </a:t>
            </a:r>
            <a:r>
              <a:rPr lang="en-US" sz="2000" dirty="0" smtClean="0">
                <a:solidFill>
                  <a:srgbClr val="C00000"/>
                </a:solidFill>
              </a:rPr>
              <a:t>Tertiary storage is used to store huge volumes of data. Since such storage devices are external to the computer system, they are the slowest in speed. These storage devices are mostly used to take the back up of an entire system. Optical disks and magnetic tapes are widely used as tertiary storage.</a:t>
            </a:r>
          </a:p>
          <a:p>
            <a:pPr>
              <a:lnSpc>
                <a:spcPct val="150000"/>
              </a:lnSpc>
            </a:pPr>
            <a:r>
              <a:rPr lang="en-IN" sz="2000" dirty="0" smtClean="0"/>
              <a:t>•	</a:t>
            </a:r>
            <a:r>
              <a:rPr lang="en-US" sz="2400" b="1" dirty="0" smtClean="0">
                <a:solidFill>
                  <a:srgbClr val="002060"/>
                </a:solidFill>
              </a:rPr>
              <a:t>Memory Hierarchy</a:t>
            </a:r>
          </a:p>
          <a:p>
            <a:pPr algn="just">
              <a:lnSpc>
                <a:spcPct val="150000"/>
              </a:lnSpc>
            </a:pPr>
            <a:r>
              <a:rPr lang="en-US" sz="2000" dirty="0" smtClean="0">
                <a:solidFill>
                  <a:srgbClr val="C00000"/>
                </a:solidFill>
              </a:rPr>
              <a:t>A computer system has a well-defined hierarchy of memory. A CPU has direct access to it main memory as well as its inbuilt registers. The access time of the main memory is obviously less than the CPU speed. To minimize this speed mismatch, cache memory is introduced. Cache memory provides the fastest access time and it contains data that is most frequently accessed by the CPU.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 calcmode="lin" valueType="num">
                                      <p:cBhvr additive="base">
                                        <p:cTn id="17"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Magnetic Disks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368710" y="2329821"/>
            <a:ext cx="11371006" cy="424731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pPr>
            <a:r>
              <a:rPr lang="en-IN" sz="2400" b="1" dirty="0" smtClean="0">
                <a:solidFill>
                  <a:srgbClr val="002060"/>
                </a:solidFill>
              </a:rPr>
              <a:t>Note: </a:t>
            </a:r>
            <a:r>
              <a:rPr lang="en-US" sz="2000" dirty="0" smtClean="0">
                <a:solidFill>
                  <a:srgbClr val="C00000"/>
                </a:solidFill>
              </a:rPr>
              <a:t>The memory with the fastest access is the costliest one. Larger storage devices offer slow speed and they are less expensive, however they can store huge volumes of data as compared to CPU registers or cache memory.</a:t>
            </a:r>
          </a:p>
          <a:p>
            <a:pPr algn="just">
              <a:lnSpc>
                <a:spcPct val="150000"/>
              </a:lnSpc>
            </a:pPr>
            <a:r>
              <a:rPr lang="en-US" sz="2000" dirty="0" smtClean="0">
                <a:solidFill>
                  <a:srgbClr val="C00000"/>
                </a:solidFill>
              </a:rPr>
              <a:t>Hard disk drives are the most common secondary storage devices in present computer systems. These are called magnetic disks because they use the concept of magnetization to store information. Hard disks consist of metal disks coated with </a:t>
            </a:r>
            <a:r>
              <a:rPr lang="en-US" sz="2000" dirty="0" err="1" smtClean="0">
                <a:solidFill>
                  <a:srgbClr val="C00000"/>
                </a:solidFill>
              </a:rPr>
              <a:t>magnetizable</a:t>
            </a:r>
            <a:r>
              <a:rPr lang="en-US" sz="2000" dirty="0" smtClean="0">
                <a:solidFill>
                  <a:srgbClr val="C00000"/>
                </a:solidFill>
              </a:rPr>
              <a:t> material. These disks are placed vertically on a spindle. A read/write head moves in between the disks and is used to magnetize or de-magnetize the spot under it. A magnetized spot can be recognized as 0 (zero) or 1 (one).</a:t>
            </a:r>
          </a:p>
          <a:p>
            <a:pPr algn="just">
              <a:lnSpc>
                <a:spcPct val="150000"/>
              </a:lnSpc>
            </a:pPr>
            <a:endParaRPr lang="en-US" sz="20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3458" y="1770193"/>
            <a:ext cx="6312310" cy="1754326"/>
          </a:xfrm>
          <a:prstGeom prst="rect">
            <a:avLst/>
          </a:prstGeom>
        </p:spPr>
        <p:txBody>
          <a:bodyPr wrap="square">
            <a:spAutoFit/>
          </a:bodyPr>
          <a:lstStyle/>
          <a:p>
            <a:pPr algn="just">
              <a:lnSpc>
                <a:spcPct val="150000"/>
              </a:lnSpc>
            </a:pPr>
            <a:r>
              <a:rPr lang="en-US" dirty="0" smtClean="0">
                <a:solidFill>
                  <a:srgbClr val="C00000"/>
                </a:solidFill>
              </a:rPr>
              <a:t>Hard disks are formatted in a well-defined order to store data efficiently. A hard disk plate has many concentric circles on it, called tracks. Every track is further divided into sectors. A sector on a hard disk typically stores 512 bytes of data.</a:t>
            </a:r>
          </a:p>
        </p:txBody>
      </p:sp>
      <p:sp>
        <p:nvSpPr>
          <p:cNvPr id="6" name="Date Placeholder 4"/>
          <p:cNvSpPr txBox="1">
            <a:spLocks/>
          </p:cNvSpPr>
          <p:nvPr/>
        </p:nvSpPr>
        <p:spPr>
          <a:xfrm>
            <a:off x="1024129" y="6470704"/>
            <a:ext cx="2154143" cy="274320"/>
          </a:xfrm>
          <a:prstGeom prst="rect">
            <a:avLst/>
          </a:prstGeom>
          <a:solidFill>
            <a:schemeClr val="accent1">
              <a:lumMod val="75000"/>
            </a:schemeClr>
          </a:solidFill>
          <a:ln>
            <a:solidFill>
              <a:schemeClr val="accent5"/>
            </a:solidFill>
          </a:ln>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fld id="{533C3595-CC1B-48E8-8DD1-A8C83A1A03A1}" type="datetime1">
              <a:rPr kumimoji="0" lang="en-US" sz="1800" b="0" i="0" u="none" strike="noStrike" kern="1200" cap="all" spc="0" normalizeH="0" baseline="0" noProof="0" smtClean="0">
                <a:ln>
                  <a:noFill/>
                </a:ln>
                <a:solidFill>
                  <a:schemeClr val="bg1"/>
                </a:solidFill>
                <a:effectLst/>
                <a:uLnTx/>
                <a:uFillTx/>
                <a:latin typeface="+mj-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11/30/2023</a:t>
            </a:fld>
            <a:endParaRPr kumimoji="0" lang="en-US" sz="1800" b="0" i="0" u="none" strike="noStrike" kern="1200" cap="all" spc="0" normalizeH="0" baseline="0" noProof="0" dirty="0">
              <a:ln>
                <a:noFill/>
              </a:ln>
              <a:solidFill>
                <a:schemeClr val="bg1"/>
              </a:solidFill>
              <a:effectLst/>
              <a:uLnTx/>
              <a:uFillTx/>
              <a:latin typeface="+mj-lt"/>
              <a:ea typeface="+mn-ea"/>
              <a:cs typeface="+mn-cs"/>
            </a:endParaRPr>
          </a:p>
        </p:txBody>
      </p:sp>
      <p:sp>
        <p:nvSpPr>
          <p:cNvPr id="7" name="Slide Number Placeholder 5"/>
          <p:cNvSpPr txBox="1">
            <a:spLocks/>
          </p:cNvSpPr>
          <p:nvPr/>
        </p:nvSpPr>
        <p:spPr>
          <a:xfrm>
            <a:off x="10837333" y="6470704"/>
            <a:ext cx="973667" cy="274320"/>
          </a:xfrm>
          <a:prstGeom prst="rect">
            <a:avLst/>
          </a:prstGeom>
          <a:solidFill>
            <a:schemeClr val="accent1">
              <a:lumMod val="75000"/>
            </a:schemeClr>
          </a:solidFill>
          <a:ln>
            <a:solidFill>
              <a:schemeClr val="accent5"/>
            </a:solidFill>
          </a:ln>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800" b="0" i="0" u="none" strike="noStrike" kern="1200" cap="all" spc="0" normalizeH="0" baseline="0" noProof="0" smtClean="0">
                <a:ln>
                  <a:noFill/>
                </a:ln>
                <a:solidFill>
                  <a:schemeClr val="bg1"/>
                </a:solidFill>
                <a:effectLst/>
                <a:uLnTx/>
                <a:uFillTx/>
                <a:latin typeface="+mj-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1200" cap="all" spc="0" normalizeH="0" baseline="0" noProof="0" dirty="0">
              <a:ln>
                <a:noFill/>
              </a:ln>
              <a:solidFill>
                <a:schemeClr val="bg1"/>
              </a:solidFill>
              <a:effectLst/>
              <a:uLnTx/>
              <a:uFillTx/>
              <a:latin typeface="+mj-lt"/>
              <a:ea typeface="+mn-ea"/>
              <a:cs typeface="+mn-cs"/>
            </a:endParaRPr>
          </a:p>
        </p:txBody>
      </p:sp>
      <p:sp>
        <p:nvSpPr>
          <p:cNvPr id="8" name="Footer Placeholder 6"/>
          <p:cNvSpPr txBox="1">
            <a:spLocks/>
          </p:cNvSpPr>
          <p:nvPr/>
        </p:nvSpPr>
        <p:spPr>
          <a:xfrm>
            <a:off x="4018676" y="6470704"/>
            <a:ext cx="5901459" cy="274320"/>
          </a:xfrm>
          <a:prstGeom prst="rect">
            <a:avLst/>
          </a:prstGeom>
          <a:solidFill>
            <a:schemeClr val="accent1">
              <a:lumMod val="75000"/>
            </a:schemeClr>
          </a:solidFill>
          <a:ln>
            <a:solidFill>
              <a:schemeClr val="accent5"/>
            </a:solidFill>
          </a:ln>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all" spc="0" normalizeH="0" baseline="0" noProof="0" smtClean="0">
                <a:ln>
                  <a:noFill/>
                </a:ln>
                <a:solidFill>
                  <a:schemeClr val="bg1"/>
                </a:solidFill>
                <a:effectLst/>
                <a:uLnTx/>
                <a:uFillTx/>
                <a:latin typeface="+mj-lt"/>
                <a:ea typeface="+mn-ea"/>
                <a:cs typeface="+mn-cs"/>
              </a:rPr>
              <a:t>Department of CSE, GIET University, Gunupur</a:t>
            </a:r>
            <a:endParaRPr kumimoji="0" lang="en-US" sz="1800" b="0" i="0" u="none" strike="noStrike" kern="1200" cap="all" spc="0" normalizeH="0" baseline="0" noProof="0" dirty="0">
              <a:ln>
                <a:noFill/>
              </a:ln>
              <a:solidFill>
                <a:schemeClr val="bg1"/>
              </a:solidFill>
              <a:effectLst/>
              <a:uLnTx/>
              <a:uFillTx/>
              <a:latin typeface="+mj-lt"/>
              <a:ea typeface="+mn-ea"/>
              <a:cs typeface="+mn-cs"/>
            </a:endParaRPr>
          </a:p>
        </p:txBody>
      </p:sp>
      <p:sp>
        <p:nvSpPr>
          <p:cNvPr id="9" name="TextBox 8"/>
          <p:cNvSpPr txBox="1"/>
          <p:nvPr/>
        </p:nvSpPr>
        <p:spPr>
          <a:xfrm>
            <a:off x="928248" y="1098073"/>
            <a:ext cx="4676139" cy="461665"/>
          </a:xfrm>
          <a:prstGeom prst="rect">
            <a:avLst/>
          </a:prstGeom>
          <a:solidFill>
            <a:schemeClr val="accent2"/>
          </a:solidFill>
        </p:spPr>
        <p:txBody>
          <a:bodyPr wrap="square" rtlCol="0">
            <a:spAutoFit/>
          </a:bodyPr>
          <a:lstStyle/>
          <a:p>
            <a:r>
              <a:rPr lang="en-US" sz="2400" dirty="0" smtClean="0">
                <a:solidFill>
                  <a:schemeClr val="bg1"/>
                </a:solidFill>
              </a:rPr>
              <a:t>Magnetic Disks</a:t>
            </a:r>
            <a:endParaRPr lang="en-US" sz="2400" dirty="0">
              <a:solidFill>
                <a:schemeClr val="bg1"/>
              </a:solidFill>
            </a:endParaRPr>
          </a:p>
        </p:txBody>
      </p:sp>
      <p:sp>
        <p:nvSpPr>
          <p:cNvPr id="10"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pic>
        <p:nvPicPr>
          <p:cNvPr id="11" name="Picture 10" descr="Storage System in DBMS"/>
          <p:cNvPicPr/>
          <p:nvPr/>
        </p:nvPicPr>
        <p:blipFill>
          <a:blip r:embed="rId2"/>
          <a:srcRect/>
          <a:stretch>
            <a:fillRect/>
          </a:stretch>
        </p:blipFill>
        <p:spPr bwMode="auto">
          <a:xfrm>
            <a:off x="7296305" y="790183"/>
            <a:ext cx="4517155" cy="46667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4)">
                                      <p:cBhvr>
                                        <p:cTn id="1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File Organization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575186" y="2087440"/>
            <a:ext cx="11194027" cy="4201150"/>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lgn="just">
              <a:lnSpc>
                <a:spcPct val="150000"/>
              </a:lnSpc>
              <a:buFont typeface="Wingdings" pitchFamily="2" charset="2"/>
              <a:buChar char="§"/>
            </a:pPr>
            <a:r>
              <a:rPr lang="en-US" dirty="0" smtClean="0">
                <a:solidFill>
                  <a:srgbClr val="C00000"/>
                </a:solidFill>
              </a:rPr>
              <a:t>The File is a </a:t>
            </a:r>
            <a:r>
              <a:rPr lang="en-US" dirty="0" smtClean="0">
                <a:solidFill>
                  <a:srgbClr val="002060"/>
                </a:solidFill>
              </a:rPr>
              <a:t>collection of records.</a:t>
            </a:r>
            <a:r>
              <a:rPr lang="en-US" dirty="0" smtClean="0">
                <a:solidFill>
                  <a:srgbClr val="C00000"/>
                </a:solidFill>
              </a:rPr>
              <a:t> Using the primary key, we can access the records. The type and frequency of access can be determined by the type of file organization which was used for a given set of records.</a:t>
            </a:r>
          </a:p>
          <a:p>
            <a:pPr lvl="0" algn="just">
              <a:lnSpc>
                <a:spcPct val="150000"/>
              </a:lnSpc>
              <a:buFont typeface="Wingdings" pitchFamily="2" charset="2"/>
              <a:buChar char="§"/>
            </a:pPr>
            <a:r>
              <a:rPr lang="en-US" dirty="0" smtClean="0">
                <a:solidFill>
                  <a:srgbClr val="C00000"/>
                </a:solidFill>
              </a:rPr>
              <a:t>File organization is </a:t>
            </a:r>
            <a:r>
              <a:rPr lang="en-US" dirty="0" smtClean="0">
                <a:solidFill>
                  <a:srgbClr val="002060"/>
                </a:solidFill>
              </a:rPr>
              <a:t>a logical relationship among various records. </a:t>
            </a:r>
            <a:r>
              <a:rPr lang="en-US" dirty="0" smtClean="0">
                <a:solidFill>
                  <a:srgbClr val="C00000"/>
                </a:solidFill>
              </a:rPr>
              <a:t>This method defines how file records are mapped onto disk blocks.</a:t>
            </a:r>
          </a:p>
          <a:p>
            <a:pPr lvl="0" algn="just">
              <a:lnSpc>
                <a:spcPct val="150000"/>
              </a:lnSpc>
              <a:buFont typeface="Wingdings" pitchFamily="2" charset="2"/>
              <a:buChar char="§"/>
            </a:pPr>
            <a:r>
              <a:rPr lang="en-US" dirty="0" smtClean="0">
                <a:solidFill>
                  <a:srgbClr val="C00000"/>
                </a:solidFill>
              </a:rPr>
              <a:t>File organization is used to </a:t>
            </a:r>
            <a:r>
              <a:rPr lang="en-US" dirty="0" smtClean="0">
                <a:solidFill>
                  <a:srgbClr val="002060"/>
                </a:solidFill>
              </a:rPr>
              <a:t>describe the way in which the records are stored in terms of blocks</a:t>
            </a:r>
            <a:r>
              <a:rPr lang="en-US" dirty="0" smtClean="0">
                <a:solidFill>
                  <a:srgbClr val="C00000"/>
                </a:solidFill>
              </a:rPr>
              <a:t>, and the blocks are placed on the storage medium.</a:t>
            </a:r>
          </a:p>
          <a:p>
            <a:pPr lvl="0" algn="just">
              <a:lnSpc>
                <a:spcPct val="150000"/>
              </a:lnSpc>
              <a:buFont typeface="Wingdings" pitchFamily="2" charset="2"/>
              <a:buChar char="§"/>
            </a:pPr>
            <a:r>
              <a:rPr lang="en-US" dirty="0" smtClean="0">
                <a:solidFill>
                  <a:srgbClr val="C00000"/>
                </a:solidFill>
              </a:rPr>
              <a:t>The first approach to map the database to the file is to use the several files and store only one fixed length record in any given file. An alternative approach is to structure our files so that we can contain multiple lengths for records.</a:t>
            </a:r>
          </a:p>
          <a:p>
            <a:pPr lvl="0" algn="just">
              <a:lnSpc>
                <a:spcPct val="150000"/>
              </a:lnSpc>
              <a:buFont typeface="Wingdings" pitchFamily="2" charset="2"/>
              <a:buChar char="§"/>
            </a:pPr>
            <a:r>
              <a:rPr lang="en-US" dirty="0" smtClean="0">
                <a:solidFill>
                  <a:srgbClr val="C00000"/>
                </a:solidFill>
              </a:rPr>
              <a:t>Files of </a:t>
            </a:r>
            <a:r>
              <a:rPr lang="en-US" dirty="0" smtClean="0">
                <a:solidFill>
                  <a:srgbClr val="002060"/>
                </a:solidFill>
              </a:rPr>
              <a:t>fixed length </a:t>
            </a:r>
            <a:r>
              <a:rPr lang="en-US" dirty="0" smtClean="0">
                <a:solidFill>
                  <a:srgbClr val="C00000"/>
                </a:solidFill>
              </a:rPr>
              <a:t>records are easier to implement than the files of </a:t>
            </a:r>
            <a:r>
              <a:rPr lang="en-US" dirty="0" smtClean="0">
                <a:solidFill>
                  <a:srgbClr val="002060"/>
                </a:solidFill>
              </a:rPr>
              <a:t>variable length </a:t>
            </a:r>
            <a:r>
              <a:rPr lang="en-US" dirty="0" smtClean="0">
                <a:solidFill>
                  <a:srgbClr val="C00000"/>
                </a:solidFill>
              </a:rPr>
              <a:t>records.</a:t>
            </a:r>
          </a:p>
          <a:p>
            <a:pPr algn="just">
              <a:lnSpc>
                <a:spcPct val="150000"/>
              </a:lnSpc>
            </a:pPr>
            <a:endParaRPr lang="en-US" sz="20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File Organization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575186" y="1787963"/>
            <a:ext cx="11120285" cy="1938992"/>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r>
              <a:rPr lang="en-US" dirty="0" smtClean="0">
                <a:solidFill>
                  <a:srgbClr val="002060"/>
                </a:solidFill>
              </a:rPr>
              <a:t>Objective of file organization</a:t>
            </a:r>
          </a:p>
          <a:p>
            <a:pPr lvl="0">
              <a:lnSpc>
                <a:spcPct val="150000"/>
              </a:lnSpc>
              <a:buFont typeface="Wingdings" pitchFamily="2" charset="2"/>
              <a:buChar char="ü"/>
            </a:pPr>
            <a:r>
              <a:rPr lang="en-US" dirty="0" smtClean="0">
                <a:solidFill>
                  <a:srgbClr val="C00000"/>
                </a:solidFill>
              </a:rPr>
              <a:t>It contains an optimal selection of records, i.e., records can be selected as fast as possible.</a:t>
            </a:r>
          </a:p>
          <a:p>
            <a:pPr lvl="0">
              <a:lnSpc>
                <a:spcPct val="150000"/>
              </a:lnSpc>
              <a:buFont typeface="Wingdings" pitchFamily="2" charset="2"/>
              <a:buChar char="ü"/>
            </a:pPr>
            <a:r>
              <a:rPr lang="en-US" dirty="0" smtClean="0">
                <a:solidFill>
                  <a:srgbClr val="C00000"/>
                </a:solidFill>
              </a:rPr>
              <a:t>To perform insert, delete or update transaction on the records should be quick and easy.</a:t>
            </a:r>
          </a:p>
          <a:p>
            <a:pPr lvl="0">
              <a:lnSpc>
                <a:spcPct val="150000"/>
              </a:lnSpc>
              <a:buFont typeface="Wingdings" pitchFamily="2" charset="2"/>
              <a:buChar char="ü"/>
            </a:pPr>
            <a:r>
              <a:rPr lang="en-US" dirty="0" smtClean="0">
                <a:solidFill>
                  <a:srgbClr val="C00000"/>
                </a:solidFill>
              </a:rPr>
              <a:t>The duplicate records cannot be induced as a result of insert, update or delete.</a:t>
            </a:r>
          </a:p>
          <a:p>
            <a:pPr lvl="0">
              <a:lnSpc>
                <a:spcPct val="150000"/>
              </a:lnSpc>
              <a:buFont typeface="Wingdings" pitchFamily="2" charset="2"/>
              <a:buChar char="ü"/>
            </a:pPr>
            <a:r>
              <a:rPr lang="en-US" dirty="0" smtClean="0">
                <a:solidFill>
                  <a:srgbClr val="C00000"/>
                </a:solidFill>
              </a:rPr>
              <a:t>For the minimal cost of storage, records should be stored efficiently.</a:t>
            </a:r>
            <a:endParaRPr lang="en-US" sz="2000" dirty="0" smtClean="0">
              <a:solidFill>
                <a:srgbClr val="C00000"/>
              </a:solidFill>
            </a:endParaRPr>
          </a:p>
        </p:txBody>
      </p:sp>
      <p:sp>
        <p:nvSpPr>
          <p:cNvPr id="9" name="Rectangle 8"/>
          <p:cNvSpPr/>
          <p:nvPr/>
        </p:nvSpPr>
        <p:spPr>
          <a:xfrm>
            <a:off x="1012775" y="3979629"/>
            <a:ext cx="10622633" cy="1615827"/>
          </a:xfrm>
          <a:prstGeom prst="rect">
            <a:avLst/>
          </a:prstGeom>
        </p:spPr>
        <p:txBody>
          <a:bodyPr wrap="square">
            <a:spAutoFit/>
          </a:bodyPr>
          <a:lstStyle/>
          <a:p>
            <a:r>
              <a:rPr lang="en-US" dirty="0" smtClean="0">
                <a:solidFill>
                  <a:srgbClr val="002060"/>
                </a:solidFill>
              </a:rPr>
              <a:t>Types of file organization:</a:t>
            </a:r>
          </a:p>
          <a:p>
            <a:pPr>
              <a:lnSpc>
                <a:spcPct val="150000"/>
              </a:lnSpc>
              <a:buFont typeface="Wingdings" pitchFamily="2" charset="2"/>
              <a:buChar char="ü"/>
            </a:pPr>
            <a:r>
              <a:rPr lang="en-US" dirty="0" smtClean="0">
                <a:solidFill>
                  <a:srgbClr val="C00000"/>
                </a:solidFill>
              </a:rPr>
              <a:t>File organization contains various methods. These particular methods have pros and cons on the basis of access or selection. In the file organization, the programmer decides the best-suited file organization method according to his requirement.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BMS File Organization"/>
          <p:cNvPicPr/>
          <p:nvPr/>
        </p:nvPicPr>
        <p:blipFill>
          <a:blip r:embed="rId2"/>
          <a:srcRect/>
          <a:stretch>
            <a:fillRect/>
          </a:stretch>
        </p:blipFill>
        <p:spPr bwMode="auto">
          <a:xfrm>
            <a:off x="5013270" y="2708847"/>
            <a:ext cx="6582382" cy="3294388"/>
          </a:xfrm>
          <a:prstGeom prst="rect">
            <a:avLst/>
          </a:prstGeom>
          <a:noFill/>
          <a:ln w="9525">
            <a:noFill/>
            <a:miter lim="800000"/>
            <a:headEnd/>
            <a:tailEnd/>
          </a:ln>
        </p:spPr>
      </p:pic>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File Organization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575186" y="1787963"/>
            <a:ext cx="5255771" cy="3385542"/>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r>
              <a:rPr lang="en-US" sz="2000" dirty="0" smtClean="0">
                <a:solidFill>
                  <a:srgbClr val="002060"/>
                </a:solidFill>
              </a:rPr>
              <a:t>Types of file organization are as follows:</a:t>
            </a:r>
          </a:p>
          <a:p>
            <a:pPr lvl="0"/>
            <a:endParaRPr lang="en-US" sz="2000" dirty="0" smtClean="0">
              <a:solidFill>
                <a:srgbClr val="FF0000"/>
              </a:solidFill>
            </a:endParaRPr>
          </a:p>
          <a:p>
            <a:pPr lvl="0">
              <a:lnSpc>
                <a:spcPct val="150000"/>
              </a:lnSpc>
              <a:buFont typeface="Wingdings" pitchFamily="2" charset="2"/>
              <a:buChar char="ü"/>
            </a:pPr>
            <a:r>
              <a:rPr lang="en-US" sz="2000" dirty="0" smtClean="0">
                <a:solidFill>
                  <a:srgbClr val="FF0000"/>
                </a:solidFill>
              </a:rPr>
              <a:t>Sequential file organization</a:t>
            </a:r>
          </a:p>
          <a:p>
            <a:pPr lvl="0">
              <a:lnSpc>
                <a:spcPct val="150000"/>
              </a:lnSpc>
              <a:buFont typeface="Wingdings" pitchFamily="2" charset="2"/>
              <a:buChar char="ü"/>
            </a:pPr>
            <a:r>
              <a:rPr lang="en-US" sz="2000" dirty="0" smtClean="0">
                <a:solidFill>
                  <a:srgbClr val="FF0000"/>
                </a:solidFill>
              </a:rPr>
              <a:t>Heap file organization</a:t>
            </a:r>
          </a:p>
          <a:p>
            <a:pPr lvl="0">
              <a:lnSpc>
                <a:spcPct val="150000"/>
              </a:lnSpc>
              <a:buFont typeface="Wingdings" pitchFamily="2" charset="2"/>
              <a:buChar char="ü"/>
            </a:pPr>
            <a:r>
              <a:rPr lang="en-US" sz="2000" dirty="0" smtClean="0">
                <a:solidFill>
                  <a:srgbClr val="FF0000"/>
                </a:solidFill>
              </a:rPr>
              <a:t>Hash file organization</a:t>
            </a:r>
          </a:p>
          <a:p>
            <a:pPr lvl="0">
              <a:lnSpc>
                <a:spcPct val="150000"/>
              </a:lnSpc>
              <a:buFont typeface="Wingdings" pitchFamily="2" charset="2"/>
              <a:buChar char="ü"/>
            </a:pPr>
            <a:r>
              <a:rPr lang="en-US" sz="2000" dirty="0" smtClean="0">
                <a:solidFill>
                  <a:srgbClr val="FF0000"/>
                </a:solidFill>
              </a:rPr>
              <a:t>B+ file organization</a:t>
            </a:r>
          </a:p>
          <a:p>
            <a:pPr lvl="0">
              <a:lnSpc>
                <a:spcPct val="150000"/>
              </a:lnSpc>
              <a:buFont typeface="Wingdings" pitchFamily="2" charset="2"/>
              <a:buChar char="ü"/>
            </a:pPr>
            <a:r>
              <a:rPr lang="en-US" sz="2000" dirty="0" smtClean="0">
                <a:solidFill>
                  <a:srgbClr val="FF0000"/>
                </a:solidFill>
              </a:rPr>
              <a:t>Indexed sequential access method (ISAM)</a:t>
            </a:r>
          </a:p>
          <a:p>
            <a:pPr lvl="0">
              <a:lnSpc>
                <a:spcPct val="150000"/>
              </a:lnSpc>
              <a:buFont typeface="Wingdings" pitchFamily="2" charset="2"/>
              <a:buChar char="ü"/>
            </a:pPr>
            <a:r>
              <a:rPr lang="en-US" sz="2000" dirty="0" smtClean="0">
                <a:solidFill>
                  <a:srgbClr val="FF0000"/>
                </a:solidFill>
              </a:rPr>
              <a:t>Cluster file organization</a:t>
            </a:r>
            <a:endParaRPr 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2" end="2"/>
                                            </p:txEl>
                                          </p:spTgt>
                                        </p:tgtEl>
                                        <p:attrNameLst>
                                          <p:attrName>style.visibility</p:attrName>
                                        </p:attrNameLst>
                                      </p:cBhvr>
                                      <p:to>
                                        <p:strVal val="visible"/>
                                      </p:to>
                                    </p:set>
                                    <p:anim calcmode="lin" valueType="num">
                                      <p:cBhvr additive="base">
                                        <p:cTn id="13"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4" end="4"/>
                                            </p:txEl>
                                          </p:spTgt>
                                        </p:tgtEl>
                                        <p:attrNameLst>
                                          <p:attrName>style.visibility</p:attrName>
                                        </p:attrNameLst>
                                      </p:cBhvr>
                                      <p:to>
                                        <p:strVal val="visible"/>
                                      </p:to>
                                    </p:set>
                                    <p:anim calcmode="lin" valueType="num">
                                      <p:cBhvr additive="base">
                                        <p:cTn id="25"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5" end="5"/>
                                            </p:txEl>
                                          </p:spTgt>
                                        </p:tgtEl>
                                        <p:attrNameLst>
                                          <p:attrName>style.visibility</p:attrName>
                                        </p:attrNameLst>
                                      </p:cBhvr>
                                      <p:to>
                                        <p:strVal val="visible"/>
                                      </p:to>
                                    </p:set>
                                    <p:anim calcmode="lin" valueType="num">
                                      <p:cBhvr additive="base">
                                        <p:cTn id="31"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6" end="6"/>
                                            </p:txEl>
                                          </p:spTgt>
                                        </p:tgtEl>
                                        <p:attrNameLst>
                                          <p:attrName>style.visibility</p:attrName>
                                        </p:attrNameLst>
                                      </p:cBhvr>
                                      <p:to>
                                        <p:strVal val="visible"/>
                                      </p:to>
                                    </p:set>
                                    <p:anim calcmode="lin" valueType="num">
                                      <p:cBhvr additive="base">
                                        <p:cTn id="37"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7" end="7"/>
                                            </p:txEl>
                                          </p:spTgt>
                                        </p:tgtEl>
                                        <p:attrNameLst>
                                          <p:attrName>style.visibility</p:attrName>
                                        </p:attrNameLst>
                                      </p:cBhvr>
                                      <p:to>
                                        <p:strVal val="visible"/>
                                      </p:to>
                                    </p:set>
                                    <p:anim calcmode="lin" valueType="num">
                                      <p:cBhvr additive="base">
                                        <p:cTn id="43"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heel(4)">
                                      <p:cBhvr>
                                        <p:cTn id="4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Sequential File Organization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575186" y="1628939"/>
            <a:ext cx="11120285" cy="323165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nSpc>
                <a:spcPct val="150000"/>
              </a:lnSpc>
              <a:buFont typeface="Wingdings" pitchFamily="2" charset="2"/>
              <a:buChar char="v"/>
            </a:pPr>
            <a:r>
              <a:rPr lang="en-US" sz="2000" dirty="0" smtClean="0">
                <a:solidFill>
                  <a:srgbClr val="C00000"/>
                </a:solidFill>
              </a:rPr>
              <a:t>This method is the easiest method for file organization. In this method, files are stored sequentially. This method can be implemented in two ways:</a:t>
            </a:r>
          </a:p>
          <a:p>
            <a:pPr>
              <a:lnSpc>
                <a:spcPct val="150000"/>
              </a:lnSpc>
            </a:pPr>
            <a:r>
              <a:rPr lang="en-US" sz="2000" dirty="0" smtClean="0"/>
              <a:t>1</a:t>
            </a:r>
            <a:r>
              <a:rPr lang="en-US" sz="2000" dirty="0" smtClean="0">
                <a:solidFill>
                  <a:srgbClr val="002060"/>
                </a:solidFill>
              </a:rPr>
              <a:t>. Pile File Method:</a:t>
            </a:r>
          </a:p>
          <a:p>
            <a:pPr lvl="0">
              <a:lnSpc>
                <a:spcPct val="150000"/>
              </a:lnSpc>
              <a:buFont typeface="Wingdings" pitchFamily="2" charset="2"/>
              <a:buChar char="§"/>
            </a:pPr>
            <a:r>
              <a:rPr lang="en-US" sz="2000" dirty="0" smtClean="0">
                <a:solidFill>
                  <a:srgbClr val="C00000"/>
                </a:solidFill>
              </a:rPr>
              <a:t>It is a quite simple method. In this method, we store the record in a sequence, i.e., one after another. Here, the record will be inserted in the order in which they are inserted into tables.</a:t>
            </a:r>
          </a:p>
          <a:p>
            <a:pPr lvl="0">
              <a:lnSpc>
                <a:spcPct val="150000"/>
              </a:lnSpc>
              <a:buFont typeface="Wingdings" pitchFamily="2" charset="2"/>
              <a:buChar char="§"/>
            </a:pPr>
            <a:r>
              <a:rPr lang="en-US" sz="2000" dirty="0" smtClean="0">
                <a:solidFill>
                  <a:srgbClr val="C00000"/>
                </a:solidFill>
              </a:rPr>
              <a:t>In case of updating or deleting of any record, the record will be searched in the memory blocks. When it is found, then it will be marked for deleting, and the new record is inserted.</a:t>
            </a:r>
            <a:endParaRPr lang="en-US" sz="2000" dirty="0">
              <a:solidFill>
                <a:srgbClr val="C00000"/>
              </a:solidFill>
            </a:endParaRPr>
          </a:p>
        </p:txBody>
      </p:sp>
      <p:pic>
        <p:nvPicPr>
          <p:cNvPr id="11" name="Picture 10" descr="DBMS Sequential File Organization"/>
          <p:cNvPicPr/>
          <p:nvPr/>
        </p:nvPicPr>
        <p:blipFill>
          <a:blip r:embed="rId2"/>
          <a:srcRect/>
          <a:stretch>
            <a:fillRect/>
          </a:stretch>
        </p:blipFill>
        <p:spPr bwMode="auto">
          <a:xfrm>
            <a:off x="3122308" y="4852267"/>
            <a:ext cx="5231765" cy="144716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4)">
                                      <p:cBhvr>
                                        <p:cTn id="3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Sequential File Organization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575186" y="1787963"/>
            <a:ext cx="11120285" cy="1846659"/>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pPr>
            <a:r>
              <a:rPr lang="en-US" sz="2000" dirty="0" smtClean="0">
                <a:solidFill>
                  <a:srgbClr val="002060"/>
                </a:solidFill>
              </a:rPr>
              <a:t>Insertion of the new record:</a:t>
            </a:r>
          </a:p>
          <a:p>
            <a:pPr algn="just">
              <a:lnSpc>
                <a:spcPct val="150000"/>
              </a:lnSpc>
            </a:pPr>
            <a:r>
              <a:rPr lang="en-US" sz="2000" dirty="0" smtClean="0">
                <a:solidFill>
                  <a:srgbClr val="C00000"/>
                </a:solidFill>
              </a:rPr>
              <a:t>Suppose we have four records R1, R3 and so on </a:t>
            </a:r>
            <a:r>
              <a:rPr lang="en-US" sz="2000" dirty="0" err="1" smtClean="0">
                <a:solidFill>
                  <a:srgbClr val="C00000"/>
                </a:solidFill>
              </a:rPr>
              <a:t>upto</a:t>
            </a:r>
            <a:r>
              <a:rPr lang="en-US" sz="2000" dirty="0" smtClean="0">
                <a:solidFill>
                  <a:srgbClr val="C00000"/>
                </a:solidFill>
              </a:rPr>
              <a:t> R9 and R8 in a sequence. Hence, records are nothing but a row in the table. Suppose we want to insert a new record R2 in the sequence, then it will be placed at the end of the file. Here, records are nothing but a row in any table.</a:t>
            </a:r>
            <a:endParaRPr lang="en-US" sz="2000" dirty="0">
              <a:solidFill>
                <a:srgbClr val="C00000"/>
              </a:solidFill>
            </a:endParaRPr>
          </a:p>
        </p:txBody>
      </p:sp>
      <p:pic>
        <p:nvPicPr>
          <p:cNvPr id="9" name="Picture 8" descr="DBMS Sequential File Organization"/>
          <p:cNvPicPr/>
          <p:nvPr/>
        </p:nvPicPr>
        <p:blipFill>
          <a:blip r:embed="rId2"/>
          <a:srcRect/>
          <a:stretch>
            <a:fillRect/>
          </a:stretch>
        </p:blipFill>
        <p:spPr bwMode="auto">
          <a:xfrm>
            <a:off x="2234400" y="3818668"/>
            <a:ext cx="7346922" cy="194602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4)">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Sequential File Organization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575186" y="1787963"/>
            <a:ext cx="11120285" cy="230832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nSpc>
                <a:spcPct val="150000"/>
              </a:lnSpc>
            </a:pPr>
            <a:r>
              <a:rPr lang="en-US" sz="2000" dirty="0" smtClean="0">
                <a:solidFill>
                  <a:srgbClr val="002060"/>
                </a:solidFill>
              </a:rPr>
              <a:t>2. Sorted File Method:</a:t>
            </a:r>
          </a:p>
          <a:p>
            <a:pPr lvl="0" algn="just">
              <a:lnSpc>
                <a:spcPct val="150000"/>
              </a:lnSpc>
              <a:buFont typeface="Wingdings" pitchFamily="2" charset="2"/>
              <a:buChar char="ü"/>
            </a:pPr>
            <a:r>
              <a:rPr lang="en-US" sz="2000" dirty="0" smtClean="0">
                <a:solidFill>
                  <a:srgbClr val="C00000"/>
                </a:solidFill>
              </a:rPr>
              <a:t>In this method, the new record is always inserted at the file's end, and then it will sort the sequence in ascending or descending order. Sorting of records is based on any primary key or any other key.</a:t>
            </a:r>
          </a:p>
          <a:p>
            <a:pPr lvl="0" algn="just">
              <a:lnSpc>
                <a:spcPct val="150000"/>
              </a:lnSpc>
              <a:buFont typeface="Wingdings" pitchFamily="2" charset="2"/>
              <a:buChar char="ü"/>
            </a:pPr>
            <a:r>
              <a:rPr lang="en-US" sz="2000" dirty="0" smtClean="0">
                <a:solidFill>
                  <a:srgbClr val="C00000"/>
                </a:solidFill>
              </a:rPr>
              <a:t>In the case of modification of any record, it will update the record and then sort the file, and lastly, the updated record is placed in the right place.</a:t>
            </a:r>
            <a:endParaRPr lang="en-US" sz="2000" dirty="0">
              <a:solidFill>
                <a:srgbClr val="C00000"/>
              </a:solidFill>
            </a:endParaRPr>
          </a:p>
        </p:txBody>
      </p:sp>
      <p:pic>
        <p:nvPicPr>
          <p:cNvPr id="11" name="Picture 10" descr="DBMS Sequential File Organization"/>
          <p:cNvPicPr/>
          <p:nvPr/>
        </p:nvPicPr>
        <p:blipFill>
          <a:blip r:embed="rId2"/>
          <a:srcRect/>
          <a:stretch>
            <a:fillRect/>
          </a:stretch>
        </p:blipFill>
        <p:spPr bwMode="auto">
          <a:xfrm>
            <a:off x="2684987" y="4136649"/>
            <a:ext cx="6578283" cy="218463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Sequential File Organization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151123" y="2185523"/>
            <a:ext cx="5401544" cy="323165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nSpc>
                <a:spcPct val="150000"/>
              </a:lnSpc>
            </a:pPr>
            <a:r>
              <a:rPr lang="en-US" sz="2000" dirty="0" smtClean="0">
                <a:solidFill>
                  <a:srgbClr val="002060"/>
                </a:solidFill>
              </a:rPr>
              <a:t>Insertion of the new record:</a:t>
            </a:r>
          </a:p>
          <a:p>
            <a:pPr algn="just">
              <a:lnSpc>
                <a:spcPct val="150000"/>
              </a:lnSpc>
            </a:pPr>
            <a:r>
              <a:rPr lang="en-US" sz="2000" dirty="0" smtClean="0">
                <a:solidFill>
                  <a:srgbClr val="C00000"/>
                </a:solidFill>
              </a:rPr>
              <a:t>Suppose there is a preexisting sorted sequence of four records R1, R3 and so on </a:t>
            </a:r>
            <a:r>
              <a:rPr lang="en-US" sz="2000" dirty="0" err="1" smtClean="0">
                <a:solidFill>
                  <a:srgbClr val="C00000"/>
                </a:solidFill>
              </a:rPr>
              <a:t>upto</a:t>
            </a:r>
            <a:r>
              <a:rPr lang="en-US" sz="2000" dirty="0" smtClean="0">
                <a:solidFill>
                  <a:srgbClr val="C00000"/>
                </a:solidFill>
              </a:rPr>
              <a:t> R6 and R7. Suppose a new record R2 has to be inserted in the sequence, then it will be inserted at the end of the file, and then it will sort the sequence.</a:t>
            </a:r>
            <a:endParaRPr lang="en-US" sz="2000" dirty="0">
              <a:solidFill>
                <a:srgbClr val="C00000"/>
              </a:solidFill>
            </a:endParaRPr>
          </a:p>
        </p:txBody>
      </p:sp>
      <p:pic>
        <p:nvPicPr>
          <p:cNvPr id="9" name="Picture 8" descr="DBMS Sequential File Organization"/>
          <p:cNvPicPr/>
          <p:nvPr/>
        </p:nvPicPr>
        <p:blipFill>
          <a:blip r:embed="rId2"/>
          <a:srcRect/>
          <a:stretch>
            <a:fillRect/>
          </a:stretch>
        </p:blipFill>
        <p:spPr bwMode="auto">
          <a:xfrm>
            <a:off x="5799215" y="2464115"/>
            <a:ext cx="5822942" cy="31282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4)">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66643" y="881936"/>
            <a:ext cx="4924705" cy="461665"/>
          </a:xfrm>
          <a:prstGeom prst="rect">
            <a:avLst/>
          </a:prstGeom>
          <a:solidFill>
            <a:schemeClr val="accent2"/>
          </a:solidFill>
        </p:spPr>
        <p:txBody>
          <a:bodyPr wrap="square" rtlCol="0">
            <a:spAutoFit/>
          </a:bodyPr>
          <a:lstStyle/>
          <a:p>
            <a:r>
              <a:rPr lang="en-US" sz="2400" b="1" dirty="0" smtClean="0">
                <a:solidFill>
                  <a:schemeClr val="bg1"/>
                </a:solidFill>
              </a:rPr>
              <a:t>Database Users:</a:t>
            </a:r>
            <a:endParaRPr lang="en-US" sz="2400" b="1" dirty="0">
              <a:solidFill>
                <a:schemeClr val="bg1"/>
              </a:solidFill>
            </a:endParaRPr>
          </a:p>
        </p:txBody>
      </p:sp>
      <p:sp>
        <p:nvSpPr>
          <p:cNvPr id="10" name="TextBox 9"/>
          <p:cNvSpPr txBox="1"/>
          <p:nvPr/>
        </p:nvSpPr>
        <p:spPr>
          <a:xfrm>
            <a:off x="872835" y="1565165"/>
            <a:ext cx="10975175" cy="4708981"/>
          </a:xfrm>
          <a:prstGeom prst="rect">
            <a:avLst/>
          </a:prstGeom>
          <a:noFill/>
        </p:spPr>
        <p:txBody>
          <a:bodyPr wrap="square" rtlCol="0">
            <a:spAutoFit/>
          </a:bodyPr>
          <a:lstStyle/>
          <a:p>
            <a:pPr algn="just"/>
            <a:r>
              <a:rPr lang="en-US" sz="2400" dirty="0" smtClean="0">
                <a:solidFill>
                  <a:srgbClr val="002060"/>
                </a:solidFill>
              </a:rPr>
              <a:t>Database users are those who really use and take the benefits of database. There will be different types of users depending on their need and way of accessing the database.</a:t>
            </a:r>
          </a:p>
          <a:p>
            <a:pPr lvl="0" algn="just">
              <a:buFont typeface="Wingdings" pitchFamily="2" charset="2"/>
              <a:buChar char="Ø"/>
            </a:pPr>
            <a:r>
              <a:rPr lang="en-US" sz="2400" b="1" dirty="0" smtClean="0">
                <a:solidFill>
                  <a:srgbClr val="002060"/>
                </a:solidFill>
              </a:rPr>
              <a:t>Application Programmers - </a:t>
            </a:r>
            <a:r>
              <a:rPr lang="en-US" sz="2000" dirty="0" smtClean="0">
                <a:solidFill>
                  <a:srgbClr val="C00000"/>
                </a:solidFill>
              </a:rPr>
              <a:t>They are the developers who interact with the database by means of DML queries. </a:t>
            </a:r>
          </a:p>
          <a:p>
            <a:pPr lvl="1" algn="just">
              <a:buFont typeface="Wingdings" pitchFamily="2" charset="2"/>
              <a:buChar char="§"/>
            </a:pPr>
            <a:r>
              <a:rPr lang="en-US" sz="2000" dirty="0" smtClean="0">
                <a:solidFill>
                  <a:srgbClr val="C00000"/>
                </a:solidFill>
              </a:rPr>
              <a:t>These </a:t>
            </a:r>
            <a:r>
              <a:rPr lang="en-US" sz="2000" i="1" dirty="0" smtClean="0">
                <a:solidFill>
                  <a:srgbClr val="002060"/>
                </a:solidFill>
              </a:rPr>
              <a:t>DML queries </a:t>
            </a:r>
            <a:r>
              <a:rPr lang="en-US" sz="2000" dirty="0" smtClean="0">
                <a:solidFill>
                  <a:srgbClr val="C00000"/>
                </a:solidFill>
              </a:rPr>
              <a:t>are written in the application programs like C, C++, JAVA, Pascal etc. </a:t>
            </a:r>
          </a:p>
          <a:p>
            <a:pPr lvl="1" algn="just">
              <a:buFont typeface="Wingdings" pitchFamily="2" charset="2"/>
              <a:buChar char="§"/>
            </a:pPr>
            <a:r>
              <a:rPr lang="en-US" sz="2000" dirty="0" smtClean="0">
                <a:solidFill>
                  <a:srgbClr val="C00000"/>
                </a:solidFill>
              </a:rPr>
              <a:t>These queries are converted into </a:t>
            </a:r>
            <a:r>
              <a:rPr lang="en-US" sz="2000" i="1" dirty="0" smtClean="0">
                <a:solidFill>
                  <a:srgbClr val="002060"/>
                </a:solidFill>
              </a:rPr>
              <a:t>object code </a:t>
            </a:r>
            <a:r>
              <a:rPr lang="en-US" sz="2000" dirty="0" smtClean="0">
                <a:solidFill>
                  <a:srgbClr val="C00000"/>
                </a:solidFill>
              </a:rPr>
              <a:t>to communicate with the database. (For example, writing a C program to generate the report of employees who are working in particular department  will involve a query to fetch the data from database. )</a:t>
            </a:r>
          </a:p>
          <a:p>
            <a:pPr lvl="1" algn="just">
              <a:buFont typeface="Wingdings" pitchFamily="2" charset="2"/>
              <a:buChar char="§"/>
            </a:pPr>
            <a:r>
              <a:rPr lang="en-US" sz="2000" dirty="0" smtClean="0">
                <a:solidFill>
                  <a:srgbClr val="C00000"/>
                </a:solidFill>
              </a:rPr>
              <a:t>It will include a </a:t>
            </a:r>
            <a:r>
              <a:rPr lang="en-US" sz="2000" i="1" dirty="0" smtClean="0">
                <a:solidFill>
                  <a:srgbClr val="002060"/>
                </a:solidFill>
              </a:rPr>
              <a:t>embedded SQL query </a:t>
            </a:r>
            <a:r>
              <a:rPr lang="en-US" sz="2000" dirty="0" smtClean="0">
                <a:solidFill>
                  <a:srgbClr val="C00000"/>
                </a:solidFill>
              </a:rPr>
              <a:t>in the C Program.</a:t>
            </a:r>
          </a:p>
          <a:p>
            <a:pPr marL="234950" lvl="1" indent="-234950" algn="just">
              <a:buFont typeface="Wingdings" pitchFamily="2" charset="2"/>
              <a:buChar char="Ø"/>
            </a:pPr>
            <a:r>
              <a:rPr lang="en-US" sz="2400" dirty="0" smtClean="0">
                <a:solidFill>
                  <a:srgbClr val="002060"/>
                </a:solidFill>
              </a:rPr>
              <a:t>Sophisticated Users: </a:t>
            </a:r>
            <a:r>
              <a:rPr lang="en-US" sz="2000" dirty="0" smtClean="0">
                <a:solidFill>
                  <a:srgbClr val="C00000"/>
                </a:solidFill>
              </a:rPr>
              <a:t>They are database developers, who write SQL queries to select/insert/delete/update data.</a:t>
            </a:r>
            <a:r>
              <a:rPr lang="en-US" sz="2400" dirty="0" smtClean="0">
                <a:solidFill>
                  <a:srgbClr val="002060"/>
                </a:solidFill>
              </a:rPr>
              <a:t> </a:t>
            </a:r>
          </a:p>
          <a:p>
            <a:pPr marL="692150" lvl="2" indent="-234950" algn="just">
              <a:buFont typeface="Wingdings" pitchFamily="2" charset="2"/>
              <a:buChar char="§"/>
            </a:pPr>
            <a:r>
              <a:rPr lang="en-US" sz="2000" dirty="0" smtClean="0">
                <a:solidFill>
                  <a:srgbClr val="C00000"/>
                </a:solidFill>
              </a:rPr>
              <a:t>These users will be scientists, engineers, analysts who thoroughly study SQL and DBMS to apply the concepts in their requirement. In short, we can say this category includes </a:t>
            </a:r>
            <a:r>
              <a:rPr lang="en-US" sz="2000" i="1" dirty="0" smtClean="0">
                <a:solidFill>
                  <a:srgbClr val="002060"/>
                </a:solidFill>
              </a:rPr>
              <a:t>designers and  developers of DBMS  and  SQL.</a:t>
            </a:r>
            <a:endParaRPr lang="en-US" sz="2400" i="1" dirty="0">
              <a:solidFill>
                <a:srgbClr val="002060"/>
              </a:solidFill>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575186" y="1787963"/>
            <a:ext cx="11120285" cy="4570482"/>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nSpc>
                <a:spcPct val="150000"/>
              </a:lnSpc>
            </a:pPr>
            <a:r>
              <a:rPr lang="en-US" dirty="0" smtClean="0">
                <a:solidFill>
                  <a:srgbClr val="002060"/>
                </a:solidFill>
              </a:rPr>
              <a:t>Pros of sequential file organization</a:t>
            </a:r>
          </a:p>
          <a:p>
            <a:pPr lvl="0" algn="just">
              <a:lnSpc>
                <a:spcPct val="150000"/>
              </a:lnSpc>
              <a:buFont typeface="Wingdings" pitchFamily="2" charset="2"/>
              <a:buChar char="ü"/>
            </a:pPr>
            <a:r>
              <a:rPr lang="en-US" dirty="0" smtClean="0">
                <a:solidFill>
                  <a:srgbClr val="C00000"/>
                </a:solidFill>
              </a:rPr>
              <a:t>It contains a fast and efficient method for the huge amount of data.</a:t>
            </a:r>
          </a:p>
          <a:p>
            <a:pPr lvl="0" algn="just">
              <a:lnSpc>
                <a:spcPct val="150000"/>
              </a:lnSpc>
              <a:buFont typeface="Wingdings" pitchFamily="2" charset="2"/>
              <a:buChar char="ü"/>
            </a:pPr>
            <a:r>
              <a:rPr lang="en-US" dirty="0" smtClean="0">
                <a:solidFill>
                  <a:srgbClr val="C00000"/>
                </a:solidFill>
              </a:rPr>
              <a:t>In this method, files can be easily stored in cheaper storage mechanism like magnetic tapes.</a:t>
            </a:r>
          </a:p>
          <a:p>
            <a:pPr lvl="0" algn="just">
              <a:lnSpc>
                <a:spcPct val="150000"/>
              </a:lnSpc>
              <a:buFont typeface="Wingdings" pitchFamily="2" charset="2"/>
              <a:buChar char="ü"/>
            </a:pPr>
            <a:r>
              <a:rPr lang="en-US" dirty="0" smtClean="0">
                <a:solidFill>
                  <a:srgbClr val="C00000"/>
                </a:solidFill>
              </a:rPr>
              <a:t>It is simple in design. It requires no much effort to store the data.</a:t>
            </a:r>
          </a:p>
          <a:p>
            <a:pPr lvl="0" algn="just">
              <a:lnSpc>
                <a:spcPct val="150000"/>
              </a:lnSpc>
              <a:buFont typeface="Wingdings" pitchFamily="2" charset="2"/>
              <a:buChar char="ü"/>
            </a:pPr>
            <a:r>
              <a:rPr lang="en-US" dirty="0" smtClean="0">
                <a:solidFill>
                  <a:srgbClr val="C00000"/>
                </a:solidFill>
              </a:rPr>
              <a:t>This method is used when most of the records have to be accessed like grade calculation of a student, generating the salary slip, etc.</a:t>
            </a:r>
          </a:p>
          <a:p>
            <a:pPr lvl="0" algn="just">
              <a:lnSpc>
                <a:spcPct val="150000"/>
              </a:lnSpc>
              <a:buFont typeface="Wingdings" pitchFamily="2" charset="2"/>
              <a:buChar char="ü"/>
            </a:pPr>
            <a:r>
              <a:rPr lang="en-US" dirty="0" smtClean="0">
                <a:solidFill>
                  <a:srgbClr val="C00000"/>
                </a:solidFill>
              </a:rPr>
              <a:t>This method is used for report generation or statistical calculations.</a:t>
            </a:r>
          </a:p>
          <a:p>
            <a:pPr>
              <a:lnSpc>
                <a:spcPct val="150000"/>
              </a:lnSpc>
            </a:pPr>
            <a:r>
              <a:rPr lang="en-US" dirty="0" smtClean="0">
                <a:solidFill>
                  <a:srgbClr val="002060"/>
                </a:solidFill>
              </a:rPr>
              <a:t>Cons of sequential file organization</a:t>
            </a:r>
          </a:p>
          <a:p>
            <a:pPr lvl="0" algn="just">
              <a:lnSpc>
                <a:spcPct val="150000"/>
              </a:lnSpc>
              <a:buFont typeface="Wingdings" pitchFamily="2" charset="2"/>
              <a:buChar char="ü"/>
            </a:pPr>
            <a:r>
              <a:rPr lang="en-US" dirty="0" smtClean="0">
                <a:solidFill>
                  <a:srgbClr val="C00000"/>
                </a:solidFill>
              </a:rPr>
              <a:t>It will waste time as we cannot jump on a particular record that is required but we have to move sequentially which takes our time.</a:t>
            </a:r>
          </a:p>
          <a:p>
            <a:pPr lvl="0" algn="just">
              <a:lnSpc>
                <a:spcPct val="150000"/>
              </a:lnSpc>
              <a:buFont typeface="Wingdings" pitchFamily="2" charset="2"/>
              <a:buChar char="ü"/>
            </a:pPr>
            <a:r>
              <a:rPr lang="en-US" dirty="0" smtClean="0">
                <a:solidFill>
                  <a:srgbClr val="C00000"/>
                </a:solidFill>
              </a:rPr>
              <a:t>Sorted file method takes more time and space for sorting the records.</a:t>
            </a:r>
            <a:endParaRPr lang="en-US" dirty="0">
              <a:solidFill>
                <a:srgbClr val="C00000"/>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Sequential File Organization</a:t>
            </a: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6" end="6"/>
                                            </p:txEl>
                                          </p:spTgt>
                                        </p:tgtEl>
                                        <p:attrNameLst>
                                          <p:attrName>style.visibility</p:attrName>
                                        </p:attrNameLst>
                                      </p:cBhvr>
                                      <p:to>
                                        <p:strVal val="visible"/>
                                      </p:to>
                                    </p:set>
                                    <p:anim calcmode="lin" valueType="num">
                                      <p:cBhvr additive="base">
                                        <p:cTn id="43"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146">
                                            <p:txEl>
                                              <p:pRg st="7" end="7"/>
                                            </p:txEl>
                                          </p:spTgt>
                                        </p:tgtEl>
                                        <p:attrNameLst>
                                          <p:attrName>style.visibility</p:attrName>
                                        </p:attrNameLst>
                                      </p:cBhvr>
                                      <p:to>
                                        <p:strVal val="visible"/>
                                      </p:to>
                                    </p:set>
                                    <p:anim calcmode="lin" valueType="num">
                                      <p:cBhvr additive="base">
                                        <p:cTn id="49"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146">
                                            <p:txEl>
                                              <p:pRg st="8" end="8"/>
                                            </p:txEl>
                                          </p:spTgt>
                                        </p:tgtEl>
                                        <p:attrNameLst>
                                          <p:attrName>style.visibility</p:attrName>
                                        </p:attrNameLst>
                                      </p:cBhvr>
                                      <p:to>
                                        <p:strVal val="visible"/>
                                      </p:to>
                                    </p:set>
                                    <p:anim calcmode="lin" valueType="num">
                                      <p:cBhvr additive="base">
                                        <p:cTn id="55" dur="500" fill="hold"/>
                                        <p:tgtEl>
                                          <p:spTgt spid="614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14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58358" y="1549427"/>
            <a:ext cx="6514720" cy="4985980"/>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lgn="just">
              <a:lnSpc>
                <a:spcPct val="150000"/>
              </a:lnSpc>
              <a:buFont typeface="Wingdings" pitchFamily="2" charset="2"/>
              <a:buChar char="v"/>
            </a:pPr>
            <a:r>
              <a:rPr lang="en-US" dirty="0" smtClean="0">
                <a:solidFill>
                  <a:srgbClr val="C00000"/>
                </a:solidFill>
              </a:rPr>
              <a:t>It is the simplest and most basic type of organization. It works with data blocks. In heap file organization, the records are inserted at the file's end. When the records are inserted, it doesn't require the sorting and ordering of records.</a:t>
            </a:r>
          </a:p>
          <a:p>
            <a:pPr lvl="0" algn="just">
              <a:lnSpc>
                <a:spcPct val="150000"/>
              </a:lnSpc>
              <a:buFont typeface="Wingdings" pitchFamily="2" charset="2"/>
              <a:buChar char="v"/>
            </a:pPr>
            <a:r>
              <a:rPr lang="en-US" dirty="0" smtClean="0">
                <a:solidFill>
                  <a:srgbClr val="C00000"/>
                </a:solidFill>
              </a:rPr>
              <a:t>When the data block is full, the new record is stored in some other block. This new data block need not to be the very next data block, but it can select any data block in the memory to store new records. The heap file is also known as an unordered file.</a:t>
            </a:r>
          </a:p>
          <a:p>
            <a:pPr lvl="0" algn="just">
              <a:lnSpc>
                <a:spcPct val="150000"/>
              </a:lnSpc>
              <a:buFont typeface="Wingdings" pitchFamily="2" charset="2"/>
              <a:buChar char="v"/>
            </a:pPr>
            <a:r>
              <a:rPr lang="en-US" dirty="0" smtClean="0">
                <a:solidFill>
                  <a:srgbClr val="C00000"/>
                </a:solidFill>
              </a:rPr>
              <a:t>In the file, every record has a unique id, and every page in a file is of the same size. It is the DBMS responsibility to store and manage the new records.</a:t>
            </a:r>
            <a:endParaRPr lang="en-US" dirty="0">
              <a:solidFill>
                <a:srgbClr val="C00000"/>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Heap file organization</a:t>
            </a:r>
            <a:endParaRPr lang="en-US" sz="2400" dirty="0">
              <a:solidFill>
                <a:schemeClr val="bg1"/>
              </a:solidFill>
            </a:endParaRPr>
          </a:p>
        </p:txBody>
      </p:sp>
      <p:pic>
        <p:nvPicPr>
          <p:cNvPr id="8" name="Picture 7" descr="DBMS Heap file organization"/>
          <p:cNvPicPr/>
          <p:nvPr/>
        </p:nvPicPr>
        <p:blipFill>
          <a:blip r:embed="rId2"/>
          <a:srcRect/>
          <a:stretch>
            <a:fillRect/>
          </a:stretch>
        </p:blipFill>
        <p:spPr bwMode="auto">
          <a:xfrm>
            <a:off x="6761424" y="2362074"/>
            <a:ext cx="4820975" cy="324359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heel(4)">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31853" y="1708451"/>
            <a:ext cx="11749329" cy="83099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r>
              <a:rPr lang="en-US" dirty="0" smtClean="0">
                <a:solidFill>
                  <a:srgbClr val="002060"/>
                </a:solidFill>
              </a:rPr>
              <a:t>Insertion of a new record</a:t>
            </a:r>
          </a:p>
          <a:p>
            <a:pPr algn="just"/>
            <a:r>
              <a:rPr lang="en-US" dirty="0" smtClean="0">
                <a:solidFill>
                  <a:srgbClr val="C00000"/>
                </a:solidFill>
              </a:rPr>
              <a:t>Suppose we have five records R1, R3, R6, R4 and R5 in a heap and suppose we want to insert a new record R2 in a heap. If the data block 3 is full then it will be inserted in any of the database selected by the DBMS, let's say data block 1.</a:t>
            </a:r>
            <a:endParaRPr lang="en-US" dirty="0">
              <a:solidFill>
                <a:srgbClr val="C00000"/>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Heap file organization</a:t>
            </a:r>
            <a:endParaRPr lang="en-US" sz="2400" dirty="0">
              <a:solidFill>
                <a:schemeClr val="bg1"/>
              </a:solidFill>
            </a:endParaRPr>
          </a:p>
        </p:txBody>
      </p:sp>
      <p:pic>
        <p:nvPicPr>
          <p:cNvPr id="9" name="Picture 8" descr="DBMS Heap file organization"/>
          <p:cNvPicPr/>
          <p:nvPr/>
        </p:nvPicPr>
        <p:blipFill>
          <a:blip r:embed="rId2"/>
          <a:srcRect/>
          <a:stretch>
            <a:fillRect/>
          </a:stretch>
        </p:blipFill>
        <p:spPr bwMode="auto">
          <a:xfrm>
            <a:off x="564666" y="2770449"/>
            <a:ext cx="5947410" cy="3569970"/>
          </a:xfrm>
          <a:prstGeom prst="rect">
            <a:avLst/>
          </a:prstGeom>
          <a:noFill/>
          <a:ln w="9525">
            <a:noFill/>
            <a:miter lim="800000"/>
            <a:headEnd/>
            <a:tailEnd/>
          </a:ln>
        </p:spPr>
      </p:pic>
      <p:sp>
        <p:nvSpPr>
          <p:cNvPr id="10" name="TextBox 9"/>
          <p:cNvSpPr txBox="1"/>
          <p:nvPr/>
        </p:nvSpPr>
        <p:spPr>
          <a:xfrm>
            <a:off x="6732104" y="2531175"/>
            <a:ext cx="5102087" cy="3831818"/>
          </a:xfrm>
          <a:prstGeom prst="rect">
            <a:avLst/>
          </a:prstGeom>
          <a:noFill/>
        </p:spPr>
        <p:txBody>
          <a:bodyPr wrap="square" rtlCol="0">
            <a:spAutoFit/>
          </a:bodyPr>
          <a:lstStyle/>
          <a:p>
            <a:pPr algn="just">
              <a:lnSpc>
                <a:spcPct val="150000"/>
              </a:lnSpc>
              <a:buFont typeface="Wingdings" pitchFamily="2" charset="2"/>
              <a:buChar char="ü"/>
            </a:pPr>
            <a:r>
              <a:rPr lang="en-US" dirty="0" smtClean="0">
                <a:solidFill>
                  <a:srgbClr val="C00000"/>
                </a:solidFill>
              </a:rPr>
              <a:t>If we want to search, update or delete the data in heap file organization, then we need to traverse the data from staring of the file till we get the requested record.</a:t>
            </a:r>
          </a:p>
          <a:p>
            <a:pPr algn="just">
              <a:lnSpc>
                <a:spcPct val="150000"/>
              </a:lnSpc>
              <a:buFont typeface="Wingdings" pitchFamily="2" charset="2"/>
              <a:buChar char="ü"/>
            </a:pPr>
            <a:r>
              <a:rPr lang="en-US" dirty="0" smtClean="0">
                <a:solidFill>
                  <a:srgbClr val="C00000"/>
                </a:solidFill>
              </a:rPr>
              <a:t>If the database is very large then searching, updating or deleting of record will be time-consuming because there is no sorting or ordering of records. In the heap file organization, we need to check all the data until we get the requested record.</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4)">
                                      <p:cBhvr>
                                        <p:cTn id="19" dur="2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 calcmode="lin" valueType="num">
                                      <p:cBhvr additive="base">
                                        <p:cTn id="30"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575186" y="1960239"/>
            <a:ext cx="11120285" cy="3693319"/>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pPr>
            <a:r>
              <a:rPr lang="en-US" sz="2000" dirty="0" smtClean="0">
                <a:solidFill>
                  <a:srgbClr val="002060"/>
                </a:solidFill>
              </a:rPr>
              <a:t>Pros of Heap file organization</a:t>
            </a:r>
          </a:p>
          <a:p>
            <a:pPr lvl="0" algn="just">
              <a:lnSpc>
                <a:spcPct val="150000"/>
              </a:lnSpc>
              <a:buFont typeface="Wingdings" pitchFamily="2" charset="2"/>
              <a:buChar char="ü"/>
            </a:pPr>
            <a:r>
              <a:rPr lang="en-US" sz="2000" dirty="0" smtClean="0">
                <a:solidFill>
                  <a:srgbClr val="C00000"/>
                </a:solidFill>
              </a:rPr>
              <a:t>It is a very good method of file organization for bulk insertion. If there is a large number of data which needs to load into the database at a time, then this method is best suited.</a:t>
            </a:r>
          </a:p>
          <a:p>
            <a:pPr lvl="0" algn="just">
              <a:lnSpc>
                <a:spcPct val="150000"/>
              </a:lnSpc>
              <a:buFont typeface="Wingdings" pitchFamily="2" charset="2"/>
              <a:buChar char="ü"/>
            </a:pPr>
            <a:r>
              <a:rPr lang="en-US" sz="2000" dirty="0" smtClean="0">
                <a:solidFill>
                  <a:srgbClr val="C00000"/>
                </a:solidFill>
              </a:rPr>
              <a:t>In case of a small database, fetching and retrieving of records is faster than the sequential record.</a:t>
            </a:r>
          </a:p>
          <a:p>
            <a:pPr algn="just">
              <a:lnSpc>
                <a:spcPct val="150000"/>
              </a:lnSpc>
            </a:pPr>
            <a:r>
              <a:rPr lang="en-US" sz="2000" dirty="0" smtClean="0">
                <a:solidFill>
                  <a:srgbClr val="002060"/>
                </a:solidFill>
              </a:rPr>
              <a:t>Cons of Heap file organization</a:t>
            </a:r>
          </a:p>
          <a:p>
            <a:pPr lvl="0" algn="just">
              <a:lnSpc>
                <a:spcPct val="150000"/>
              </a:lnSpc>
              <a:buFont typeface="Wingdings" pitchFamily="2" charset="2"/>
              <a:buChar char="ü"/>
            </a:pPr>
            <a:r>
              <a:rPr lang="en-US" sz="2000" dirty="0" smtClean="0">
                <a:solidFill>
                  <a:srgbClr val="C00000"/>
                </a:solidFill>
              </a:rPr>
              <a:t>This method is inefficient for the large database because it takes time to search or modify the record.</a:t>
            </a:r>
          </a:p>
          <a:p>
            <a:pPr algn="just">
              <a:lnSpc>
                <a:spcPct val="150000"/>
              </a:lnSpc>
              <a:buFont typeface="Wingdings" pitchFamily="2" charset="2"/>
              <a:buChar char="ü"/>
            </a:pPr>
            <a:r>
              <a:rPr lang="en-US" sz="2000" dirty="0" smtClean="0">
                <a:solidFill>
                  <a:srgbClr val="C00000"/>
                </a:solidFill>
              </a:rPr>
              <a:t>This method is inefficient for large databases.</a:t>
            </a:r>
          </a:p>
          <a:p>
            <a:pPr lvl="0" algn="just">
              <a:lnSpc>
                <a:spcPct val="150000"/>
              </a:lnSpc>
            </a:pPr>
            <a:endParaRPr lang="en-US" sz="2000" dirty="0">
              <a:solidFill>
                <a:srgbClr val="C00000"/>
              </a:solidFill>
            </a:endParaRPr>
          </a:p>
        </p:txBody>
      </p:sp>
      <p:sp>
        <p:nvSpPr>
          <p:cNvPr id="8" name="TextBox 7"/>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Heap file organization</a:t>
            </a: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6146" name="Rectangle 2"/>
          <p:cNvSpPr>
            <a:spLocks noChangeArrowheads="1"/>
          </p:cNvSpPr>
          <p:nvPr/>
        </p:nvSpPr>
        <p:spPr bwMode="auto">
          <a:xfrm>
            <a:off x="575186" y="1787963"/>
            <a:ext cx="11120285" cy="61555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r>
              <a:rPr lang="en-US" sz="2000" dirty="0" smtClean="0">
                <a:solidFill>
                  <a:srgbClr val="C00000"/>
                </a:solidFill>
              </a:rPr>
              <a:t>Hash File Organization uses the computation of hash function on some fields of the records. The hash function's output determines the location of disk block where the records are to be placed.</a:t>
            </a: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pPr lvl="0"/>
            <a:r>
              <a:rPr lang="en-US" sz="2400" dirty="0" smtClean="0">
                <a:solidFill>
                  <a:schemeClr val="bg1"/>
                </a:solidFill>
              </a:rPr>
              <a:t>Hash File Organization</a:t>
            </a:r>
            <a:endParaRPr lang="en-US" sz="2400" dirty="0">
              <a:solidFill>
                <a:schemeClr val="bg1"/>
              </a:solidFill>
            </a:endParaRPr>
          </a:p>
        </p:txBody>
      </p:sp>
      <p:pic>
        <p:nvPicPr>
          <p:cNvPr id="8" name="Picture 7" descr="DBMS Hash File Organization"/>
          <p:cNvPicPr/>
          <p:nvPr/>
        </p:nvPicPr>
        <p:blipFill>
          <a:blip r:embed="rId2"/>
          <a:srcRect/>
          <a:stretch>
            <a:fillRect/>
          </a:stretch>
        </p:blipFill>
        <p:spPr bwMode="auto">
          <a:xfrm>
            <a:off x="2317736" y="2637183"/>
            <a:ext cx="6097394" cy="34588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4)">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pPr lvl="0"/>
            <a:r>
              <a:rPr lang="en-US" sz="2400" dirty="0" smtClean="0">
                <a:solidFill>
                  <a:schemeClr val="bg1"/>
                </a:solidFill>
              </a:rPr>
              <a:t>Hash File Organization</a:t>
            </a:r>
            <a:endParaRPr lang="en-US" sz="2400" dirty="0">
              <a:solidFill>
                <a:schemeClr val="bg1"/>
              </a:solidFill>
            </a:endParaRPr>
          </a:p>
        </p:txBody>
      </p:sp>
      <p:pic>
        <p:nvPicPr>
          <p:cNvPr id="9" name="Picture 8" descr="DBMS Hash File Organization"/>
          <p:cNvPicPr/>
          <p:nvPr/>
        </p:nvPicPr>
        <p:blipFill>
          <a:blip r:embed="rId2"/>
          <a:srcRect/>
          <a:stretch>
            <a:fillRect/>
          </a:stretch>
        </p:blipFill>
        <p:spPr bwMode="auto">
          <a:xfrm>
            <a:off x="5891998" y="2150607"/>
            <a:ext cx="5947410" cy="3713480"/>
          </a:xfrm>
          <a:prstGeom prst="rect">
            <a:avLst/>
          </a:prstGeom>
          <a:noFill/>
          <a:ln w="9525">
            <a:noFill/>
            <a:miter lim="800000"/>
            <a:headEnd/>
            <a:tailEnd/>
          </a:ln>
        </p:spPr>
      </p:pic>
      <p:sp>
        <p:nvSpPr>
          <p:cNvPr id="6146" name="Rectangle 2"/>
          <p:cNvSpPr>
            <a:spLocks noChangeArrowheads="1"/>
          </p:cNvSpPr>
          <p:nvPr/>
        </p:nvSpPr>
        <p:spPr bwMode="auto">
          <a:xfrm>
            <a:off x="-21154" y="1642191"/>
            <a:ext cx="6011137" cy="4616648"/>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lgn="just">
              <a:lnSpc>
                <a:spcPct val="150000"/>
              </a:lnSpc>
              <a:buFont typeface="Wingdings" pitchFamily="2" charset="2"/>
              <a:buChar char="v"/>
            </a:pPr>
            <a:r>
              <a:rPr lang="en-US" sz="2000" dirty="0" smtClean="0">
                <a:solidFill>
                  <a:srgbClr val="C00000"/>
                </a:solidFill>
              </a:rPr>
              <a:t>When a record has to be received using the hash key columns, then the address is generated, and the whole record is retrieved using that address. In the same way, when a new record has to be inserted, then the address is generated using the hash key and record is directly inserted. The same process is applied in the case of delete and update.</a:t>
            </a:r>
          </a:p>
          <a:p>
            <a:pPr lvl="0" algn="just">
              <a:lnSpc>
                <a:spcPct val="150000"/>
              </a:lnSpc>
              <a:buFont typeface="Wingdings" pitchFamily="2" charset="2"/>
              <a:buChar char="v"/>
            </a:pPr>
            <a:r>
              <a:rPr lang="en-US" sz="2000" dirty="0" smtClean="0">
                <a:solidFill>
                  <a:srgbClr val="C00000"/>
                </a:solidFill>
              </a:rPr>
              <a:t>In this method, there is no effort for searching and sorting the entire file. In this method, each record will be stored randomly in the memory.</a:t>
            </a:r>
            <a:endParaRPr lang="en-US"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4)">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146">
                                            <p:txEl>
                                              <p:pRg st="1" end="1"/>
                                            </p:txEl>
                                          </p:spTgt>
                                        </p:tgtEl>
                                        <p:attrNameLst>
                                          <p:attrName>style.visibility</p:attrName>
                                        </p:attrNameLst>
                                      </p:cBhvr>
                                      <p:to>
                                        <p:strVal val="visible"/>
                                      </p:to>
                                    </p:set>
                                    <p:anim calcmode="lin" valueType="num">
                                      <p:cBhvr additive="base">
                                        <p:cTn id="18"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B+ File Organization</a:t>
            </a:r>
            <a:endParaRPr lang="en-US" sz="2400" dirty="0">
              <a:solidFill>
                <a:schemeClr val="bg1"/>
              </a:solidFill>
            </a:endParaRPr>
          </a:p>
        </p:txBody>
      </p:sp>
      <p:sp>
        <p:nvSpPr>
          <p:cNvPr id="6146" name="Rectangle 2"/>
          <p:cNvSpPr>
            <a:spLocks noChangeArrowheads="1"/>
          </p:cNvSpPr>
          <p:nvPr/>
        </p:nvSpPr>
        <p:spPr bwMode="auto">
          <a:xfrm>
            <a:off x="336650" y="1734955"/>
            <a:ext cx="11391524" cy="166199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lgn="just">
              <a:lnSpc>
                <a:spcPct val="150000"/>
              </a:lnSpc>
              <a:buFont typeface="Wingdings" pitchFamily="2" charset="2"/>
              <a:buChar char="v"/>
            </a:pPr>
            <a:r>
              <a:rPr lang="en-US" dirty="0" smtClean="0">
                <a:solidFill>
                  <a:srgbClr val="C00000"/>
                </a:solidFill>
              </a:rPr>
              <a:t>B+ tree file organization is the advanced method of an indexed sequential access method. It uses a tree-like structure to store records in File.</a:t>
            </a:r>
          </a:p>
          <a:p>
            <a:pPr lvl="0" algn="just">
              <a:lnSpc>
                <a:spcPct val="150000"/>
              </a:lnSpc>
              <a:buFont typeface="Wingdings" pitchFamily="2" charset="2"/>
              <a:buChar char="v"/>
            </a:pPr>
            <a:r>
              <a:rPr lang="en-US" dirty="0" smtClean="0">
                <a:solidFill>
                  <a:srgbClr val="C00000"/>
                </a:solidFill>
              </a:rPr>
              <a:t>It uses the same concept of key-index where the primary key is used to sort the records. For each primary key, the value of the index is generated and mapped with the record.</a:t>
            </a:r>
          </a:p>
        </p:txBody>
      </p:sp>
      <p:pic>
        <p:nvPicPr>
          <p:cNvPr id="10" name="Picture 9" descr="DBMS B+ File Organization"/>
          <p:cNvPicPr/>
          <p:nvPr/>
        </p:nvPicPr>
        <p:blipFill>
          <a:blip r:embed="rId2"/>
          <a:srcRect/>
          <a:stretch>
            <a:fillRect/>
          </a:stretch>
        </p:blipFill>
        <p:spPr bwMode="auto">
          <a:xfrm>
            <a:off x="5640207" y="3452797"/>
            <a:ext cx="5995201" cy="2696211"/>
          </a:xfrm>
          <a:prstGeom prst="rect">
            <a:avLst/>
          </a:prstGeom>
          <a:noFill/>
          <a:ln w="9525">
            <a:noFill/>
            <a:miter lim="800000"/>
            <a:headEnd/>
            <a:tailEnd/>
          </a:ln>
        </p:spPr>
      </p:pic>
      <p:sp>
        <p:nvSpPr>
          <p:cNvPr id="12" name="TextBox 11"/>
          <p:cNvSpPr txBox="1"/>
          <p:nvPr/>
        </p:nvSpPr>
        <p:spPr>
          <a:xfrm>
            <a:off x="742122" y="3525096"/>
            <a:ext cx="4558748" cy="2862322"/>
          </a:xfrm>
          <a:prstGeom prst="rect">
            <a:avLst/>
          </a:prstGeom>
          <a:noFill/>
        </p:spPr>
        <p:txBody>
          <a:bodyPr wrap="square" rtlCol="0">
            <a:spAutoFit/>
          </a:bodyPr>
          <a:lstStyle/>
          <a:p>
            <a:pPr lvl="0" algn="just">
              <a:lnSpc>
                <a:spcPct val="150000"/>
              </a:lnSpc>
              <a:buFont typeface="Wingdings" pitchFamily="2" charset="2"/>
              <a:buChar char="v"/>
            </a:pPr>
            <a:r>
              <a:rPr lang="en-US" dirty="0" smtClean="0">
                <a:solidFill>
                  <a:srgbClr val="C00000"/>
                </a:solidFill>
              </a:rPr>
              <a:t>The B+ tree is similar to a binary search tree (BST), but it can have more than two children. In this method, all the records are stored only at the leaf node. Intermediate nodes act as a pointer to the leaf nodes. They do not contain any records.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 calcmode="lin" valueType="num">
                                      <p:cBhvr additive="base">
                                        <p:cTn id="2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B+ File Organization</a:t>
            </a:r>
            <a:endParaRPr lang="en-US" sz="2400" dirty="0">
              <a:solidFill>
                <a:schemeClr val="bg1"/>
              </a:solidFill>
            </a:endParaRPr>
          </a:p>
        </p:txBody>
      </p:sp>
      <p:sp>
        <p:nvSpPr>
          <p:cNvPr id="6146" name="Rectangle 2"/>
          <p:cNvSpPr>
            <a:spLocks noChangeArrowheads="1"/>
          </p:cNvSpPr>
          <p:nvPr/>
        </p:nvSpPr>
        <p:spPr bwMode="auto">
          <a:xfrm>
            <a:off x="336650" y="2053003"/>
            <a:ext cx="11391524" cy="415498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pPr>
            <a:r>
              <a:rPr lang="en-US" sz="2000" dirty="0" smtClean="0">
                <a:solidFill>
                  <a:srgbClr val="002060"/>
                </a:solidFill>
              </a:rPr>
              <a:t>The above B+ tree shows that:</a:t>
            </a:r>
          </a:p>
          <a:p>
            <a:pPr lvl="0" algn="just">
              <a:lnSpc>
                <a:spcPct val="150000"/>
              </a:lnSpc>
              <a:buFont typeface="Wingdings" pitchFamily="2" charset="2"/>
              <a:buChar char="ü"/>
            </a:pPr>
            <a:r>
              <a:rPr lang="en-US" sz="2000" dirty="0" smtClean="0">
                <a:solidFill>
                  <a:srgbClr val="C00000"/>
                </a:solidFill>
              </a:rPr>
              <a:t>There is one root node of the tree, i.e., 25.</a:t>
            </a:r>
          </a:p>
          <a:p>
            <a:pPr lvl="0" algn="just">
              <a:lnSpc>
                <a:spcPct val="150000"/>
              </a:lnSpc>
              <a:buFont typeface="Wingdings" pitchFamily="2" charset="2"/>
              <a:buChar char="ü"/>
            </a:pPr>
            <a:r>
              <a:rPr lang="en-US" sz="2000" dirty="0" smtClean="0">
                <a:solidFill>
                  <a:srgbClr val="C00000"/>
                </a:solidFill>
              </a:rPr>
              <a:t>There is an intermediary layer with nodes. They do not store the actual record. They have only pointers to the leaf node.</a:t>
            </a:r>
          </a:p>
          <a:p>
            <a:pPr lvl="0" algn="just">
              <a:lnSpc>
                <a:spcPct val="150000"/>
              </a:lnSpc>
              <a:buFont typeface="Wingdings" pitchFamily="2" charset="2"/>
              <a:buChar char="ü"/>
            </a:pPr>
            <a:r>
              <a:rPr lang="en-US" sz="2000" dirty="0" smtClean="0">
                <a:solidFill>
                  <a:srgbClr val="C00000"/>
                </a:solidFill>
              </a:rPr>
              <a:t>The nodes to the left of the root node contain the prior value of the root and nodes to the right contain next value of the root, i.e., 15 and 30 respectively.</a:t>
            </a:r>
          </a:p>
          <a:p>
            <a:pPr lvl="0" algn="just">
              <a:lnSpc>
                <a:spcPct val="150000"/>
              </a:lnSpc>
              <a:buFont typeface="Wingdings" pitchFamily="2" charset="2"/>
              <a:buChar char="ü"/>
            </a:pPr>
            <a:r>
              <a:rPr lang="en-US" sz="2000" dirty="0" smtClean="0">
                <a:solidFill>
                  <a:srgbClr val="C00000"/>
                </a:solidFill>
              </a:rPr>
              <a:t>There is only one leaf node which has only values, i.e., 10, 12, 17, 20, 24, 27 and 29.</a:t>
            </a:r>
          </a:p>
          <a:p>
            <a:pPr lvl="0" algn="just">
              <a:lnSpc>
                <a:spcPct val="150000"/>
              </a:lnSpc>
              <a:buFont typeface="Wingdings" pitchFamily="2" charset="2"/>
              <a:buChar char="ü"/>
            </a:pPr>
            <a:r>
              <a:rPr lang="en-US" sz="2000" dirty="0" smtClean="0">
                <a:solidFill>
                  <a:srgbClr val="C00000"/>
                </a:solidFill>
              </a:rPr>
              <a:t>Searching for any record is easier as all the leaf nodes are balanced.</a:t>
            </a:r>
          </a:p>
          <a:p>
            <a:pPr lvl="0" algn="just">
              <a:lnSpc>
                <a:spcPct val="150000"/>
              </a:lnSpc>
              <a:buFont typeface="Wingdings" pitchFamily="2" charset="2"/>
              <a:buChar char="ü"/>
            </a:pPr>
            <a:r>
              <a:rPr lang="en-US" sz="2000" dirty="0" smtClean="0">
                <a:solidFill>
                  <a:srgbClr val="C00000"/>
                </a:solidFill>
              </a:rPr>
              <a:t>In this method, searching any record can be traversed through the single path and accessed easily.</a:t>
            </a:r>
            <a:endParaRPr lang="en-US"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6" end="6"/>
                                            </p:txEl>
                                          </p:spTgt>
                                        </p:tgtEl>
                                        <p:attrNameLst>
                                          <p:attrName>style.visibility</p:attrName>
                                        </p:attrNameLst>
                                      </p:cBhvr>
                                      <p:to>
                                        <p:strVal val="visible"/>
                                      </p:to>
                                    </p:set>
                                    <p:anim calcmode="lin" valueType="num">
                                      <p:cBhvr additive="base">
                                        <p:cTn id="43"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B+ File Organization</a:t>
            </a:r>
            <a:endParaRPr lang="en-US" sz="2400" dirty="0">
              <a:solidFill>
                <a:schemeClr val="bg1"/>
              </a:solidFill>
            </a:endParaRPr>
          </a:p>
        </p:txBody>
      </p:sp>
      <p:sp>
        <p:nvSpPr>
          <p:cNvPr id="6146" name="Rectangle 2"/>
          <p:cNvSpPr>
            <a:spLocks noChangeArrowheads="1"/>
          </p:cNvSpPr>
          <p:nvPr/>
        </p:nvSpPr>
        <p:spPr bwMode="auto">
          <a:xfrm>
            <a:off x="336650" y="2053003"/>
            <a:ext cx="11391524" cy="415498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nSpc>
                <a:spcPct val="150000"/>
              </a:lnSpc>
            </a:pPr>
            <a:r>
              <a:rPr lang="en-US" sz="2000" dirty="0" smtClean="0">
                <a:solidFill>
                  <a:srgbClr val="C00000"/>
                </a:solidFill>
              </a:rPr>
              <a:t>Pros of B+ tree file organization</a:t>
            </a:r>
          </a:p>
          <a:p>
            <a:pPr lvl="0">
              <a:lnSpc>
                <a:spcPct val="150000"/>
              </a:lnSpc>
              <a:buFont typeface="Wingdings" pitchFamily="2" charset="2"/>
              <a:buChar char="ü"/>
            </a:pPr>
            <a:r>
              <a:rPr lang="en-US" sz="2000" dirty="0" smtClean="0">
                <a:solidFill>
                  <a:srgbClr val="002060"/>
                </a:solidFill>
              </a:rPr>
              <a:t>In this method, searching becomes very easy as all the records are stored only in the leaf nodes and sorted the sequential linked list.</a:t>
            </a:r>
          </a:p>
          <a:p>
            <a:pPr lvl="0">
              <a:lnSpc>
                <a:spcPct val="150000"/>
              </a:lnSpc>
              <a:buFont typeface="Wingdings" pitchFamily="2" charset="2"/>
              <a:buChar char="ü"/>
            </a:pPr>
            <a:r>
              <a:rPr lang="en-US" sz="2000" dirty="0" smtClean="0">
                <a:solidFill>
                  <a:srgbClr val="002060"/>
                </a:solidFill>
              </a:rPr>
              <a:t>Traversing through the tree structure is easier and faster.</a:t>
            </a:r>
          </a:p>
          <a:p>
            <a:pPr lvl="0">
              <a:lnSpc>
                <a:spcPct val="150000"/>
              </a:lnSpc>
              <a:buFont typeface="Wingdings" pitchFamily="2" charset="2"/>
              <a:buChar char="ü"/>
            </a:pPr>
            <a:r>
              <a:rPr lang="en-US" sz="2000" dirty="0" smtClean="0">
                <a:solidFill>
                  <a:srgbClr val="002060"/>
                </a:solidFill>
              </a:rPr>
              <a:t>The size of the B+ tree has no restrictions, so the number of records can increase or decrease and the B+ tree structure can also grow or shrink.</a:t>
            </a:r>
          </a:p>
          <a:p>
            <a:pPr lvl="0">
              <a:lnSpc>
                <a:spcPct val="150000"/>
              </a:lnSpc>
              <a:buFont typeface="Wingdings" pitchFamily="2" charset="2"/>
              <a:buChar char="ü"/>
            </a:pPr>
            <a:r>
              <a:rPr lang="en-US" sz="2000" dirty="0" smtClean="0">
                <a:solidFill>
                  <a:srgbClr val="002060"/>
                </a:solidFill>
              </a:rPr>
              <a:t>It is a balanced tree structure, and any insert/update/delete does not affect the performance of tree.</a:t>
            </a:r>
          </a:p>
          <a:p>
            <a:pPr>
              <a:lnSpc>
                <a:spcPct val="150000"/>
              </a:lnSpc>
            </a:pPr>
            <a:r>
              <a:rPr lang="en-US" sz="2000" dirty="0" smtClean="0">
                <a:solidFill>
                  <a:srgbClr val="C00000"/>
                </a:solidFill>
              </a:rPr>
              <a:t>Cons of B+ tree file organization</a:t>
            </a:r>
          </a:p>
          <a:p>
            <a:pPr lvl="0">
              <a:lnSpc>
                <a:spcPct val="150000"/>
              </a:lnSpc>
              <a:buFont typeface="Wingdings" pitchFamily="2" charset="2"/>
              <a:buChar char="ü"/>
            </a:pPr>
            <a:r>
              <a:rPr lang="en-US" sz="2000" dirty="0" smtClean="0">
                <a:solidFill>
                  <a:srgbClr val="002060"/>
                </a:solidFill>
              </a:rPr>
              <a:t>This method is inefficient for the static method.</a:t>
            </a:r>
            <a:endParaRPr lang="en-US" sz="2000"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6" end="6"/>
                                            </p:txEl>
                                          </p:spTgt>
                                        </p:tgtEl>
                                        <p:attrNameLst>
                                          <p:attrName>style.visibility</p:attrName>
                                        </p:attrNameLst>
                                      </p:cBhvr>
                                      <p:to>
                                        <p:strVal val="visible"/>
                                      </p:to>
                                    </p:set>
                                    <p:anim calcmode="lin" valueType="num">
                                      <p:cBhvr additive="base">
                                        <p:cTn id="43"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pPr fontAlgn="base"/>
            <a:r>
              <a:rPr lang="en-US" sz="2400" dirty="0" smtClean="0">
                <a:solidFill>
                  <a:schemeClr val="bg1"/>
                </a:solidFill>
              </a:rPr>
              <a:t>Indexing in Databases</a:t>
            </a:r>
            <a:endParaRPr lang="en-US" sz="2400" dirty="0">
              <a:solidFill>
                <a:schemeClr val="bg1"/>
              </a:solidFill>
            </a:endParaRPr>
          </a:p>
        </p:txBody>
      </p:sp>
      <p:sp>
        <p:nvSpPr>
          <p:cNvPr id="6146" name="Rectangle 2"/>
          <p:cNvSpPr>
            <a:spLocks noChangeArrowheads="1"/>
          </p:cNvSpPr>
          <p:nvPr/>
        </p:nvSpPr>
        <p:spPr bwMode="auto">
          <a:xfrm>
            <a:off x="5" y="1617598"/>
            <a:ext cx="7683905" cy="240065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fontAlgn="base">
              <a:lnSpc>
                <a:spcPct val="150000"/>
              </a:lnSpc>
            </a:pPr>
            <a:r>
              <a:rPr lang="en-IN" sz="2000" dirty="0" smtClean="0">
                <a:solidFill>
                  <a:srgbClr val="C00000"/>
                </a:solidFill>
              </a:rPr>
              <a:t>Indexing is a way to optimize the performance of a database by minimizing the number of disk accesses required when a query is processed. It is a data structure technique which is used to quickly locate and access the data in a database.</a:t>
            </a:r>
          </a:p>
          <a:p>
            <a:pPr algn="just" fontAlgn="base">
              <a:lnSpc>
                <a:spcPct val="150000"/>
              </a:lnSpc>
            </a:pPr>
            <a:r>
              <a:rPr lang="en-IN" sz="2400" dirty="0" smtClean="0">
                <a:solidFill>
                  <a:srgbClr val="C00000"/>
                </a:solidFill>
              </a:rPr>
              <a:t>Indexes are created using a few database columns.</a:t>
            </a:r>
          </a:p>
        </p:txBody>
      </p:sp>
      <p:sp>
        <p:nvSpPr>
          <p:cNvPr id="9" name="TextBox 8"/>
          <p:cNvSpPr txBox="1"/>
          <p:nvPr/>
        </p:nvSpPr>
        <p:spPr>
          <a:xfrm>
            <a:off x="14776" y="4100065"/>
            <a:ext cx="11813430" cy="2400657"/>
          </a:xfrm>
          <a:prstGeom prst="rect">
            <a:avLst/>
          </a:prstGeom>
          <a:noFill/>
        </p:spPr>
        <p:txBody>
          <a:bodyPr wrap="square" rtlCol="0">
            <a:spAutoFit/>
          </a:bodyPr>
          <a:lstStyle/>
          <a:p>
            <a:pPr lvl="1" algn="just" fontAlgn="base">
              <a:lnSpc>
                <a:spcPct val="150000"/>
              </a:lnSpc>
              <a:buFont typeface="Wingdings" pitchFamily="2" charset="2"/>
              <a:buChar char="ü"/>
            </a:pPr>
            <a:r>
              <a:rPr lang="en-IN" sz="2000" dirty="0" smtClean="0">
                <a:solidFill>
                  <a:srgbClr val="002060"/>
                </a:solidFill>
              </a:rPr>
              <a:t>The first column is the Search key that contains a copy of the primary key or candidate key of the table. These values are stored in sorted order so that the corresponding data can be accessed quickly.</a:t>
            </a:r>
            <a:r>
              <a:rPr lang="en-IN" sz="2000" dirty="0" smtClean="0">
                <a:solidFill>
                  <a:srgbClr val="C00000"/>
                </a:solidFill>
              </a:rPr>
              <a:t/>
            </a:r>
            <a:br>
              <a:rPr lang="en-IN" sz="2000" dirty="0" smtClean="0">
                <a:solidFill>
                  <a:srgbClr val="C00000"/>
                </a:solidFill>
              </a:rPr>
            </a:br>
            <a:r>
              <a:rPr lang="en-IN" sz="2000" dirty="0" smtClean="0">
                <a:solidFill>
                  <a:srgbClr val="002060"/>
                </a:solidFill>
              </a:rPr>
              <a:t>Note: The data may or may not be stored in sorted order.</a:t>
            </a:r>
          </a:p>
          <a:p>
            <a:pPr lvl="1" algn="just" fontAlgn="base">
              <a:lnSpc>
                <a:spcPct val="150000"/>
              </a:lnSpc>
              <a:buFont typeface="Wingdings" pitchFamily="2" charset="2"/>
              <a:buChar char="ü"/>
            </a:pPr>
            <a:r>
              <a:rPr lang="en-IN" sz="2000" dirty="0" smtClean="0">
                <a:solidFill>
                  <a:srgbClr val="002060"/>
                </a:solidFill>
              </a:rPr>
              <a:t>The second column is the Data Reference or Pointer which contains a set of pointers holding the address of the disk block where that particular key value can be found.</a:t>
            </a:r>
            <a:endParaRPr lang="en-US" dirty="0"/>
          </a:p>
        </p:txBody>
      </p:sp>
      <p:pic>
        <p:nvPicPr>
          <p:cNvPr id="10" name="Picture 2" descr="https://media.geeksforgeeks.org/wp-content/cdn-uploads/20190812183525/Structure-of-an-Index-in-Database.jpg"/>
          <p:cNvPicPr>
            <a:picLocks noChangeAspect="1" noChangeArrowheads="1"/>
          </p:cNvPicPr>
          <p:nvPr/>
        </p:nvPicPr>
        <p:blipFill>
          <a:blip r:embed="rId2"/>
          <a:srcRect/>
          <a:stretch>
            <a:fillRect/>
          </a:stretch>
        </p:blipFill>
        <p:spPr bwMode="auto">
          <a:xfrm>
            <a:off x="7855709" y="1592709"/>
            <a:ext cx="4075727" cy="250969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 calcmode="lin" valueType="num">
                                      <p:cBhvr additive="base">
                                        <p:cTn id="3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3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10" name="TextBox 9"/>
          <p:cNvSpPr txBox="1"/>
          <p:nvPr/>
        </p:nvSpPr>
        <p:spPr>
          <a:xfrm>
            <a:off x="872835" y="1776549"/>
            <a:ext cx="10861965" cy="4431983"/>
          </a:xfrm>
          <a:prstGeom prst="rect">
            <a:avLst/>
          </a:prstGeom>
          <a:noFill/>
        </p:spPr>
        <p:txBody>
          <a:bodyPr wrap="square" rtlCol="0">
            <a:spAutoFit/>
          </a:bodyPr>
          <a:lstStyle/>
          <a:p>
            <a:pPr lvl="0" algn="just">
              <a:lnSpc>
                <a:spcPct val="150000"/>
              </a:lnSpc>
            </a:pPr>
            <a:r>
              <a:rPr lang="en-US" sz="2400" b="1" dirty="0" smtClean="0">
                <a:solidFill>
                  <a:srgbClr val="002060"/>
                </a:solidFill>
              </a:rPr>
              <a:t>Specialized Users - </a:t>
            </a:r>
            <a:r>
              <a:rPr lang="en-US" sz="2000" dirty="0" smtClean="0">
                <a:solidFill>
                  <a:srgbClr val="C00000"/>
                </a:solidFill>
              </a:rPr>
              <a:t>These are also sophisticated users, but they write special database application programs. They are the developers who develop </a:t>
            </a:r>
            <a:r>
              <a:rPr lang="en-US" sz="2000" b="1" i="1" dirty="0" smtClean="0">
                <a:solidFill>
                  <a:srgbClr val="002060"/>
                </a:solidFill>
              </a:rPr>
              <a:t>the complex programs to the requirement.</a:t>
            </a:r>
          </a:p>
          <a:p>
            <a:pPr lvl="0" algn="just">
              <a:lnSpc>
                <a:spcPct val="150000"/>
              </a:lnSpc>
            </a:pPr>
            <a:r>
              <a:rPr lang="en-US" sz="2400" b="1" dirty="0" smtClean="0">
                <a:solidFill>
                  <a:srgbClr val="002060"/>
                </a:solidFill>
              </a:rPr>
              <a:t>Stand-alone Users - </a:t>
            </a:r>
            <a:r>
              <a:rPr lang="en-US" sz="2000" dirty="0" smtClean="0">
                <a:solidFill>
                  <a:srgbClr val="C00000"/>
                </a:solidFill>
              </a:rPr>
              <a:t>These users will have </a:t>
            </a:r>
            <a:r>
              <a:rPr lang="en-US" sz="2000" b="1" i="1" dirty="0" smtClean="0">
                <a:solidFill>
                  <a:srgbClr val="002060"/>
                </a:solidFill>
              </a:rPr>
              <a:t>stand-alone database </a:t>
            </a:r>
            <a:r>
              <a:rPr lang="en-US" sz="2000" dirty="0" smtClean="0">
                <a:solidFill>
                  <a:srgbClr val="C00000"/>
                </a:solidFill>
              </a:rPr>
              <a:t>for their  personal use. These kinds of database will have readymade database packages which will have menus and graphical interfaces.</a:t>
            </a:r>
          </a:p>
          <a:p>
            <a:pPr lvl="0" algn="just">
              <a:lnSpc>
                <a:spcPct val="150000"/>
              </a:lnSpc>
            </a:pPr>
            <a:r>
              <a:rPr lang="en-US" sz="2400" b="1" dirty="0" smtClean="0">
                <a:solidFill>
                  <a:srgbClr val="002060"/>
                </a:solidFill>
              </a:rPr>
              <a:t>Naive users - </a:t>
            </a:r>
            <a:r>
              <a:rPr lang="en-US" sz="2000" dirty="0" smtClean="0">
                <a:solidFill>
                  <a:srgbClr val="C00000"/>
                </a:solidFill>
              </a:rPr>
              <a:t>Any user who </a:t>
            </a:r>
            <a:r>
              <a:rPr lang="en-US" sz="2000" b="1" i="1" dirty="0" smtClean="0">
                <a:solidFill>
                  <a:srgbClr val="002060"/>
                </a:solidFill>
              </a:rPr>
              <a:t>does not have any knowledge about database </a:t>
            </a:r>
            <a:r>
              <a:rPr lang="en-US" sz="2000" dirty="0" smtClean="0">
                <a:solidFill>
                  <a:srgbClr val="C00000"/>
                </a:solidFill>
              </a:rPr>
              <a:t>can be in this category. There task is to just use the developed application and get the desired results. For example: Clerical staff in any bank is a naïve user. They don’t have any DBMS knowledge but they still use the database and perform their given task.</a:t>
            </a:r>
          </a:p>
          <a:p>
            <a:pPr lvl="1" algn="just">
              <a:buFont typeface="Wingdings" pitchFamily="2" charset="2"/>
              <a:buChar char="§"/>
            </a:pPr>
            <a:endParaRPr lang="en-US" sz="2400" i="1" dirty="0" smtClean="0">
              <a:solidFill>
                <a:srgbClr val="002060"/>
              </a:solidFill>
            </a:endParaRPr>
          </a:p>
        </p:txBody>
      </p:sp>
      <p:sp>
        <p:nvSpPr>
          <p:cNvPr id="12" name="TextBox 11"/>
          <p:cNvSpPr txBox="1"/>
          <p:nvPr/>
        </p:nvSpPr>
        <p:spPr>
          <a:xfrm>
            <a:off x="966643" y="881936"/>
            <a:ext cx="4924705" cy="461665"/>
          </a:xfrm>
          <a:prstGeom prst="rect">
            <a:avLst/>
          </a:prstGeom>
          <a:solidFill>
            <a:schemeClr val="accent2"/>
          </a:solidFill>
        </p:spPr>
        <p:txBody>
          <a:bodyPr wrap="square" rtlCol="0">
            <a:spAutoFit/>
          </a:bodyPr>
          <a:lstStyle/>
          <a:p>
            <a:r>
              <a:rPr lang="en-US" sz="2400" b="1" dirty="0" smtClean="0">
                <a:solidFill>
                  <a:schemeClr val="bg1"/>
                </a:solidFill>
              </a:rPr>
              <a:t>Database Users:</a:t>
            </a:r>
            <a:endParaRPr lang="en-US" sz="2400" b="1" dirty="0">
              <a:solidFill>
                <a:schemeClr val="bg1"/>
              </a:solidFill>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pPr fontAlgn="base"/>
            <a:r>
              <a:rPr lang="en-US" sz="2400" dirty="0" smtClean="0">
                <a:solidFill>
                  <a:schemeClr val="bg1"/>
                </a:solidFill>
              </a:rPr>
              <a:t>Indexing in Databases</a:t>
            </a:r>
            <a:endParaRPr lang="en-US" sz="2400" dirty="0">
              <a:solidFill>
                <a:schemeClr val="bg1"/>
              </a:solidFill>
            </a:endParaRPr>
          </a:p>
        </p:txBody>
      </p:sp>
      <p:sp>
        <p:nvSpPr>
          <p:cNvPr id="6146" name="Rectangle 2"/>
          <p:cNvSpPr>
            <a:spLocks noChangeArrowheads="1"/>
          </p:cNvSpPr>
          <p:nvPr/>
        </p:nvSpPr>
        <p:spPr bwMode="auto">
          <a:xfrm>
            <a:off x="321901" y="1845257"/>
            <a:ext cx="11521053" cy="4570482"/>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fontAlgn="base">
              <a:lnSpc>
                <a:spcPct val="150000"/>
              </a:lnSpc>
            </a:pPr>
            <a:r>
              <a:rPr lang="en-IN" sz="2200" b="1" dirty="0" smtClean="0">
                <a:solidFill>
                  <a:srgbClr val="C00000"/>
                </a:solidFill>
              </a:rPr>
              <a:t>The indexing has various attributes:</a:t>
            </a:r>
          </a:p>
          <a:p>
            <a:pPr lvl="1" algn="just" fontAlgn="base">
              <a:lnSpc>
                <a:spcPct val="150000"/>
              </a:lnSpc>
              <a:buFont typeface="Wingdings" pitchFamily="2" charset="2"/>
              <a:buChar char="ü"/>
            </a:pPr>
            <a:r>
              <a:rPr lang="en-IN" sz="2200" dirty="0" smtClean="0">
                <a:solidFill>
                  <a:srgbClr val="002060"/>
                </a:solidFill>
              </a:rPr>
              <a:t>Access Types: This refers to the type of access such as value based search, range access, etc.</a:t>
            </a:r>
          </a:p>
          <a:p>
            <a:pPr lvl="1" algn="just" fontAlgn="base">
              <a:lnSpc>
                <a:spcPct val="150000"/>
              </a:lnSpc>
              <a:buFont typeface="Wingdings" pitchFamily="2" charset="2"/>
              <a:buChar char="ü"/>
            </a:pPr>
            <a:r>
              <a:rPr lang="en-IN" sz="2200" dirty="0" smtClean="0">
                <a:solidFill>
                  <a:srgbClr val="002060"/>
                </a:solidFill>
              </a:rPr>
              <a:t>Access Time: It refers to the time needed to find particular data element or set of elements.</a:t>
            </a:r>
          </a:p>
          <a:p>
            <a:pPr lvl="1" algn="just" fontAlgn="base">
              <a:lnSpc>
                <a:spcPct val="150000"/>
              </a:lnSpc>
              <a:buFont typeface="Wingdings" pitchFamily="2" charset="2"/>
              <a:buChar char="ü"/>
            </a:pPr>
            <a:r>
              <a:rPr lang="en-IN" sz="2200" dirty="0" smtClean="0">
                <a:solidFill>
                  <a:srgbClr val="002060"/>
                </a:solidFill>
              </a:rPr>
              <a:t>Insertion Time: It refers to the time taken to find the appropriate space and insert a new data.</a:t>
            </a:r>
          </a:p>
          <a:p>
            <a:pPr lvl="1" algn="just" fontAlgn="base">
              <a:lnSpc>
                <a:spcPct val="150000"/>
              </a:lnSpc>
              <a:buFont typeface="Wingdings" pitchFamily="2" charset="2"/>
              <a:buChar char="ü"/>
            </a:pPr>
            <a:r>
              <a:rPr lang="en-IN" sz="2200" dirty="0" smtClean="0">
                <a:solidFill>
                  <a:srgbClr val="002060"/>
                </a:solidFill>
              </a:rPr>
              <a:t>Deletion Time: Time taken to find an item and delete it as well as update the index structure.</a:t>
            </a:r>
          </a:p>
          <a:p>
            <a:pPr lvl="1" algn="just" fontAlgn="base">
              <a:lnSpc>
                <a:spcPct val="150000"/>
              </a:lnSpc>
              <a:buFont typeface="Wingdings" pitchFamily="2" charset="2"/>
              <a:buChar char="ü"/>
            </a:pPr>
            <a:r>
              <a:rPr lang="en-IN" sz="2200" dirty="0" smtClean="0">
                <a:solidFill>
                  <a:srgbClr val="002060"/>
                </a:solidFill>
              </a:rPr>
              <a:t>Space Overhead: It refers to the additional space required by the index.</a:t>
            </a:r>
          </a:p>
          <a:p>
            <a:pPr algn="just" fontAlgn="base">
              <a:lnSpc>
                <a:spcPct val="150000"/>
              </a:lnSpc>
            </a:pPr>
            <a:r>
              <a:rPr lang="en-IN" sz="2200" dirty="0" smtClean="0">
                <a:solidFill>
                  <a:srgbClr val="C00000"/>
                </a:solidFill>
              </a:rPr>
              <a:t>In general, there are two types of file organization mechanism which are followed by the indexing methods to store the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6" end="6"/>
                                            </p:txEl>
                                          </p:spTgt>
                                        </p:tgtEl>
                                        <p:attrNameLst>
                                          <p:attrName>style.visibility</p:attrName>
                                        </p:attrNameLst>
                                      </p:cBhvr>
                                      <p:to>
                                        <p:strVal val="visible"/>
                                      </p:to>
                                    </p:set>
                                    <p:anim calcmode="lin" valueType="num">
                                      <p:cBhvr additive="base">
                                        <p:cTn id="43"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pPr fontAlgn="base"/>
            <a:r>
              <a:rPr lang="en-US" sz="2400" dirty="0" smtClean="0">
                <a:solidFill>
                  <a:schemeClr val="bg1"/>
                </a:solidFill>
              </a:rPr>
              <a:t>Indexing in Databases</a:t>
            </a:r>
            <a:endParaRPr lang="en-US" sz="2400" dirty="0">
              <a:solidFill>
                <a:schemeClr val="bg1"/>
              </a:solidFill>
            </a:endParaRPr>
          </a:p>
        </p:txBody>
      </p:sp>
      <p:sp>
        <p:nvSpPr>
          <p:cNvPr id="6146" name="Rectangle 2"/>
          <p:cNvSpPr>
            <a:spLocks noChangeArrowheads="1"/>
          </p:cNvSpPr>
          <p:nvPr/>
        </p:nvSpPr>
        <p:spPr bwMode="auto">
          <a:xfrm>
            <a:off x="321901" y="1593548"/>
            <a:ext cx="11521053" cy="197682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fontAlgn="base">
              <a:lnSpc>
                <a:spcPct val="150000"/>
              </a:lnSpc>
            </a:pPr>
            <a:r>
              <a:rPr lang="en-IN" sz="2200" dirty="0" smtClean="0">
                <a:solidFill>
                  <a:srgbClr val="002060"/>
                </a:solidFill>
              </a:rPr>
              <a:t>Sequential File Organization or Ordered Index File: </a:t>
            </a:r>
            <a:r>
              <a:rPr lang="en-IN" sz="2200" dirty="0" smtClean="0">
                <a:solidFill>
                  <a:srgbClr val="C00000"/>
                </a:solidFill>
              </a:rPr>
              <a:t>In this, the indices are based on a sorted ordering of the values. These are generally fast and a more traditional type of storing mechanism. These Ordered or Sequential file organization might store the data in a dense or sparse format:</a:t>
            </a:r>
          </a:p>
          <a:p>
            <a:pPr algn="just" fontAlgn="base">
              <a:lnSpc>
                <a:spcPct val="150000"/>
              </a:lnSpc>
            </a:pPr>
            <a:r>
              <a:rPr lang="en-IN" sz="2200" dirty="0" smtClean="0">
                <a:solidFill>
                  <a:srgbClr val="C00000"/>
                </a:solidFill>
              </a:rPr>
              <a:t>	</a:t>
            </a:r>
          </a:p>
        </p:txBody>
      </p:sp>
      <p:sp>
        <p:nvSpPr>
          <p:cNvPr id="8" name="TextBox 7"/>
          <p:cNvSpPr txBox="1"/>
          <p:nvPr/>
        </p:nvSpPr>
        <p:spPr>
          <a:xfrm>
            <a:off x="855406" y="3229938"/>
            <a:ext cx="5132439" cy="3139321"/>
          </a:xfrm>
          <a:prstGeom prst="rect">
            <a:avLst/>
          </a:prstGeom>
          <a:noFill/>
        </p:spPr>
        <p:txBody>
          <a:bodyPr wrap="square" rtlCol="0">
            <a:spAutoFit/>
          </a:bodyPr>
          <a:lstStyle/>
          <a:p>
            <a:pPr algn="just" fontAlgn="base">
              <a:lnSpc>
                <a:spcPct val="150000"/>
              </a:lnSpc>
            </a:pPr>
            <a:r>
              <a:rPr lang="en-IN" sz="2200" dirty="0" smtClean="0">
                <a:solidFill>
                  <a:srgbClr val="002060"/>
                </a:solidFill>
              </a:rPr>
              <a:t>Dense Index:</a:t>
            </a:r>
          </a:p>
          <a:p>
            <a:pPr marL="0" lvl="2" algn="just" fontAlgn="base">
              <a:lnSpc>
                <a:spcPct val="150000"/>
              </a:lnSpc>
              <a:buFont typeface="Wingdings" pitchFamily="2" charset="2"/>
              <a:buChar char="ü"/>
            </a:pPr>
            <a:r>
              <a:rPr lang="en-IN" sz="2200" dirty="0" smtClean="0">
                <a:solidFill>
                  <a:srgbClr val="C00000"/>
                </a:solidFill>
              </a:rPr>
              <a:t>For every search key value in the data file, there is an </a:t>
            </a:r>
            <a:r>
              <a:rPr lang="en-IN" sz="2200" dirty="0" smtClean="0">
                <a:solidFill>
                  <a:srgbClr val="002060"/>
                </a:solidFill>
              </a:rPr>
              <a:t>index record.</a:t>
            </a:r>
          </a:p>
          <a:p>
            <a:pPr marL="58738" lvl="2" algn="just" fontAlgn="base">
              <a:lnSpc>
                <a:spcPct val="150000"/>
              </a:lnSpc>
              <a:buFont typeface="Wingdings" pitchFamily="2" charset="2"/>
              <a:buChar char="ü"/>
            </a:pPr>
            <a:r>
              <a:rPr lang="en-IN" sz="2200" dirty="0" smtClean="0">
                <a:solidFill>
                  <a:srgbClr val="C00000"/>
                </a:solidFill>
              </a:rPr>
              <a:t>This record contains the </a:t>
            </a:r>
            <a:r>
              <a:rPr lang="en-IN" sz="2200" dirty="0" smtClean="0">
                <a:solidFill>
                  <a:srgbClr val="002060"/>
                </a:solidFill>
              </a:rPr>
              <a:t>search key </a:t>
            </a:r>
            <a:r>
              <a:rPr lang="en-IN" sz="2200" dirty="0" smtClean="0">
                <a:solidFill>
                  <a:srgbClr val="C00000"/>
                </a:solidFill>
              </a:rPr>
              <a:t>and also a reference to the first data record with that search key value.</a:t>
            </a:r>
            <a:endParaRPr lang="en-US" dirty="0"/>
          </a:p>
        </p:txBody>
      </p:sp>
      <p:pic>
        <p:nvPicPr>
          <p:cNvPr id="76802" name="Picture 2" descr="https://media.geeksforgeeks.org/wp-content/cdn-uploads/20190812183521/Dense-Index.jpg"/>
          <p:cNvPicPr>
            <a:picLocks noChangeAspect="1" noChangeArrowheads="1"/>
          </p:cNvPicPr>
          <p:nvPr/>
        </p:nvPicPr>
        <p:blipFill>
          <a:blip r:embed="rId2"/>
          <a:srcRect/>
          <a:stretch>
            <a:fillRect/>
          </a:stretch>
        </p:blipFill>
        <p:spPr bwMode="auto">
          <a:xfrm>
            <a:off x="6297557" y="3086101"/>
            <a:ext cx="5481483" cy="325570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802"/>
                                        </p:tgtEl>
                                        <p:attrNameLst>
                                          <p:attrName>style.visibility</p:attrName>
                                        </p:attrNameLst>
                                      </p:cBhvr>
                                      <p:to>
                                        <p:strVal val="visible"/>
                                      </p:to>
                                    </p:set>
                                    <p:anim calcmode="lin" valueType="num">
                                      <p:cBhvr additive="base">
                                        <p:cTn id="13" dur="500" fill="hold"/>
                                        <p:tgtEl>
                                          <p:spTgt spid="76802"/>
                                        </p:tgtEl>
                                        <p:attrNameLst>
                                          <p:attrName>ppt_x</p:attrName>
                                        </p:attrNameLst>
                                      </p:cBhvr>
                                      <p:tavLst>
                                        <p:tav tm="0">
                                          <p:val>
                                            <p:strVal val="#ppt_x"/>
                                          </p:val>
                                        </p:tav>
                                        <p:tav tm="100000">
                                          <p:val>
                                            <p:strVal val="#ppt_x"/>
                                          </p:val>
                                        </p:tav>
                                      </p:tavLst>
                                    </p:anim>
                                    <p:anim calcmode="lin" valueType="num">
                                      <p:cBhvr additive="base">
                                        <p:cTn id="14" dur="500" fill="hold"/>
                                        <p:tgtEl>
                                          <p:spTgt spid="7680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 calcmode="lin" valueType="num">
                                      <p:cBhvr additive="base">
                                        <p:cTn id="2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 calcmode="lin" valueType="num">
                                      <p:cBhvr additive="base">
                                        <p:cTn id="2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pPr fontAlgn="base"/>
            <a:r>
              <a:rPr lang="en-US" sz="2400" dirty="0" smtClean="0">
                <a:solidFill>
                  <a:schemeClr val="bg1"/>
                </a:solidFill>
              </a:rPr>
              <a:t>Indexing in Databases</a:t>
            </a:r>
            <a:endParaRPr lang="en-US" sz="2400" dirty="0">
              <a:solidFill>
                <a:schemeClr val="bg1"/>
              </a:solidFill>
            </a:endParaRPr>
          </a:p>
        </p:txBody>
      </p:sp>
      <p:sp>
        <p:nvSpPr>
          <p:cNvPr id="8" name="TextBox 7"/>
          <p:cNvSpPr txBox="1"/>
          <p:nvPr/>
        </p:nvSpPr>
        <p:spPr>
          <a:xfrm>
            <a:off x="309730" y="1489674"/>
            <a:ext cx="5132439" cy="4801314"/>
          </a:xfrm>
          <a:prstGeom prst="rect">
            <a:avLst/>
          </a:prstGeom>
          <a:noFill/>
        </p:spPr>
        <p:txBody>
          <a:bodyPr wrap="square" rtlCol="0">
            <a:spAutoFit/>
          </a:bodyPr>
          <a:lstStyle/>
          <a:p>
            <a:pPr fontAlgn="base">
              <a:lnSpc>
                <a:spcPct val="150000"/>
              </a:lnSpc>
            </a:pPr>
            <a:r>
              <a:rPr lang="en-IN" sz="2200" dirty="0" smtClean="0">
                <a:solidFill>
                  <a:srgbClr val="002060"/>
                </a:solidFill>
              </a:rPr>
              <a:t>Sparse Index:</a:t>
            </a:r>
          </a:p>
          <a:p>
            <a:pPr algn="just" fontAlgn="base">
              <a:lnSpc>
                <a:spcPct val="150000"/>
              </a:lnSpc>
              <a:buFont typeface="Wingdings" pitchFamily="2" charset="2"/>
              <a:buChar char="ü"/>
            </a:pPr>
            <a:r>
              <a:rPr lang="en-IN" sz="2200" dirty="0" smtClean="0">
                <a:solidFill>
                  <a:srgbClr val="C00000"/>
                </a:solidFill>
              </a:rPr>
              <a:t>The index record appears only for a few items in the data file. Each item points to a block as shown.</a:t>
            </a:r>
          </a:p>
          <a:p>
            <a:pPr algn="just" fontAlgn="base">
              <a:lnSpc>
                <a:spcPct val="150000"/>
              </a:lnSpc>
              <a:buFont typeface="Wingdings" pitchFamily="2" charset="2"/>
              <a:buChar char="ü"/>
            </a:pPr>
            <a:r>
              <a:rPr lang="en-IN" sz="2200" dirty="0" smtClean="0">
                <a:solidFill>
                  <a:srgbClr val="C00000"/>
                </a:solidFill>
              </a:rPr>
              <a:t>To locate a record, we find the index record with the largest search key value less than or equal to the search key value we are looking for.</a:t>
            </a:r>
          </a:p>
          <a:p>
            <a:r>
              <a:rPr lang="en-IN" sz="2400" dirty="0" smtClean="0">
                <a:hlinkClick r:id="rId2"/>
              </a:rPr>
              <a:t/>
            </a:r>
            <a:br>
              <a:rPr lang="en-IN" sz="2400" dirty="0" smtClean="0">
                <a:hlinkClick r:id="rId2"/>
              </a:rPr>
            </a:br>
            <a:endParaRPr lang="en-US" dirty="0"/>
          </a:p>
        </p:txBody>
      </p:sp>
      <p:pic>
        <p:nvPicPr>
          <p:cNvPr id="77826" name="Picture 2" descr="https://media.geeksforgeeks.org/wp-content/cdn-uploads/20190812183518/Sparse-Index.jpg"/>
          <p:cNvPicPr>
            <a:picLocks noChangeAspect="1" noChangeArrowheads="1"/>
          </p:cNvPicPr>
          <p:nvPr/>
        </p:nvPicPr>
        <p:blipFill>
          <a:blip r:embed="rId3"/>
          <a:srcRect/>
          <a:stretch>
            <a:fillRect/>
          </a:stretch>
        </p:blipFill>
        <p:spPr bwMode="auto">
          <a:xfrm>
            <a:off x="5691603" y="1677627"/>
            <a:ext cx="6116936" cy="3764526"/>
          </a:xfrm>
          <a:prstGeom prst="rect">
            <a:avLst/>
          </a:prstGeom>
          <a:noFill/>
        </p:spPr>
      </p:pic>
      <p:sp>
        <p:nvSpPr>
          <p:cNvPr id="12" name="TextBox 11"/>
          <p:cNvSpPr txBox="1"/>
          <p:nvPr/>
        </p:nvSpPr>
        <p:spPr>
          <a:xfrm>
            <a:off x="265472" y="5427411"/>
            <a:ext cx="11503742" cy="1384995"/>
          </a:xfrm>
          <a:prstGeom prst="rect">
            <a:avLst/>
          </a:prstGeom>
          <a:noFill/>
        </p:spPr>
        <p:txBody>
          <a:bodyPr wrap="square" rtlCol="0">
            <a:spAutoFit/>
          </a:bodyPr>
          <a:lstStyle/>
          <a:p>
            <a:pPr>
              <a:lnSpc>
                <a:spcPct val="150000"/>
              </a:lnSpc>
              <a:buFont typeface="Wingdings" pitchFamily="2" charset="2"/>
              <a:buChar char="ü"/>
            </a:pPr>
            <a:r>
              <a:rPr lang="en-IN" sz="2200" dirty="0" smtClean="0">
                <a:solidFill>
                  <a:srgbClr val="C00000"/>
                </a:solidFill>
              </a:rPr>
              <a:t>We start at that record pointed to by the index record, and proceed along with the pointers in the file (that is, sequentially) until we find the desired record.</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additive="base">
                                        <p:cTn id="7" dur="500" fill="hold"/>
                                        <p:tgtEl>
                                          <p:spTgt spid="77826"/>
                                        </p:tgtEl>
                                        <p:attrNameLst>
                                          <p:attrName>ppt_x</p:attrName>
                                        </p:attrNameLst>
                                      </p:cBhvr>
                                      <p:tavLst>
                                        <p:tav tm="0">
                                          <p:val>
                                            <p:strVal val="#ppt_x"/>
                                          </p:val>
                                        </p:tav>
                                        <p:tav tm="100000">
                                          <p:val>
                                            <p:strVal val="#ppt_x"/>
                                          </p:val>
                                        </p:tav>
                                      </p:tavLst>
                                    </p:anim>
                                    <p:anim calcmode="lin" valueType="num">
                                      <p:cBhvr additive="base">
                                        <p:cTn id="8" dur="500" fill="hold"/>
                                        <p:tgtEl>
                                          <p:spTgt spid="778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 calcmode="lin" valueType="num">
                                      <p:cBhvr additive="base">
                                        <p:cTn id="2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pPr fontAlgn="base"/>
            <a:r>
              <a:rPr lang="en-US" sz="2400" dirty="0" smtClean="0">
                <a:solidFill>
                  <a:schemeClr val="bg1"/>
                </a:solidFill>
              </a:rPr>
              <a:t>Indexing in Databases</a:t>
            </a:r>
            <a:endParaRPr lang="en-US" sz="2400" dirty="0">
              <a:solidFill>
                <a:schemeClr val="bg1"/>
              </a:solidFill>
            </a:endParaRPr>
          </a:p>
        </p:txBody>
      </p:sp>
      <p:sp>
        <p:nvSpPr>
          <p:cNvPr id="6146" name="Rectangle 2"/>
          <p:cNvSpPr>
            <a:spLocks noChangeArrowheads="1"/>
          </p:cNvSpPr>
          <p:nvPr/>
        </p:nvSpPr>
        <p:spPr bwMode="auto">
          <a:xfrm>
            <a:off x="321901" y="1532957"/>
            <a:ext cx="11521053" cy="2215991"/>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fontAlgn="base">
              <a:lnSpc>
                <a:spcPct val="150000"/>
              </a:lnSpc>
            </a:pPr>
            <a:r>
              <a:rPr lang="en-IN" sz="2400" dirty="0" smtClean="0">
                <a:solidFill>
                  <a:srgbClr val="002060"/>
                </a:solidFill>
              </a:rPr>
              <a:t>There are primarily three methods of indexing:</a:t>
            </a:r>
          </a:p>
          <a:p>
            <a:pPr lvl="1" fontAlgn="base">
              <a:lnSpc>
                <a:spcPct val="150000"/>
              </a:lnSpc>
              <a:buFont typeface="Wingdings" pitchFamily="2" charset="2"/>
              <a:buChar char="ü"/>
            </a:pPr>
            <a:r>
              <a:rPr lang="en-IN" sz="2400" dirty="0" smtClean="0">
                <a:solidFill>
                  <a:srgbClr val="C00000"/>
                </a:solidFill>
              </a:rPr>
              <a:t>Clustered Indexing</a:t>
            </a:r>
          </a:p>
          <a:p>
            <a:pPr lvl="1" fontAlgn="base">
              <a:lnSpc>
                <a:spcPct val="150000"/>
              </a:lnSpc>
              <a:buFont typeface="Wingdings" pitchFamily="2" charset="2"/>
              <a:buChar char="ü"/>
            </a:pPr>
            <a:r>
              <a:rPr lang="en-IN" sz="2400" dirty="0" smtClean="0">
                <a:solidFill>
                  <a:srgbClr val="C00000"/>
                </a:solidFill>
              </a:rPr>
              <a:t>Non-Clustered or Secondary Indexing</a:t>
            </a:r>
          </a:p>
          <a:p>
            <a:pPr lvl="1" fontAlgn="base">
              <a:lnSpc>
                <a:spcPct val="150000"/>
              </a:lnSpc>
              <a:buFont typeface="Wingdings" pitchFamily="2" charset="2"/>
              <a:buChar char="ü"/>
            </a:pPr>
            <a:r>
              <a:rPr lang="en-IN" sz="2400" dirty="0" smtClean="0">
                <a:solidFill>
                  <a:srgbClr val="C00000"/>
                </a:solidFill>
              </a:rPr>
              <a:t>Multilevel Indexing</a:t>
            </a:r>
          </a:p>
        </p:txBody>
      </p:sp>
      <p:sp>
        <p:nvSpPr>
          <p:cNvPr id="8" name="TextBox 7"/>
          <p:cNvSpPr txBox="1"/>
          <p:nvPr/>
        </p:nvSpPr>
        <p:spPr>
          <a:xfrm>
            <a:off x="471948" y="3937819"/>
            <a:ext cx="11341509" cy="2462213"/>
          </a:xfrm>
          <a:prstGeom prst="rect">
            <a:avLst/>
          </a:prstGeom>
          <a:noFill/>
        </p:spPr>
        <p:txBody>
          <a:bodyPr wrap="square" rtlCol="0">
            <a:normAutofit lnSpcReduction="10000"/>
          </a:bodyPr>
          <a:lstStyle/>
          <a:p>
            <a:pPr algn="just">
              <a:lnSpc>
                <a:spcPct val="150000"/>
              </a:lnSpc>
            </a:pPr>
            <a:r>
              <a:rPr lang="en-IN" sz="2200" dirty="0" smtClean="0">
                <a:solidFill>
                  <a:srgbClr val="002060"/>
                </a:solidFill>
              </a:rPr>
              <a:t>Clustered Indexing</a:t>
            </a:r>
          </a:p>
          <a:p>
            <a:pPr algn="just">
              <a:lnSpc>
                <a:spcPct val="150000"/>
              </a:lnSpc>
              <a:buFont typeface="Wingdings" pitchFamily="2" charset="2"/>
              <a:buChar char="ü"/>
            </a:pPr>
            <a:r>
              <a:rPr lang="en-IN" sz="2200" dirty="0" smtClean="0">
                <a:solidFill>
                  <a:srgbClr val="C00000"/>
                </a:solidFill>
              </a:rPr>
              <a:t>When more than two records are stored in the same file these types of storing known as cluster indexing. By using the cluster indexing we can reduce the cost of searching reason being multiple records related to the same thing are stored at one place and it also gives the frequent joining of more than two tables(records).</a:t>
            </a:r>
            <a:endParaRPr lang="en-US" sz="22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pPr fontAlgn="base"/>
            <a:r>
              <a:rPr lang="en-US" sz="2400" dirty="0" smtClean="0">
                <a:solidFill>
                  <a:schemeClr val="bg1"/>
                </a:solidFill>
              </a:rPr>
              <a:t>Indexing in Databases</a:t>
            </a:r>
            <a:endParaRPr lang="en-US" sz="2400" dirty="0">
              <a:solidFill>
                <a:schemeClr val="bg1"/>
              </a:solidFill>
            </a:endParaRPr>
          </a:p>
        </p:txBody>
      </p:sp>
      <p:sp>
        <p:nvSpPr>
          <p:cNvPr id="8" name="TextBox 7"/>
          <p:cNvSpPr txBox="1"/>
          <p:nvPr/>
        </p:nvSpPr>
        <p:spPr>
          <a:xfrm>
            <a:off x="383458" y="1784611"/>
            <a:ext cx="11253019" cy="4154984"/>
          </a:xfrm>
          <a:prstGeom prst="rect">
            <a:avLst/>
          </a:prstGeom>
          <a:noFill/>
        </p:spPr>
        <p:txBody>
          <a:bodyPr wrap="square" rtlCol="0">
            <a:spAutoFit/>
          </a:bodyPr>
          <a:lstStyle/>
          <a:p>
            <a:pPr algn="just">
              <a:lnSpc>
                <a:spcPct val="150000"/>
              </a:lnSpc>
              <a:buFont typeface="Wingdings" pitchFamily="2" charset="2"/>
              <a:buChar char="ü"/>
            </a:pPr>
            <a:r>
              <a:rPr lang="en-IN" sz="2200" dirty="0" smtClean="0">
                <a:solidFill>
                  <a:srgbClr val="C00000"/>
                </a:solidFill>
              </a:rPr>
              <a:t>Clustering index is defined on an ordered data file. The data file is ordered on a non-key field. In some cases, the index is created on non-primary key columns which may not be unique for each record. In such cases, in order to identify the records faster, we will group two or more columns together to get the unique values and create index out of them. This method is known as the clustering index. Basically, records with similar characteristics are grouped together and indexes are created for these groups.</a:t>
            </a:r>
          </a:p>
          <a:p>
            <a:pPr algn="just">
              <a:lnSpc>
                <a:spcPct val="150000"/>
              </a:lnSpc>
            </a:pPr>
            <a:r>
              <a:rPr lang="en-IN" sz="2200" dirty="0" smtClean="0">
                <a:solidFill>
                  <a:srgbClr val="002060"/>
                </a:solidFill>
              </a:rPr>
              <a:t>For example, students studying in each semester are grouped together. i.e. 1st Semester students, 2nd semester students, 3rd semester students etc are grouped.</a:t>
            </a:r>
            <a:endParaRPr lang="en-US" sz="2200" dirty="0" smtClean="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pic>
        <p:nvPicPr>
          <p:cNvPr id="78850" name="Picture 2" descr="https://media.geeksforgeeks.org/wp-content/cdn-uploads/gq/2016/07/cluster_index.png"/>
          <p:cNvPicPr>
            <a:picLocks noChangeAspect="1" noChangeArrowheads="1"/>
          </p:cNvPicPr>
          <p:nvPr/>
        </p:nvPicPr>
        <p:blipFill>
          <a:blip r:embed="rId2"/>
          <a:srcRect/>
          <a:stretch>
            <a:fillRect/>
          </a:stretch>
        </p:blipFill>
        <p:spPr bwMode="auto">
          <a:xfrm>
            <a:off x="303058" y="697988"/>
            <a:ext cx="11657883" cy="5347348"/>
          </a:xfrm>
          <a:prstGeom prst="rect">
            <a:avLst/>
          </a:prstGeom>
          <a:noFill/>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523220"/>
          </a:xfrm>
          <a:prstGeom prst="rect">
            <a:avLst/>
          </a:prstGeom>
          <a:solidFill>
            <a:schemeClr val="accent2"/>
          </a:solidFill>
        </p:spPr>
        <p:txBody>
          <a:bodyPr wrap="square" rtlCol="0">
            <a:spAutoFit/>
          </a:bodyPr>
          <a:lstStyle/>
          <a:p>
            <a:pPr fontAlgn="base"/>
            <a:r>
              <a:rPr lang="en-IN" sz="2800" dirty="0" smtClean="0">
                <a:solidFill>
                  <a:schemeClr val="bg1"/>
                </a:solidFill>
              </a:rPr>
              <a:t>Clustered index</a:t>
            </a:r>
            <a:endParaRPr lang="en-US" sz="2800" dirty="0">
              <a:solidFill>
                <a:schemeClr val="bg1"/>
              </a:solidFill>
            </a:endParaRPr>
          </a:p>
        </p:txBody>
      </p:sp>
      <p:sp>
        <p:nvSpPr>
          <p:cNvPr id="8" name="TextBox 7"/>
          <p:cNvSpPr txBox="1"/>
          <p:nvPr/>
        </p:nvSpPr>
        <p:spPr>
          <a:xfrm>
            <a:off x="339212" y="1799359"/>
            <a:ext cx="11430001" cy="3416320"/>
          </a:xfrm>
          <a:prstGeom prst="rect">
            <a:avLst/>
          </a:prstGeom>
          <a:noFill/>
        </p:spPr>
        <p:txBody>
          <a:bodyPr wrap="square" rtlCol="0">
            <a:spAutoFit/>
          </a:bodyPr>
          <a:lstStyle/>
          <a:p>
            <a:pPr algn="just" fontAlgn="base">
              <a:lnSpc>
                <a:spcPct val="150000"/>
              </a:lnSpc>
            </a:pPr>
            <a:r>
              <a:rPr lang="en-IN" sz="2400" dirty="0" smtClean="0">
                <a:solidFill>
                  <a:srgbClr val="C00000"/>
                </a:solidFill>
              </a:rPr>
              <a:t>Clustered index sorted according to first name (Search key)</a:t>
            </a:r>
          </a:p>
          <a:p>
            <a:pPr algn="just" fontAlgn="base">
              <a:lnSpc>
                <a:spcPct val="150000"/>
              </a:lnSpc>
            </a:pPr>
            <a:r>
              <a:rPr lang="en-IN" sz="2400" dirty="0" smtClean="0">
                <a:solidFill>
                  <a:srgbClr val="002060"/>
                </a:solidFill>
              </a:rPr>
              <a:t>Primary Indexing:</a:t>
            </a:r>
          </a:p>
          <a:p>
            <a:pPr algn="just" fontAlgn="base">
              <a:lnSpc>
                <a:spcPct val="150000"/>
              </a:lnSpc>
              <a:buFont typeface="Wingdings" pitchFamily="2" charset="2"/>
              <a:buChar char="ü"/>
            </a:pPr>
            <a:r>
              <a:rPr lang="en-IN" sz="2400" dirty="0" smtClean="0">
                <a:solidFill>
                  <a:srgbClr val="C00000"/>
                </a:solidFill>
              </a:rPr>
              <a:t>This is a type of Clustered Indexing where the data is sorted according to the search key and the primary key of the database table is used to create the index. It is a default format of indexing where it induces sequential file organization. As primary keys are unique and are stored in a sorted manner, the performance of the searching operation is quite efficient.</a:t>
            </a:r>
            <a:endParaRPr lang="en-US" sz="2200" dirty="0" smtClean="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523220"/>
          </a:xfrm>
          <a:prstGeom prst="rect">
            <a:avLst/>
          </a:prstGeom>
          <a:solidFill>
            <a:schemeClr val="accent2"/>
          </a:solidFill>
        </p:spPr>
        <p:txBody>
          <a:bodyPr wrap="square" rtlCol="0">
            <a:spAutoFit/>
          </a:bodyPr>
          <a:lstStyle/>
          <a:p>
            <a:pPr fontAlgn="base"/>
            <a:r>
              <a:rPr lang="en-US" sz="2800" dirty="0" smtClean="0">
                <a:solidFill>
                  <a:schemeClr val="bg1"/>
                </a:solidFill>
              </a:rPr>
              <a:t>Non-clustered or Secondary Indexing</a:t>
            </a:r>
            <a:endParaRPr lang="en-US" sz="2800" dirty="0">
              <a:solidFill>
                <a:schemeClr val="bg1"/>
              </a:solidFill>
            </a:endParaRPr>
          </a:p>
        </p:txBody>
      </p:sp>
      <p:sp>
        <p:nvSpPr>
          <p:cNvPr id="8" name="TextBox 7"/>
          <p:cNvSpPr txBox="1"/>
          <p:nvPr/>
        </p:nvSpPr>
        <p:spPr>
          <a:xfrm>
            <a:off x="339212" y="1799359"/>
            <a:ext cx="11430001" cy="4659417"/>
          </a:xfrm>
          <a:prstGeom prst="rect">
            <a:avLst/>
          </a:prstGeom>
          <a:noFill/>
        </p:spPr>
        <p:txBody>
          <a:bodyPr wrap="square" rtlCol="0">
            <a:spAutoFit/>
          </a:bodyPr>
          <a:lstStyle/>
          <a:p>
            <a:pPr algn="just" fontAlgn="base">
              <a:lnSpc>
                <a:spcPct val="150000"/>
              </a:lnSpc>
              <a:buFont typeface="Wingdings" pitchFamily="2" charset="2"/>
              <a:buChar char="ü"/>
            </a:pPr>
            <a:r>
              <a:rPr lang="en-IN" sz="2000" dirty="0" smtClean="0">
                <a:solidFill>
                  <a:srgbClr val="C00000"/>
                </a:solidFill>
              </a:rPr>
              <a:t>A non clustered index just tells us where the data lies, i.e. it gives us a list of virtual pointers or references to the location where the data is actually stored. Data is not physically stored in the order of the index. Instead, data is present in leaf nodes. For </a:t>
            </a:r>
            <a:r>
              <a:rPr lang="en-IN" sz="2000" dirty="0" err="1" smtClean="0">
                <a:solidFill>
                  <a:srgbClr val="C00000"/>
                </a:solidFill>
              </a:rPr>
              <a:t>eg</a:t>
            </a:r>
            <a:r>
              <a:rPr lang="en-IN" sz="2000" dirty="0" smtClean="0">
                <a:solidFill>
                  <a:srgbClr val="C00000"/>
                </a:solidFill>
              </a:rPr>
              <a:t>. the contents page of a book. Each entry gives us the page number or location of the information stored. The actual data here(information on each page of the book) is not organized but we have an ordered reference(contents page) to where the data points actually lie. We can have only dense ordering in the non-clustered index as sparse ordering is not possible because data is not physically organized accordingly.</a:t>
            </a:r>
          </a:p>
          <a:p>
            <a:pPr algn="just" fontAlgn="base">
              <a:lnSpc>
                <a:spcPct val="150000"/>
              </a:lnSpc>
              <a:buFont typeface="Wingdings" pitchFamily="2" charset="2"/>
              <a:buChar char="ü"/>
            </a:pPr>
            <a:r>
              <a:rPr lang="en-IN" sz="2000" dirty="0" smtClean="0">
                <a:solidFill>
                  <a:srgbClr val="C00000"/>
                </a:solidFill>
              </a:rPr>
              <a:t>It requires more time as compared to the clustered index because some amount of extra work is done in order to extract the data by further following the pointer. In the case of a clustered index, data is directly present in front of the index.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pic>
        <p:nvPicPr>
          <p:cNvPr id="81922" name="Picture 2" descr="https://media.geeksforgeeks.org/wp-content/cdn-uploads/gq/2016/07/indexing3.png"/>
          <p:cNvPicPr>
            <a:picLocks noChangeAspect="1" noChangeArrowheads="1"/>
          </p:cNvPicPr>
          <p:nvPr/>
        </p:nvPicPr>
        <p:blipFill>
          <a:blip r:embed="rId2"/>
          <a:srcRect/>
          <a:stretch>
            <a:fillRect/>
          </a:stretch>
        </p:blipFill>
        <p:spPr bwMode="auto">
          <a:xfrm>
            <a:off x="1858297" y="592597"/>
            <a:ext cx="8893687" cy="5812921"/>
          </a:xfrm>
          <a:prstGeom prst="rect">
            <a:avLst/>
          </a:prstGeom>
          <a:noFill/>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669222"/>
          </a:xfrm>
          <a:prstGeom prst="rect">
            <a:avLst/>
          </a:prstGeom>
          <a:solidFill>
            <a:schemeClr val="accent2"/>
          </a:solidFill>
        </p:spPr>
        <p:txBody>
          <a:bodyPr wrap="square" rtlCol="0">
            <a:spAutoFit/>
          </a:bodyPr>
          <a:lstStyle/>
          <a:p>
            <a:pPr algn="just" fontAlgn="base">
              <a:lnSpc>
                <a:spcPct val="150000"/>
              </a:lnSpc>
            </a:pPr>
            <a:r>
              <a:rPr lang="en-IN" sz="2800" dirty="0" smtClean="0">
                <a:solidFill>
                  <a:schemeClr val="bg1"/>
                </a:solidFill>
              </a:rPr>
              <a:t>Multilevel Indexing</a:t>
            </a:r>
          </a:p>
        </p:txBody>
      </p:sp>
      <p:sp>
        <p:nvSpPr>
          <p:cNvPr id="8" name="TextBox 7"/>
          <p:cNvSpPr txBox="1"/>
          <p:nvPr/>
        </p:nvSpPr>
        <p:spPr>
          <a:xfrm>
            <a:off x="339212" y="2050075"/>
            <a:ext cx="11430001" cy="3356816"/>
          </a:xfrm>
          <a:prstGeom prst="rect">
            <a:avLst/>
          </a:prstGeom>
          <a:noFill/>
        </p:spPr>
        <p:txBody>
          <a:bodyPr wrap="square" rtlCol="0">
            <a:spAutoFit/>
          </a:bodyPr>
          <a:lstStyle/>
          <a:p>
            <a:pPr algn="just" fontAlgn="base">
              <a:lnSpc>
                <a:spcPct val="150000"/>
              </a:lnSpc>
              <a:buFont typeface="Wingdings" pitchFamily="2" charset="2"/>
              <a:buChar char="ü"/>
            </a:pPr>
            <a:r>
              <a:rPr lang="en-IN" sz="2400" dirty="0" smtClean="0">
                <a:solidFill>
                  <a:srgbClr val="C00000"/>
                </a:solidFill>
              </a:rPr>
              <a:t>With the growth of the size of the database, indices also grow. As the index is stored in the main memory, a single-level index might become too large a size to store with multiple disk accesses. The multilevel indexing segregates the main block into various smaller blocks so that the same can stored in a single block. The outer blocks are divided into inner blocks which in turn are pointed to the data blocks. This can be easily stored in the main memory with fewer overheads.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3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10" name="TextBox 9"/>
          <p:cNvSpPr txBox="1"/>
          <p:nvPr/>
        </p:nvSpPr>
        <p:spPr>
          <a:xfrm>
            <a:off x="969818" y="1721129"/>
            <a:ext cx="10764982" cy="4431983"/>
          </a:xfrm>
          <a:prstGeom prst="rect">
            <a:avLst/>
          </a:prstGeom>
          <a:noFill/>
        </p:spPr>
        <p:txBody>
          <a:bodyPr wrap="square" rtlCol="0">
            <a:spAutoFit/>
          </a:bodyPr>
          <a:lstStyle/>
          <a:p>
            <a:pPr lvl="0" algn="just"/>
            <a:r>
              <a:rPr lang="en-US" sz="2400" b="1" dirty="0" smtClean="0">
                <a:solidFill>
                  <a:srgbClr val="002060"/>
                </a:solidFill>
              </a:rPr>
              <a:t>Database Administrators: </a:t>
            </a:r>
            <a:r>
              <a:rPr lang="en-US" sz="2400" dirty="0" smtClean="0">
                <a:solidFill>
                  <a:srgbClr val="C00000"/>
                </a:solidFill>
              </a:rPr>
              <a:t>The administration and maintenance of database is taken  care  by  database Administrator–DBA. A good performing database is in the hands of DBA. A DBA  has  many responsibilities:</a:t>
            </a:r>
          </a:p>
          <a:p>
            <a:pPr marL="457200" indent="290513" algn="just">
              <a:buFont typeface="Wingdings" pitchFamily="2" charset="2"/>
              <a:buChar char="§"/>
            </a:pPr>
            <a:r>
              <a:rPr lang="en-US" sz="2000" b="1" dirty="0" smtClean="0">
                <a:solidFill>
                  <a:srgbClr val="002060"/>
                </a:solidFill>
              </a:rPr>
              <a:t>Installing and upgrading the DBMS Servers: - </a:t>
            </a:r>
          </a:p>
          <a:p>
            <a:pPr marL="457200" indent="290513" algn="just">
              <a:lnSpc>
                <a:spcPct val="150000"/>
              </a:lnSpc>
              <a:buFont typeface="Wingdings" pitchFamily="2" charset="2"/>
              <a:buChar char="§"/>
            </a:pPr>
            <a:r>
              <a:rPr lang="en-US" sz="2000" dirty="0" smtClean="0">
                <a:solidFill>
                  <a:srgbClr val="C00000"/>
                </a:solidFill>
              </a:rPr>
              <a:t>Responsible for Installing a new DBMS server for the new projects. </a:t>
            </a:r>
          </a:p>
          <a:p>
            <a:pPr marL="457200" indent="290513" algn="just">
              <a:buFont typeface="Wingdings" pitchFamily="2" charset="2"/>
              <a:buChar char="§"/>
            </a:pPr>
            <a:r>
              <a:rPr lang="en-US" sz="2000" dirty="0" smtClean="0">
                <a:solidFill>
                  <a:srgbClr val="C00000"/>
                </a:solidFill>
              </a:rPr>
              <a:t>Responsible for Upgrading these servers as there are new versions comes in the market or requirement. </a:t>
            </a:r>
          </a:p>
          <a:p>
            <a:pPr marL="457200" indent="290513" algn="just">
              <a:buFont typeface="Wingdings" pitchFamily="2" charset="2"/>
              <a:buChar char="§"/>
            </a:pPr>
            <a:r>
              <a:rPr lang="en-US" sz="2000" dirty="0" smtClean="0">
                <a:solidFill>
                  <a:srgbClr val="C00000"/>
                </a:solidFill>
              </a:rPr>
              <a:t>If there is any failure in up gradation of the existing servers, he should be able revert the new changes back to the older version.</a:t>
            </a:r>
          </a:p>
          <a:p>
            <a:pPr marL="457200" indent="290513" algn="just">
              <a:buFont typeface="Wingdings" pitchFamily="2" charset="2"/>
              <a:buChar char="§"/>
            </a:pPr>
            <a:r>
              <a:rPr lang="en-US" sz="2000" dirty="0" smtClean="0">
                <a:solidFill>
                  <a:srgbClr val="C00000"/>
                </a:solidFill>
              </a:rPr>
              <a:t>Responsible for updating the service packs/ hot fixes/ patches to the DBMS servers.</a:t>
            </a:r>
          </a:p>
          <a:p>
            <a:pPr lvl="1" indent="290513" algn="just">
              <a:lnSpc>
                <a:spcPct val="150000"/>
              </a:lnSpc>
              <a:buFont typeface="Wingdings" pitchFamily="2" charset="2"/>
              <a:buChar char="§"/>
            </a:pPr>
            <a:r>
              <a:rPr lang="en-US" sz="2000" b="1" dirty="0" smtClean="0">
                <a:solidFill>
                  <a:srgbClr val="002060"/>
                </a:solidFill>
              </a:rPr>
              <a:t>Design and implementation: - </a:t>
            </a:r>
            <a:r>
              <a:rPr lang="en-US" sz="2000" dirty="0" smtClean="0">
                <a:solidFill>
                  <a:srgbClr val="C00000"/>
                </a:solidFill>
              </a:rPr>
              <a:t>He should be able to decide proper memory management, file organizations, error handling, log maintenance etc for the database.</a:t>
            </a:r>
          </a:p>
        </p:txBody>
      </p:sp>
      <p:sp>
        <p:nvSpPr>
          <p:cNvPr id="12" name="TextBox 11"/>
          <p:cNvSpPr txBox="1"/>
          <p:nvPr/>
        </p:nvSpPr>
        <p:spPr>
          <a:xfrm>
            <a:off x="966643" y="881936"/>
            <a:ext cx="4924705" cy="461665"/>
          </a:xfrm>
          <a:prstGeom prst="rect">
            <a:avLst/>
          </a:prstGeom>
          <a:solidFill>
            <a:schemeClr val="accent2"/>
          </a:solidFill>
        </p:spPr>
        <p:txBody>
          <a:bodyPr wrap="square" rtlCol="0">
            <a:spAutoFit/>
          </a:bodyPr>
          <a:lstStyle/>
          <a:p>
            <a:r>
              <a:rPr lang="en-US" sz="2400" b="1" dirty="0" smtClean="0">
                <a:solidFill>
                  <a:schemeClr val="bg1"/>
                </a:solidFill>
              </a:rPr>
              <a:t>Database Users:</a:t>
            </a:r>
            <a:endParaRPr lang="en-US" sz="2400" b="1" dirty="0">
              <a:solidFill>
                <a:schemeClr val="bg1"/>
              </a:solidFill>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pic>
        <p:nvPicPr>
          <p:cNvPr id="84994" name="Picture 2" descr="https://media.geeksforgeeks.org/wp-content/cdn-uploads/20190812143045/Untitled-Diagram-41.png"/>
          <p:cNvPicPr>
            <a:picLocks noChangeAspect="1" noChangeArrowheads="1"/>
          </p:cNvPicPr>
          <p:nvPr/>
        </p:nvPicPr>
        <p:blipFill>
          <a:blip r:embed="rId2"/>
          <a:srcRect/>
          <a:stretch>
            <a:fillRect/>
          </a:stretch>
        </p:blipFill>
        <p:spPr bwMode="auto">
          <a:xfrm>
            <a:off x="1409174" y="682114"/>
            <a:ext cx="8693458" cy="5752010"/>
          </a:xfrm>
          <a:prstGeom prst="rect">
            <a:avLst/>
          </a:prstGeom>
          <a:noFill/>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pPr fontAlgn="base"/>
            <a:r>
              <a:rPr lang="en-US" sz="2400" dirty="0" smtClean="0">
                <a:solidFill>
                  <a:schemeClr val="bg1"/>
                </a:solidFill>
              </a:rPr>
              <a:t>Primary Indexing</a:t>
            </a:r>
            <a:endParaRPr lang="en-US" sz="2400" dirty="0">
              <a:solidFill>
                <a:schemeClr val="bg1"/>
              </a:solidFill>
            </a:endParaRPr>
          </a:p>
        </p:txBody>
      </p:sp>
      <p:sp>
        <p:nvSpPr>
          <p:cNvPr id="8" name="TextBox 7"/>
          <p:cNvSpPr txBox="1"/>
          <p:nvPr/>
        </p:nvSpPr>
        <p:spPr>
          <a:xfrm>
            <a:off x="309730" y="2205282"/>
            <a:ext cx="5132439" cy="3924151"/>
          </a:xfrm>
          <a:prstGeom prst="rect">
            <a:avLst/>
          </a:prstGeom>
          <a:noFill/>
        </p:spPr>
        <p:txBody>
          <a:bodyPr wrap="square" rtlCol="0">
            <a:spAutoFit/>
          </a:bodyPr>
          <a:lstStyle/>
          <a:p>
            <a:pPr algn="just" fontAlgn="base">
              <a:lnSpc>
                <a:spcPct val="150000"/>
              </a:lnSpc>
              <a:buFont typeface="Wingdings" pitchFamily="2" charset="2"/>
              <a:buChar char="ü"/>
            </a:pPr>
            <a:r>
              <a:rPr lang="en-IN" sz="2200" dirty="0" smtClean="0">
                <a:solidFill>
                  <a:srgbClr val="C00000"/>
                </a:solidFill>
              </a:rPr>
              <a:t>The main file is sorted</a:t>
            </a:r>
          </a:p>
          <a:p>
            <a:pPr algn="just" fontAlgn="base">
              <a:lnSpc>
                <a:spcPct val="150000"/>
              </a:lnSpc>
              <a:buFont typeface="Wingdings" pitchFamily="2" charset="2"/>
              <a:buChar char="ü"/>
            </a:pPr>
            <a:r>
              <a:rPr lang="en-IN" sz="2200" dirty="0" smtClean="0">
                <a:solidFill>
                  <a:srgbClr val="C00000"/>
                </a:solidFill>
              </a:rPr>
              <a:t>Primary key is used as anchor attribute(search key)</a:t>
            </a:r>
          </a:p>
          <a:p>
            <a:pPr algn="just" fontAlgn="base">
              <a:lnSpc>
                <a:spcPct val="150000"/>
              </a:lnSpc>
              <a:buFont typeface="Wingdings" pitchFamily="2" charset="2"/>
              <a:buChar char="ü"/>
            </a:pPr>
            <a:r>
              <a:rPr lang="en-IN" sz="2200" dirty="0" smtClean="0">
                <a:solidFill>
                  <a:srgbClr val="C00000"/>
                </a:solidFill>
              </a:rPr>
              <a:t>It’s an example of sparse indexing</a:t>
            </a:r>
          </a:p>
          <a:p>
            <a:pPr algn="just" fontAlgn="base">
              <a:lnSpc>
                <a:spcPct val="150000"/>
              </a:lnSpc>
              <a:buFont typeface="Wingdings" pitchFamily="2" charset="2"/>
              <a:buChar char="ü"/>
            </a:pPr>
            <a:r>
              <a:rPr lang="en-IN" sz="2200" dirty="0" smtClean="0">
                <a:solidFill>
                  <a:srgbClr val="C00000"/>
                </a:solidFill>
              </a:rPr>
              <a:t>No of entries = no of blocks acquired in index file by the main memory.</a:t>
            </a:r>
          </a:p>
          <a:p>
            <a:pPr algn="just" fontAlgn="base">
              <a:lnSpc>
                <a:spcPct val="150000"/>
              </a:lnSpc>
              <a:buFont typeface="Wingdings" pitchFamily="2" charset="2"/>
              <a:buChar char="ü"/>
            </a:pPr>
            <a:r>
              <a:rPr lang="en-IN" sz="2200" dirty="0" smtClean="0">
                <a:solidFill>
                  <a:srgbClr val="C00000"/>
                </a:solidFill>
              </a:rPr>
              <a:t>No of access required = log 2</a:t>
            </a:r>
            <a:r>
              <a:rPr lang="en-IN" sz="2200" baseline="30000" dirty="0" smtClean="0">
                <a:solidFill>
                  <a:srgbClr val="C00000"/>
                </a:solidFill>
              </a:rPr>
              <a:t>n</a:t>
            </a:r>
            <a:r>
              <a:rPr lang="en-IN" sz="2200" dirty="0" smtClean="0">
                <a:solidFill>
                  <a:srgbClr val="C00000"/>
                </a:solidFill>
              </a:rPr>
              <a:t>+1</a:t>
            </a:r>
          </a:p>
          <a:p>
            <a:endParaRPr lang="en-US" dirty="0"/>
          </a:p>
        </p:txBody>
      </p:sp>
      <p:graphicFrame>
        <p:nvGraphicFramePr>
          <p:cNvPr id="10" name="Table 9"/>
          <p:cNvGraphicFramePr>
            <a:graphicFrameLocks noGrp="1"/>
          </p:cNvGraphicFramePr>
          <p:nvPr/>
        </p:nvGraphicFramePr>
        <p:xfrm>
          <a:off x="6338957" y="2959284"/>
          <a:ext cx="1080580" cy="2225040"/>
        </p:xfrm>
        <a:graphic>
          <a:graphicData uri="http://schemas.openxmlformats.org/drawingml/2006/table">
            <a:tbl>
              <a:tblPr firstRow="1" bandRow="1">
                <a:tableStyleId>{5C22544A-7EE6-4342-B048-85BDC9FD1C3A}</a:tableStyleId>
              </a:tblPr>
              <a:tblGrid>
                <a:gridCol w="537337">
                  <a:extLst>
                    <a:ext uri="{9D8B030D-6E8A-4147-A177-3AD203B41FA5}">
                      <a16:colId xmlns:a16="http://schemas.microsoft.com/office/drawing/2014/main" val="20000"/>
                    </a:ext>
                  </a:extLst>
                </a:gridCol>
                <a:gridCol w="543243">
                  <a:extLst>
                    <a:ext uri="{9D8B030D-6E8A-4147-A177-3AD203B41FA5}">
                      <a16:colId xmlns:a16="http://schemas.microsoft.com/office/drawing/2014/main" val="20001"/>
                    </a:ext>
                  </a:extLst>
                </a:gridCol>
              </a:tblGrid>
              <a:tr h="370840">
                <a:tc>
                  <a:txBody>
                    <a:bodyPr/>
                    <a:lstStyle/>
                    <a:p>
                      <a:r>
                        <a:rPr lang="en-IN" dirty="0" smtClean="0"/>
                        <a:t>P.K</a:t>
                      </a:r>
                      <a:endParaRPr lang="en-US" dirty="0"/>
                    </a:p>
                  </a:txBody>
                  <a:tcPr/>
                </a:tc>
                <a:tc>
                  <a:txBody>
                    <a:bodyPr/>
                    <a:lstStyle/>
                    <a:p>
                      <a:r>
                        <a:rPr lang="en-IN" dirty="0" smtClean="0"/>
                        <a:t>B.P</a:t>
                      </a:r>
                      <a:endParaRPr lang="en-US" dirty="0"/>
                    </a:p>
                  </a:txBody>
                  <a:tcPr/>
                </a:tc>
                <a:extLst>
                  <a:ext uri="{0D108BD9-81ED-4DB2-BD59-A6C34878D82A}">
                    <a16:rowId xmlns:a16="http://schemas.microsoft.com/office/drawing/2014/main" val="10000"/>
                  </a:ext>
                </a:extLst>
              </a:tr>
              <a:tr h="370840">
                <a:tc>
                  <a:txBody>
                    <a:bodyPr/>
                    <a:lstStyle/>
                    <a:p>
                      <a:r>
                        <a:rPr lang="en-IN" dirty="0" smtClean="0"/>
                        <a:t>1</a:t>
                      </a:r>
                      <a:endParaRPr lang="en-US" dirty="0"/>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IN" dirty="0" smtClean="0"/>
                        <a:t>11</a:t>
                      </a:r>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algn="l"/>
                      <a:r>
                        <a:rPr lang="en-IN" dirty="0" smtClean="0"/>
                        <a:t>21</a:t>
                      </a:r>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algn="l"/>
                      <a:r>
                        <a:rPr lang="en-IN" dirty="0" smtClean="0"/>
                        <a:t>….</a:t>
                      </a:r>
                      <a:endParaRPr lang="en-US" dirty="0"/>
                    </a:p>
                  </a:txBody>
                  <a:tcPr vert="vert"/>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IN" dirty="0" smtClean="0"/>
                        <a:t>91</a:t>
                      </a:r>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nvGraphicFramePr>
        <p:xfrm>
          <a:off x="9148416" y="931708"/>
          <a:ext cx="1695577" cy="5217160"/>
        </p:xfrm>
        <a:graphic>
          <a:graphicData uri="http://schemas.openxmlformats.org/drawingml/2006/table">
            <a:tbl>
              <a:tblPr firstRow="1" bandRow="1">
                <a:tableStyleId>{5C22544A-7EE6-4342-B048-85BDC9FD1C3A}</a:tableStyleId>
              </a:tblPr>
              <a:tblGrid>
                <a:gridCol w="537337">
                  <a:extLst>
                    <a:ext uri="{9D8B030D-6E8A-4147-A177-3AD203B41FA5}">
                      <a16:colId xmlns:a16="http://schemas.microsoft.com/office/drawing/2014/main" val="20000"/>
                    </a:ext>
                  </a:extLst>
                </a:gridCol>
                <a:gridCol w="386080">
                  <a:extLst>
                    <a:ext uri="{9D8B030D-6E8A-4147-A177-3AD203B41FA5}">
                      <a16:colId xmlns:a16="http://schemas.microsoft.com/office/drawing/2014/main" val="20001"/>
                    </a:ext>
                  </a:extLst>
                </a:gridCol>
                <a:gridCol w="386080">
                  <a:extLst>
                    <a:ext uri="{9D8B030D-6E8A-4147-A177-3AD203B41FA5}">
                      <a16:colId xmlns:a16="http://schemas.microsoft.com/office/drawing/2014/main" val="20002"/>
                    </a:ext>
                  </a:extLst>
                </a:gridCol>
                <a:gridCol w="386080">
                  <a:extLst>
                    <a:ext uri="{9D8B030D-6E8A-4147-A177-3AD203B41FA5}">
                      <a16:colId xmlns:a16="http://schemas.microsoft.com/office/drawing/2014/main" val="20003"/>
                    </a:ext>
                  </a:extLst>
                </a:gridCol>
              </a:tblGrid>
              <a:tr h="370840">
                <a:tc>
                  <a:txBody>
                    <a:bodyPr/>
                    <a:lstStyle/>
                    <a:p>
                      <a:r>
                        <a:rPr lang="en-IN" dirty="0" smtClean="0"/>
                        <a:t>P.K</a:t>
                      </a:r>
                      <a:endParaRPr lang="en-US" dirty="0"/>
                    </a:p>
                  </a:txBody>
                  <a:tcPr/>
                </a:tc>
                <a:tc>
                  <a:txBody>
                    <a:bodyPr/>
                    <a:lstStyle/>
                    <a:p>
                      <a:r>
                        <a:rPr lang="en-IN" dirty="0" smtClean="0"/>
                        <a:t>--</a:t>
                      </a:r>
                      <a:endParaRPr lang="en-US" dirty="0"/>
                    </a:p>
                  </a:txBody>
                  <a:tcPr/>
                </a:tc>
                <a:tc>
                  <a:txBody>
                    <a:bodyPr/>
                    <a:lstStyle/>
                    <a:p>
                      <a:r>
                        <a:rPr lang="en-IN" dirty="0" smtClean="0"/>
                        <a:t>--</a:t>
                      </a:r>
                      <a:endParaRPr lang="en-US" dirty="0"/>
                    </a:p>
                  </a:txBody>
                  <a:tcPr/>
                </a:tc>
                <a:tc>
                  <a:txBody>
                    <a:bodyPr/>
                    <a:lstStyle/>
                    <a:p>
                      <a:r>
                        <a:rPr lang="en-IN" dirty="0" smtClean="0"/>
                        <a:t>--</a:t>
                      </a:r>
                      <a:endParaRPr lang="en-US" dirty="0"/>
                    </a:p>
                  </a:txBody>
                  <a:tcPr/>
                </a:tc>
                <a:extLst>
                  <a:ext uri="{0D108BD9-81ED-4DB2-BD59-A6C34878D82A}">
                    <a16:rowId xmlns:a16="http://schemas.microsoft.com/office/drawing/2014/main" val="10000"/>
                  </a:ext>
                </a:extLst>
              </a:tr>
              <a:tr h="370840">
                <a:tc>
                  <a:txBody>
                    <a:bodyPr/>
                    <a:lstStyle/>
                    <a:p>
                      <a:r>
                        <a:rPr lang="en-IN" dirty="0" smtClean="0"/>
                        <a:t>1</a:t>
                      </a:r>
                    </a:p>
                    <a:p>
                      <a:r>
                        <a:rPr lang="en-IN" dirty="0" smtClean="0"/>
                        <a:t>2</a:t>
                      </a:r>
                    </a:p>
                    <a:p>
                      <a:r>
                        <a:rPr lang="en-IN" dirty="0" smtClean="0"/>
                        <a:t>.</a:t>
                      </a:r>
                    </a:p>
                    <a:p>
                      <a:r>
                        <a:rPr lang="en-IN"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IN" dirty="0" smtClean="0"/>
                        <a:t>11</a:t>
                      </a:r>
                    </a:p>
                    <a:p>
                      <a:r>
                        <a:rPr lang="en-IN" dirty="0" smtClean="0"/>
                        <a:t>.</a:t>
                      </a:r>
                    </a:p>
                    <a:p>
                      <a:r>
                        <a:rPr lang="en-IN"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IN" dirty="0" smtClean="0"/>
                        <a:t>21</a:t>
                      </a:r>
                    </a:p>
                    <a:p>
                      <a:r>
                        <a:rPr lang="en-IN" dirty="0" smtClean="0"/>
                        <a:t>.</a:t>
                      </a:r>
                    </a:p>
                    <a:p>
                      <a:r>
                        <a:rPr lang="en-IN"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IN" dirty="0" smtClean="0"/>
                        <a:t>.</a:t>
                      </a:r>
                    </a:p>
                    <a:p>
                      <a:r>
                        <a:rPr lang="en-IN" dirty="0" smtClean="0"/>
                        <a:t>.</a:t>
                      </a:r>
                    </a:p>
                    <a:p>
                      <a:r>
                        <a:rPr lang="en-IN" dirty="0" smtClean="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IN" dirty="0" smtClean="0"/>
                        <a:t>91</a:t>
                      </a:r>
                    </a:p>
                    <a:p>
                      <a:r>
                        <a:rPr lang="en-IN" dirty="0" smtClean="0"/>
                        <a:t>.</a:t>
                      </a:r>
                    </a:p>
                    <a:p>
                      <a:r>
                        <a:rPr lang="en-IN" dirty="0" smtClean="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22" name="TextBox 21"/>
          <p:cNvSpPr txBox="1"/>
          <p:nvPr/>
        </p:nvSpPr>
        <p:spPr>
          <a:xfrm>
            <a:off x="4452733" y="2160108"/>
            <a:ext cx="4585250" cy="369332"/>
          </a:xfrm>
          <a:prstGeom prst="rect">
            <a:avLst/>
          </a:prstGeom>
          <a:noFill/>
        </p:spPr>
        <p:txBody>
          <a:bodyPr wrap="square" rtlCol="0">
            <a:spAutoFit/>
          </a:bodyPr>
          <a:lstStyle/>
          <a:p>
            <a:r>
              <a:rPr lang="en-IN" dirty="0" smtClean="0">
                <a:solidFill>
                  <a:srgbClr val="002060"/>
                </a:solidFill>
              </a:rPr>
              <a:t>Anchor attribute</a:t>
            </a:r>
            <a:r>
              <a:rPr lang="en-IN" dirty="0" smtClean="0"/>
              <a:t>      </a:t>
            </a:r>
            <a:r>
              <a:rPr lang="en-IN" dirty="0" smtClean="0">
                <a:solidFill>
                  <a:srgbClr val="C00000"/>
                </a:solidFill>
              </a:rPr>
              <a:t>Index file	</a:t>
            </a:r>
            <a:r>
              <a:rPr lang="en-IN" dirty="0" smtClean="0"/>
              <a:t>	</a:t>
            </a:r>
            <a:r>
              <a:rPr lang="en-IN" dirty="0" smtClean="0">
                <a:solidFill>
                  <a:srgbClr val="002060"/>
                </a:solidFill>
              </a:rPr>
              <a:t>Block Pointer</a:t>
            </a:r>
            <a:endParaRPr lang="en-US" dirty="0">
              <a:solidFill>
                <a:srgbClr val="002060"/>
              </a:solidFill>
            </a:endParaRPr>
          </a:p>
        </p:txBody>
      </p:sp>
      <p:cxnSp>
        <p:nvCxnSpPr>
          <p:cNvPr id="15" name="Straight Arrow Connector 14"/>
          <p:cNvCxnSpPr/>
          <p:nvPr/>
        </p:nvCxnSpPr>
        <p:spPr>
          <a:xfrm rot="5400000" flipH="1" flipV="1">
            <a:off x="7209182" y="1630019"/>
            <a:ext cx="1987827" cy="18022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288696" y="2716696"/>
            <a:ext cx="1802295" cy="11396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248939" y="3631096"/>
            <a:ext cx="1789044" cy="5698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235687" y="5009322"/>
            <a:ext cx="1696278" cy="3843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10800000">
            <a:off x="5552661" y="2597427"/>
            <a:ext cx="887896" cy="3445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2" idx="2"/>
          </p:cNvCxnSpPr>
          <p:nvPr/>
        </p:nvCxnSpPr>
        <p:spPr>
          <a:xfrm rot="16200000" flipV="1">
            <a:off x="6638478" y="2636321"/>
            <a:ext cx="280021" cy="662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222435" y="2517913"/>
            <a:ext cx="543339" cy="424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pPr fontAlgn="base"/>
            <a:r>
              <a:rPr lang="en-US" sz="2400" dirty="0" smtClean="0">
                <a:solidFill>
                  <a:schemeClr val="bg1"/>
                </a:solidFill>
              </a:rPr>
              <a:t>Clustered Indexing</a:t>
            </a:r>
            <a:endParaRPr lang="en-US" sz="2400" dirty="0">
              <a:solidFill>
                <a:schemeClr val="bg1"/>
              </a:solidFill>
            </a:endParaRPr>
          </a:p>
        </p:txBody>
      </p:sp>
      <p:sp>
        <p:nvSpPr>
          <p:cNvPr id="8" name="TextBox 7"/>
          <p:cNvSpPr txBox="1"/>
          <p:nvPr/>
        </p:nvSpPr>
        <p:spPr>
          <a:xfrm>
            <a:off x="309730" y="2669102"/>
            <a:ext cx="5375453" cy="3416320"/>
          </a:xfrm>
          <a:prstGeom prst="rect">
            <a:avLst/>
          </a:prstGeom>
          <a:noFill/>
        </p:spPr>
        <p:txBody>
          <a:bodyPr wrap="square" rtlCol="0">
            <a:spAutoFit/>
          </a:bodyPr>
          <a:lstStyle/>
          <a:p>
            <a:pPr algn="just" fontAlgn="base">
              <a:lnSpc>
                <a:spcPct val="150000"/>
              </a:lnSpc>
              <a:buFont typeface="Wingdings" pitchFamily="2" charset="2"/>
              <a:buChar char="ü"/>
            </a:pPr>
            <a:r>
              <a:rPr lang="en-IN" sz="2200" dirty="0" smtClean="0">
                <a:solidFill>
                  <a:srgbClr val="C00000"/>
                </a:solidFill>
              </a:rPr>
              <a:t>The main file is sorted(on a non-key attribute)</a:t>
            </a:r>
          </a:p>
          <a:p>
            <a:pPr algn="just" fontAlgn="base">
              <a:lnSpc>
                <a:spcPct val="150000"/>
              </a:lnSpc>
              <a:buFont typeface="Wingdings" pitchFamily="2" charset="2"/>
              <a:buChar char="ü"/>
            </a:pPr>
            <a:r>
              <a:rPr lang="en-IN" sz="2200" dirty="0" smtClean="0">
                <a:solidFill>
                  <a:srgbClr val="C00000"/>
                </a:solidFill>
              </a:rPr>
              <a:t>There will be one entry for each unique value of the non key attribute.</a:t>
            </a:r>
          </a:p>
          <a:p>
            <a:pPr algn="just" fontAlgn="base">
              <a:lnSpc>
                <a:spcPct val="150000"/>
              </a:lnSpc>
              <a:buFont typeface="Wingdings" pitchFamily="2" charset="2"/>
              <a:buChar char="ü"/>
            </a:pPr>
            <a:r>
              <a:rPr lang="en-IN" sz="2200" dirty="0" smtClean="0">
                <a:solidFill>
                  <a:srgbClr val="C00000"/>
                </a:solidFill>
              </a:rPr>
              <a:t>If no. of block acquired by index file is n, then block access required will be </a:t>
            </a:r>
            <a:r>
              <a:rPr lang="en-US" sz="2200" dirty="0" smtClean="0">
                <a:solidFill>
                  <a:srgbClr val="C00000"/>
                </a:solidFill>
              </a:rPr>
              <a:t>≥</a:t>
            </a:r>
            <a:r>
              <a:rPr lang="en-IN" sz="2200" dirty="0" smtClean="0">
                <a:solidFill>
                  <a:srgbClr val="C00000"/>
                </a:solidFill>
              </a:rPr>
              <a:t> log2</a:t>
            </a:r>
            <a:r>
              <a:rPr lang="en-IN" sz="2200" baseline="30000" dirty="0" smtClean="0">
                <a:solidFill>
                  <a:srgbClr val="C00000"/>
                </a:solidFill>
              </a:rPr>
              <a:t>n</a:t>
            </a:r>
            <a:r>
              <a:rPr lang="en-IN" sz="2200" dirty="0" smtClean="0">
                <a:solidFill>
                  <a:srgbClr val="C00000"/>
                </a:solidFill>
              </a:rPr>
              <a:t>+1</a:t>
            </a:r>
          </a:p>
          <a:p>
            <a:endParaRPr lang="en-US" dirty="0"/>
          </a:p>
        </p:txBody>
      </p:sp>
      <p:graphicFrame>
        <p:nvGraphicFramePr>
          <p:cNvPr id="10" name="Table 9"/>
          <p:cNvGraphicFramePr>
            <a:graphicFrameLocks noGrp="1"/>
          </p:cNvGraphicFramePr>
          <p:nvPr/>
        </p:nvGraphicFramePr>
        <p:xfrm>
          <a:off x="6338957" y="2959284"/>
          <a:ext cx="1146811" cy="2961640"/>
        </p:xfrm>
        <a:graphic>
          <a:graphicData uri="http://schemas.openxmlformats.org/drawingml/2006/table">
            <a:tbl>
              <a:tblPr firstRow="1" bandRow="1">
                <a:tableStyleId>{5C22544A-7EE6-4342-B048-85BDC9FD1C3A}</a:tableStyleId>
              </a:tblPr>
              <a:tblGrid>
                <a:gridCol w="605182">
                  <a:extLst>
                    <a:ext uri="{9D8B030D-6E8A-4147-A177-3AD203B41FA5}">
                      <a16:colId xmlns:a16="http://schemas.microsoft.com/office/drawing/2014/main" val="20000"/>
                    </a:ext>
                  </a:extLst>
                </a:gridCol>
                <a:gridCol w="541629">
                  <a:extLst>
                    <a:ext uri="{9D8B030D-6E8A-4147-A177-3AD203B41FA5}">
                      <a16:colId xmlns:a16="http://schemas.microsoft.com/office/drawing/2014/main" val="20001"/>
                    </a:ext>
                  </a:extLst>
                </a:gridCol>
              </a:tblGrid>
              <a:tr h="370840">
                <a:tc>
                  <a:txBody>
                    <a:bodyPr/>
                    <a:lstStyle/>
                    <a:p>
                      <a:r>
                        <a:rPr lang="en-IN" dirty="0" smtClean="0"/>
                        <a:t>N.K</a:t>
                      </a:r>
                      <a:endParaRPr lang="en-US" dirty="0"/>
                    </a:p>
                  </a:txBody>
                  <a:tcPr/>
                </a:tc>
                <a:tc>
                  <a:txBody>
                    <a:bodyPr/>
                    <a:lstStyle/>
                    <a:p>
                      <a:r>
                        <a:rPr lang="en-IN" dirty="0" smtClean="0"/>
                        <a:t>B.P</a:t>
                      </a:r>
                      <a:endParaRPr lang="en-US" dirty="0"/>
                    </a:p>
                  </a:txBody>
                  <a:tcPr/>
                </a:tc>
                <a:extLst>
                  <a:ext uri="{0D108BD9-81ED-4DB2-BD59-A6C34878D82A}">
                    <a16:rowId xmlns:a16="http://schemas.microsoft.com/office/drawing/2014/main" val="10000"/>
                  </a:ext>
                </a:extLst>
              </a:tr>
              <a:tr h="370840">
                <a:tc>
                  <a:txBody>
                    <a:bodyPr/>
                    <a:lstStyle/>
                    <a:p>
                      <a:r>
                        <a:rPr lang="en-IN" dirty="0" smtClean="0"/>
                        <a:t>1</a:t>
                      </a:r>
                      <a:endParaRPr lang="en-US" dirty="0"/>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IN" dirty="0" smtClean="0"/>
                        <a:t>2</a:t>
                      </a:r>
                      <a:endParaRPr lang="en-US" dirty="0"/>
                    </a:p>
                  </a:txBody>
                  <a:tcPr/>
                </a:tc>
                <a:tc>
                  <a:txBody>
                    <a:bodyPr/>
                    <a:lstStyle/>
                    <a:p>
                      <a:endParaRPr lang="en-US" dirty="0"/>
                    </a:p>
                  </a:txBody>
                  <a:tcPr/>
                </a:tc>
                <a:extLst>
                  <a:ext uri="{0D108BD9-81ED-4DB2-BD59-A6C34878D82A}">
                    <a16:rowId xmlns:a16="http://schemas.microsoft.com/office/drawing/2014/main" val="10002"/>
                  </a:ext>
                </a:extLst>
              </a:tr>
              <a:tr h="341170">
                <a:tc>
                  <a:txBody>
                    <a:bodyPr/>
                    <a:lstStyle/>
                    <a:p>
                      <a:pPr algn="l"/>
                      <a:r>
                        <a:rPr lang="en-IN" dirty="0" smtClean="0"/>
                        <a:t>3</a:t>
                      </a:r>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IN" dirty="0" smtClean="0"/>
                        <a:t>4</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IN" dirty="0" smtClean="0"/>
                        <a:t>5</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IN" dirty="0" smtClean="0"/>
                        <a:t>6</a:t>
                      </a:r>
                      <a:endParaRPr lang="en-US"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graphicFrame>
        <p:nvGraphicFramePr>
          <p:cNvPr id="13" name="Table 12"/>
          <p:cNvGraphicFramePr>
            <a:graphicFrameLocks noGrp="1"/>
          </p:cNvGraphicFramePr>
          <p:nvPr/>
        </p:nvGraphicFramePr>
        <p:xfrm>
          <a:off x="9267684" y="1846096"/>
          <a:ext cx="1761808" cy="4485640"/>
        </p:xfrm>
        <a:graphic>
          <a:graphicData uri="http://schemas.openxmlformats.org/drawingml/2006/table">
            <a:tbl>
              <a:tblPr firstRow="1" bandRow="1">
                <a:tableStyleId>{5C22544A-7EE6-4342-B048-85BDC9FD1C3A}</a:tableStyleId>
              </a:tblPr>
              <a:tblGrid>
                <a:gridCol w="603568">
                  <a:extLst>
                    <a:ext uri="{9D8B030D-6E8A-4147-A177-3AD203B41FA5}">
                      <a16:colId xmlns:a16="http://schemas.microsoft.com/office/drawing/2014/main" val="20000"/>
                    </a:ext>
                  </a:extLst>
                </a:gridCol>
                <a:gridCol w="386080">
                  <a:extLst>
                    <a:ext uri="{9D8B030D-6E8A-4147-A177-3AD203B41FA5}">
                      <a16:colId xmlns:a16="http://schemas.microsoft.com/office/drawing/2014/main" val="20001"/>
                    </a:ext>
                  </a:extLst>
                </a:gridCol>
                <a:gridCol w="386080">
                  <a:extLst>
                    <a:ext uri="{9D8B030D-6E8A-4147-A177-3AD203B41FA5}">
                      <a16:colId xmlns:a16="http://schemas.microsoft.com/office/drawing/2014/main" val="20002"/>
                    </a:ext>
                  </a:extLst>
                </a:gridCol>
                <a:gridCol w="386080">
                  <a:extLst>
                    <a:ext uri="{9D8B030D-6E8A-4147-A177-3AD203B41FA5}">
                      <a16:colId xmlns:a16="http://schemas.microsoft.com/office/drawing/2014/main" val="20003"/>
                    </a:ext>
                  </a:extLst>
                </a:gridCol>
              </a:tblGrid>
              <a:tr h="370840">
                <a:tc>
                  <a:txBody>
                    <a:bodyPr/>
                    <a:lstStyle/>
                    <a:p>
                      <a:r>
                        <a:rPr lang="en-IN" dirty="0" smtClean="0"/>
                        <a:t>N.K</a:t>
                      </a:r>
                      <a:endParaRPr lang="en-US" dirty="0"/>
                    </a:p>
                  </a:txBody>
                  <a:tcPr/>
                </a:tc>
                <a:tc>
                  <a:txBody>
                    <a:bodyPr/>
                    <a:lstStyle/>
                    <a:p>
                      <a:r>
                        <a:rPr lang="en-IN" dirty="0" smtClean="0"/>
                        <a:t>--</a:t>
                      </a:r>
                      <a:endParaRPr lang="en-US" dirty="0"/>
                    </a:p>
                  </a:txBody>
                  <a:tcPr/>
                </a:tc>
                <a:tc>
                  <a:txBody>
                    <a:bodyPr/>
                    <a:lstStyle/>
                    <a:p>
                      <a:r>
                        <a:rPr lang="en-IN" dirty="0" smtClean="0"/>
                        <a:t>--</a:t>
                      </a:r>
                      <a:endParaRPr lang="en-US" dirty="0"/>
                    </a:p>
                  </a:txBody>
                  <a:tcPr/>
                </a:tc>
                <a:tc>
                  <a:txBody>
                    <a:bodyPr/>
                    <a:lstStyle/>
                    <a:p>
                      <a:r>
                        <a:rPr lang="en-IN" dirty="0" smtClean="0"/>
                        <a:t>--</a:t>
                      </a:r>
                      <a:endParaRPr lang="en-US" dirty="0"/>
                    </a:p>
                  </a:txBody>
                  <a:tcPr/>
                </a:tc>
                <a:extLst>
                  <a:ext uri="{0D108BD9-81ED-4DB2-BD59-A6C34878D82A}">
                    <a16:rowId xmlns:a16="http://schemas.microsoft.com/office/drawing/2014/main" val="10000"/>
                  </a:ext>
                </a:extLst>
              </a:tr>
              <a:tr h="370840">
                <a:tc>
                  <a:txBody>
                    <a:bodyPr/>
                    <a:lstStyle/>
                    <a:p>
                      <a:r>
                        <a:rPr lang="en-IN" dirty="0" smtClean="0"/>
                        <a:t>1</a:t>
                      </a:r>
                    </a:p>
                    <a:p>
                      <a:r>
                        <a:rPr lang="en-IN" dirty="0" smtClean="0"/>
                        <a:t>1</a:t>
                      </a:r>
                    </a:p>
                    <a:p>
                      <a:r>
                        <a:rPr lang="en-IN" dirty="0" smtClean="0"/>
                        <a:t>1</a:t>
                      </a:r>
                    </a:p>
                    <a:p>
                      <a:r>
                        <a:rPr lang="en-IN" dirty="0" smtClean="0"/>
                        <a:t>2</a:t>
                      </a:r>
                    </a:p>
                    <a:p>
                      <a:r>
                        <a:rPr lang="en-IN" dirty="0" smtClean="0"/>
                        <a:t>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IN" dirty="0" smtClean="0"/>
                        <a:t>4</a:t>
                      </a:r>
                    </a:p>
                    <a:p>
                      <a:r>
                        <a:rPr lang="en-IN" dirty="0" smtClean="0"/>
                        <a:t>4</a:t>
                      </a:r>
                    </a:p>
                    <a:p>
                      <a:r>
                        <a:rPr lang="en-IN" dirty="0" smtClean="0"/>
                        <a:t>5</a:t>
                      </a:r>
                    </a:p>
                    <a:p>
                      <a:r>
                        <a:rPr lang="en-IN" dirty="0" smtClean="0"/>
                        <a:t>5</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IN" dirty="0" smtClean="0"/>
                        <a:t>6</a:t>
                      </a:r>
                    </a:p>
                    <a:p>
                      <a:r>
                        <a:rPr lang="en-IN" dirty="0" smtClean="0"/>
                        <a:t>6</a:t>
                      </a:r>
                    </a:p>
                    <a:p>
                      <a:r>
                        <a:rPr lang="en-IN" dirty="0" smtClean="0"/>
                        <a:t>.</a:t>
                      </a:r>
                    </a:p>
                    <a:p>
                      <a:r>
                        <a:rPr lang="en-IN" dirty="0" smtClean="0"/>
                        <a:t>.</a:t>
                      </a:r>
                    </a:p>
                    <a:p>
                      <a:r>
                        <a:rPr lang="en-IN" dirty="0" smtClean="0"/>
                        <a:t>.</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2" name="TextBox 21"/>
          <p:cNvSpPr txBox="1"/>
          <p:nvPr/>
        </p:nvSpPr>
        <p:spPr>
          <a:xfrm>
            <a:off x="4280452" y="2160108"/>
            <a:ext cx="4757531" cy="369332"/>
          </a:xfrm>
          <a:prstGeom prst="rect">
            <a:avLst/>
          </a:prstGeom>
          <a:noFill/>
        </p:spPr>
        <p:txBody>
          <a:bodyPr wrap="square" rtlCol="0">
            <a:spAutoFit/>
          </a:bodyPr>
          <a:lstStyle/>
          <a:p>
            <a:r>
              <a:rPr lang="en-IN" dirty="0" smtClean="0">
                <a:solidFill>
                  <a:srgbClr val="002060"/>
                </a:solidFill>
              </a:rPr>
              <a:t>Non-key attribute</a:t>
            </a:r>
            <a:r>
              <a:rPr lang="en-IN" dirty="0" smtClean="0"/>
              <a:t>      </a:t>
            </a:r>
            <a:r>
              <a:rPr lang="en-IN" dirty="0" smtClean="0">
                <a:solidFill>
                  <a:srgbClr val="C00000"/>
                </a:solidFill>
              </a:rPr>
              <a:t>Index file	</a:t>
            </a:r>
            <a:r>
              <a:rPr lang="en-IN" dirty="0" smtClean="0">
                <a:solidFill>
                  <a:srgbClr val="002060"/>
                </a:solidFill>
              </a:rPr>
              <a:t>Block Pointer</a:t>
            </a:r>
            <a:endParaRPr lang="en-US" dirty="0">
              <a:solidFill>
                <a:srgbClr val="002060"/>
              </a:solidFill>
            </a:endParaRPr>
          </a:p>
        </p:txBody>
      </p:sp>
      <p:sp>
        <p:nvSpPr>
          <p:cNvPr id="20" name="TextBox 19"/>
          <p:cNvSpPr txBox="1"/>
          <p:nvPr/>
        </p:nvSpPr>
        <p:spPr>
          <a:xfrm>
            <a:off x="9581319" y="1351722"/>
            <a:ext cx="1046922" cy="369332"/>
          </a:xfrm>
          <a:prstGeom prst="rect">
            <a:avLst/>
          </a:prstGeom>
          <a:noFill/>
        </p:spPr>
        <p:txBody>
          <a:bodyPr wrap="square" rtlCol="0">
            <a:spAutoFit/>
          </a:bodyPr>
          <a:lstStyle/>
          <a:p>
            <a:r>
              <a:rPr lang="en-IN" dirty="0" smtClean="0">
                <a:solidFill>
                  <a:srgbClr val="002060"/>
                </a:solidFill>
              </a:rPr>
              <a:t>Main File</a:t>
            </a:r>
            <a:endParaRPr lang="en-US" dirty="0">
              <a:solidFill>
                <a:srgbClr val="002060"/>
              </a:solidFill>
            </a:endParaRPr>
          </a:p>
        </p:txBody>
      </p:sp>
      <p:cxnSp>
        <p:nvCxnSpPr>
          <p:cNvPr id="25" name="Straight Arrow Connector 24"/>
          <p:cNvCxnSpPr/>
          <p:nvPr/>
        </p:nvCxnSpPr>
        <p:spPr>
          <a:xfrm flipV="1">
            <a:off x="7301948" y="2398643"/>
            <a:ext cx="1868556" cy="1126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275443" y="2478157"/>
            <a:ext cx="1842053" cy="14842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7235687" y="2517913"/>
            <a:ext cx="1881809" cy="17625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7248939" y="3790122"/>
            <a:ext cx="2001078" cy="848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235687" y="3829878"/>
            <a:ext cx="194807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7262191" y="5075583"/>
            <a:ext cx="1881809"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301948" y="2584174"/>
            <a:ext cx="410817" cy="278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0800000">
            <a:off x="5751443" y="2504662"/>
            <a:ext cx="715618" cy="3578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Storage Structure</a:t>
            </a:r>
            <a:endParaRPr lang="en-US" dirty="0">
              <a:solidFill>
                <a:schemeClr val="bg1"/>
              </a:solidFill>
            </a:endParaRPr>
          </a:p>
        </p:txBody>
      </p:sp>
      <p:sp>
        <p:nvSpPr>
          <p:cNvPr id="11" name="TextBox 10"/>
          <p:cNvSpPr txBox="1"/>
          <p:nvPr/>
        </p:nvSpPr>
        <p:spPr>
          <a:xfrm>
            <a:off x="928248" y="1098073"/>
            <a:ext cx="7010407" cy="461665"/>
          </a:xfrm>
          <a:prstGeom prst="rect">
            <a:avLst/>
          </a:prstGeom>
          <a:solidFill>
            <a:schemeClr val="accent2"/>
          </a:solidFill>
        </p:spPr>
        <p:txBody>
          <a:bodyPr wrap="square" rtlCol="0">
            <a:spAutoFit/>
          </a:bodyPr>
          <a:lstStyle/>
          <a:p>
            <a:pPr fontAlgn="base"/>
            <a:r>
              <a:rPr lang="en-US" sz="2400" dirty="0" smtClean="0">
                <a:solidFill>
                  <a:schemeClr val="bg1"/>
                </a:solidFill>
              </a:rPr>
              <a:t>Secondary Indexing</a:t>
            </a:r>
            <a:endParaRPr lang="en-US" sz="2400" dirty="0">
              <a:solidFill>
                <a:schemeClr val="bg1"/>
              </a:solidFill>
            </a:endParaRPr>
          </a:p>
        </p:txBody>
      </p:sp>
      <p:sp>
        <p:nvSpPr>
          <p:cNvPr id="8" name="TextBox 7"/>
          <p:cNvSpPr txBox="1"/>
          <p:nvPr/>
        </p:nvSpPr>
        <p:spPr>
          <a:xfrm>
            <a:off x="309730" y="1688454"/>
            <a:ext cx="5132439" cy="4662815"/>
          </a:xfrm>
          <a:prstGeom prst="rect">
            <a:avLst/>
          </a:prstGeom>
          <a:noFill/>
        </p:spPr>
        <p:txBody>
          <a:bodyPr wrap="square" rtlCol="0">
            <a:spAutoFit/>
          </a:bodyPr>
          <a:lstStyle/>
          <a:p>
            <a:pPr algn="just" fontAlgn="base">
              <a:lnSpc>
                <a:spcPct val="150000"/>
              </a:lnSpc>
              <a:buFont typeface="Wingdings" pitchFamily="2" charset="2"/>
              <a:buChar char="ü"/>
            </a:pPr>
            <a:r>
              <a:rPr lang="en-IN" sz="2200" dirty="0" smtClean="0">
                <a:solidFill>
                  <a:srgbClr val="C00000"/>
                </a:solidFill>
              </a:rPr>
              <a:t>The main file is un-sorted</a:t>
            </a:r>
          </a:p>
          <a:p>
            <a:pPr algn="just" fontAlgn="base">
              <a:lnSpc>
                <a:spcPct val="150000"/>
              </a:lnSpc>
              <a:buFont typeface="Wingdings" pitchFamily="2" charset="2"/>
              <a:buChar char="ü"/>
            </a:pPr>
            <a:r>
              <a:rPr lang="en-IN" sz="2200" dirty="0" smtClean="0">
                <a:solidFill>
                  <a:srgbClr val="C00000"/>
                </a:solidFill>
              </a:rPr>
              <a:t>Can be done on key as well as non-key attribute.</a:t>
            </a:r>
          </a:p>
          <a:p>
            <a:pPr algn="just" fontAlgn="base">
              <a:lnSpc>
                <a:spcPct val="150000"/>
              </a:lnSpc>
              <a:buFont typeface="Wingdings" pitchFamily="2" charset="2"/>
              <a:buChar char="ü"/>
            </a:pPr>
            <a:r>
              <a:rPr lang="en-IN" sz="2200" dirty="0" smtClean="0">
                <a:solidFill>
                  <a:srgbClr val="C00000"/>
                </a:solidFill>
              </a:rPr>
              <a:t>Called secondary because normally one indexing is already done.</a:t>
            </a:r>
          </a:p>
          <a:p>
            <a:pPr algn="just" fontAlgn="base">
              <a:lnSpc>
                <a:spcPct val="150000"/>
              </a:lnSpc>
              <a:buFont typeface="Wingdings" pitchFamily="2" charset="2"/>
              <a:buChar char="ü"/>
            </a:pPr>
            <a:r>
              <a:rPr lang="en-IN" sz="2200" dirty="0" smtClean="0">
                <a:solidFill>
                  <a:srgbClr val="C00000"/>
                </a:solidFill>
              </a:rPr>
              <a:t>It’s an example of dense indexing.</a:t>
            </a:r>
          </a:p>
          <a:p>
            <a:pPr algn="just" fontAlgn="base">
              <a:lnSpc>
                <a:spcPct val="150000"/>
              </a:lnSpc>
              <a:buFont typeface="Wingdings" pitchFamily="2" charset="2"/>
              <a:buChar char="ü"/>
            </a:pPr>
            <a:r>
              <a:rPr lang="en-IN" sz="2200" dirty="0" smtClean="0">
                <a:solidFill>
                  <a:srgbClr val="C00000"/>
                </a:solidFill>
              </a:rPr>
              <a:t>No of entry in index file = no of entry in main file.</a:t>
            </a:r>
          </a:p>
          <a:p>
            <a:pPr algn="just" fontAlgn="base">
              <a:lnSpc>
                <a:spcPct val="150000"/>
              </a:lnSpc>
              <a:buFont typeface="Wingdings" pitchFamily="2" charset="2"/>
              <a:buChar char="ü"/>
            </a:pPr>
            <a:r>
              <a:rPr lang="en-IN" sz="2200" dirty="0" smtClean="0">
                <a:solidFill>
                  <a:srgbClr val="C00000"/>
                </a:solidFill>
              </a:rPr>
              <a:t>No of Access = [log 2</a:t>
            </a:r>
            <a:r>
              <a:rPr lang="en-IN" sz="2200" baseline="30000" dirty="0" smtClean="0">
                <a:solidFill>
                  <a:srgbClr val="C00000"/>
                </a:solidFill>
              </a:rPr>
              <a:t>n</a:t>
            </a:r>
            <a:r>
              <a:rPr lang="en-IN" sz="2200" dirty="0" smtClean="0">
                <a:solidFill>
                  <a:srgbClr val="C00000"/>
                </a:solidFill>
              </a:rPr>
              <a:t>]+1</a:t>
            </a:r>
            <a:endParaRPr lang="en-US" dirty="0"/>
          </a:p>
        </p:txBody>
      </p:sp>
      <p:graphicFrame>
        <p:nvGraphicFramePr>
          <p:cNvPr id="10" name="Table 9"/>
          <p:cNvGraphicFramePr>
            <a:graphicFrameLocks noGrp="1"/>
          </p:cNvGraphicFramePr>
          <p:nvPr/>
        </p:nvGraphicFramePr>
        <p:xfrm>
          <a:off x="6338957" y="2230424"/>
          <a:ext cx="1080580" cy="4079240"/>
        </p:xfrm>
        <a:graphic>
          <a:graphicData uri="http://schemas.openxmlformats.org/drawingml/2006/table">
            <a:tbl>
              <a:tblPr firstRow="1" bandRow="1">
                <a:tableStyleId>{5C22544A-7EE6-4342-B048-85BDC9FD1C3A}</a:tableStyleId>
              </a:tblPr>
              <a:tblGrid>
                <a:gridCol w="537337">
                  <a:extLst>
                    <a:ext uri="{9D8B030D-6E8A-4147-A177-3AD203B41FA5}">
                      <a16:colId xmlns:a16="http://schemas.microsoft.com/office/drawing/2014/main" val="20000"/>
                    </a:ext>
                  </a:extLst>
                </a:gridCol>
                <a:gridCol w="543243">
                  <a:extLst>
                    <a:ext uri="{9D8B030D-6E8A-4147-A177-3AD203B41FA5}">
                      <a16:colId xmlns:a16="http://schemas.microsoft.com/office/drawing/2014/main" val="20001"/>
                    </a:ext>
                  </a:extLst>
                </a:gridCol>
              </a:tblGrid>
              <a:tr h="370840">
                <a:tc>
                  <a:txBody>
                    <a:bodyPr/>
                    <a:lstStyle/>
                    <a:p>
                      <a:r>
                        <a:rPr lang="en-IN" dirty="0" smtClean="0"/>
                        <a:t>S.K</a:t>
                      </a:r>
                      <a:endParaRPr lang="en-US" dirty="0"/>
                    </a:p>
                  </a:txBody>
                  <a:tcPr/>
                </a:tc>
                <a:tc>
                  <a:txBody>
                    <a:bodyPr/>
                    <a:lstStyle/>
                    <a:p>
                      <a:r>
                        <a:rPr lang="en-IN" dirty="0" smtClean="0"/>
                        <a:t>B.P</a:t>
                      </a:r>
                      <a:endParaRPr lang="en-US" dirty="0"/>
                    </a:p>
                  </a:txBody>
                  <a:tcPr/>
                </a:tc>
                <a:extLst>
                  <a:ext uri="{0D108BD9-81ED-4DB2-BD59-A6C34878D82A}">
                    <a16:rowId xmlns:a16="http://schemas.microsoft.com/office/drawing/2014/main" val="10000"/>
                  </a:ext>
                </a:extLst>
              </a:tr>
              <a:tr h="370840">
                <a:tc>
                  <a:txBody>
                    <a:bodyPr/>
                    <a:lstStyle/>
                    <a:p>
                      <a:r>
                        <a:rPr lang="en-IN" dirty="0" smtClean="0"/>
                        <a:t>1</a:t>
                      </a:r>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IN" dirty="0" smtClean="0"/>
                        <a:t>2</a:t>
                      </a:r>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algn="l"/>
                      <a:r>
                        <a:rPr lang="en-IN" dirty="0" smtClean="0"/>
                        <a:t>3</a:t>
                      </a:r>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IN" dirty="0" smtClean="0"/>
                        <a:t>4</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IN" dirty="0" smtClean="0"/>
                        <a:t>5</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IN" dirty="0" smtClean="0"/>
                        <a:t>6</a:t>
                      </a:r>
                      <a:endParaRPr lang="en-US"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pPr algn="l"/>
                      <a:endParaRPr lang="en-US" dirty="0"/>
                    </a:p>
                  </a:txBody>
                  <a:tcPr/>
                </a:tc>
                <a:tc>
                  <a:txBody>
                    <a:bodyPr/>
                    <a:lstStyle/>
                    <a:p>
                      <a:endParaRPr lang="en-US" dirty="0"/>
                    </a:p>
                  </a:txBody>
                  <a:tcPr/>
                </a:tc>
                <a:extLst>
                  <a:ext uri="{0D108BD9-81ED-4DB2-BD59-A6C34878D82A}">
                    <a16:rowId xmlns:a16="http://schemas.microsoft.com/office/drawing/2014/main" val="10008"/>
                  </a:ext>
                </a:extLst>
              </a:tr>
              <a:tr h="370840">
                <a:tc>
                  <a:txBody>
                    <a:bodyPr/>
                    <a:lstStyle/>
                    <a:p>
                      <a:pPr algn="l"/>
                      <a:r>
                        <a:rPr lang="en-IN" dirty="0" smtClean="0"/>
                        <a:t>….</a:t>
                      </a:r>
                      <a:endParaRPr lang="en-US" dirty="0"/>
                    </a:p>
                  </a:txBody>
                  <a:tcPr vert="vert"/>
                </a:tc>
                <a:tc>
                  <a:txBody>
                    <a:bodyPr/>
                    <a:lstStyle/>
                    <a:p>
                      <a:endParaRPr lang="en-US" dirty="0"/>
                    </a:p>
                  </a:txBody>
                  <a:tcPr/>
                </a:tc>
                <a:extLst>
                  <a:ext uri="{0D108BD9-81ED-4DB2-BD59-A6C34878D82A}">
                    <a16:rowId xmlns:a16="http://schemas.microsoft.com/office/drawing/2014/main" val="10009"/>
                  </a:ext>
                </a:extLst>
              </a:tr>
              <a:tr h="370840">
                <a:tc>
                  <a:txBody>
                    <a:bodyPr/>
                    <a:lstStyle/>
                    <a:p>
                      <a:r>
                        <a:rPr lang="en-IN" dirty="0" smtClean="0"/>
                        <a:t>91</a:t>
                      </a:r>
                      <a:endParaRPr lang="en-US" dirty="0"/>
                    </a:p>
                  </a:txBody>
                  <a:tcPr/>
                </a:tc>
                <a:tc>
                  <a:txBody>
                    <a:bodyPr/>
                    <a:lstStyle/>
                    <a:p>
                      <a:endParaRPr lang="en-US" dirty="0"/>
                    </a:p>
                  </a:txBody>
                  <a:tcPr/>
                </a:tc>
                <a:extLst>
                  <a:ext uri="{0D108BD9-81ED-4DB2-BD59-A6C34878D82A}">
                    <a16:rowId xmlns:a16="http://schemas.microsoft.com/office/drawing/2014/main" val="10010"/>
                  </a:ext>
                </a:extLst>
              </a:tr>
            </a:tbl>
          </a:graphicData>
        </a:graphic>
      </p:graphicFrame>
      <p:graphicFrame>
        <p:nvGraphicFramePr>
          <p:cNvPr id="13" name="Table 12"/>
          <p:cNvGraphicFramePr>
            <a:graphicFrameLocks noGrp="1"/>
          </p:cNvGraphicFramePr>
          <p:nvPr/>
        </p:nvGraphicFramePr>
        <p:xfrm>
          <a:off x="9015896" y="1461788"/>
          <a:ext cx="1695577" cy="4673600"/>
        </p:xfrm>
        <a:graphic>
          <a:graphicData uri="http://schemas.openxmlformats.org/drawingml/2006/table">
            <a:tbl>
              <a:tblPr firstRow="1" bandRow="1">
                <a:tableStyleId>{5C22544A-7EE6-4342-B048-85BDC9FD1C3A}</a:tableStyleId>
              </a:tblPr>
              <a:tblGrid>
                <a:gridCol w="537337">
                  <a:extLst>
                    <a:ext uri="{9D8B030D-6E8A-4147-A177-3AD203B41FA5}">
                      <a16:colId xmlns:a16="http://schemas.microsoft.com/office/drawing/2014/main" val="20000"/>
                    </a:ext>
                  </a:extLst>
                </a:gridCol>
                <a:gridCol w="386080">
                  <a:extLst>
                    <a:ext uri="{9D8B030D-6E8A-4147-A177-3AD203B41FA5}">
                      <a16:colId xmlns:a16="http://schemas.microsoft.com/office/drawing/2014/main" val="20001"/>
                    </a:ext>
                  </a:extLst>
                </a:gridCol>
                <a:gridCol w="386080">
                  <a:extLst>
                    <a:ext uri="{9D8B030D-6E8A-4147-A177-3AD203B41FA5}">
                      <a16:colId xmlns:a16="http://schemas.microsoft.com/office/drawing/2014/main" val="20002"/>
                    </a:ext>
                  </a:extLst>
                </a:gridCol>
                <a:gridCol w="386080">
                  <a:extLst>
                    <a:ext uri="{9D8B030D-6E8A-4147-A177-3AD203B41FA5}">
                      <a16:colId xmlns:a16="http://schemas.microsoft.com/office/drawing/2014/main" val="20003"/>
                    </a:ext>
                  </a:extLst>
                </a:gridCol>
              </a:tblGrid>
              <a:tr h="370840">
                <a:tc>
                  <a:txBody>
                    <a:bodyPr/>
                    <a:lstStyle/>
                    <a:p>
                      <a:r>
                        <a:rPr lang="en-IN" dirty="0" smtClean="0"/>
                        <a:t>S.K</a:t>
                      </a:r>
                      <a:endParaRPr lang="en-US" dirty="0"/>
                    </a:p>
                  </a:txBody>
                  <a:tcPr/>
                </a:tc>
                <a:tc>
                  <a:txBody>
                    <a:bodyPr/>
                    <a:lstStyle/>
                    <a:p>
                      <a:r>
                        <a:rPr lang="en-IN" dirty="0" smtClean="0"/>
                        <a:t>--</a:t>
                      </a:r>
                      <a:endParaRPr lang="en-US" dirty="0"/>
                    </a:p>
                  </a:txBody>
                  <a:tcPr/>
                </a:tc>
                <a:tc>
                  <a:txBody>
                    <a:bodyPr/>
                    <a:lstStyle/>
                    <a:p>
                      <a:r>
                        <a:rPr lang="en-IN" dirty="0" smtClean="0"/>
                        <a:t>--</a:t>
                      </a:r>
                      <a:endParaRPr lang="en-US" dirty="0"/>
                    </a:p>
                  </a:txBody>
                  <a:tcPr/>
                </a:tc>
                <a:tc>
                  <a:txBody>
                    <a:bodyPr/>
                    <a:lstStyle/>
                    <a:p>
                      <a:r>
                        <a:rPr lang="en-IN" dirty="0" smtClean="0"/>
                        <a:t>--</a:t>
                      </a:r>
                      <a:endParaRPr lang="en-US" dirty="0"/>
                    </a:p>
                  </a:txBody>
                  <a:tcPr/>
                </a:tc>
                <a:extLst>
                  <a:ext uri="{0D108BD9-81ED-4DB2-BD59-A6C34878D82A}">
                    <a16:rowId xmlns:a16="http://schemas.microsoft.com/office/drawing/2014/main" val="10000"/>
                  </a:ext>
                </a:extLst>
              </a:tr>
              <a:tr h="370840">
                <a:tc>
                  <a:txBody>
                    <a:bodyPr/>
                    <a:lstStyle/>
                    <a:p>
                      <a:r>
                        <a:rPr lang="en-IN" dirty="0" smtClean="0"/>
                        <a:t>1</a:t>
                      </a:r>
                    </a:p>
                    <a:p>
                      <a:r>
                        <a:rPr lang="en-IN" dirty="0" smtClean="0"/>
                        <a:t>27</a:t>
                      </a:r>
                    </a:p>
                    <a:p>
                      <a:r>
                        <a:rPr lang="en-IN" dirty="0" smtClean="0"/>
                        <a:t>.</a:t>
                      </a:r>
                    </a:p>
                    <a:p>
                      <a:r>
                        <a:rPr lang="en-IN" dirty="0" smtClean="0"/>
                        <a:t>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IN" dirty="0" smtClean="0"/>
                        <a:t>91</a:t>
                      </a:r>
                    </a:p>
                    <a:p>
                      <a:r>
                        <a:rPr lang="en-IN" dirty="0" smtClean="0"/>
                        <a:t>.</a:t>
                      </a:r>
                    </a:p>
                    <a:p>
                      <a:r>
                        <a:rPr lang="en-IN"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IN" dirty="0" smtClean="0"/>
                        <a:t>2</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IN" dirty="0" smtClean="0"/>
                        <a:t>5</a:t>
                      </a:r>
                    </a:p>
                    <a:p>
                      <a:r>
                        <a:rPr lang="en-IN" dirty="0" smtClean="0"/>
                        <a:t>.</a:t>
                      </a:r>
                    </a:p>
                    <a:p>
                      <a:r>
                        <a:rPr lang="en-IN" dirty="0" smtClean="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IN" dirty="0" smtClean="0"/>
                        <a:t>6</a:t>
                      </a:r>
                    </a:p>
                    <a:p>
                      <a:r>
                        <a:rPr lang="en-IN" dirty="0" smtClean="0"/>
                        <a:t>.</a:t>
                      </a:r>
                    </a:p>
                    <a:p>
                      <a:r>
                        <a:rPr lang="en-IN" dirty="0" smtClean="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25" name="Rectangle 24"/>
          <p:cNvSpPr/>
          <p:nvPr/>
        </p:nvSpPr>
        <p:spPr>
          <a:xfrm>
            <a:off x="6082748" y="2610678"/>
            <a:ext cx="1577009" cy="10734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76124" y="3743726"/>
            <a:ext cx="1577009" cy="10734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76124" y="5188194"/>
            <a:ext cx="1577009" cy="10734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7222435" y="2067339"/>
            <a:ext cx="1802295" cy="70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209183" y="3140765"/>
            <a:ext cx="1762539" cy="993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209183" y="2888974"/>
            <a:ext cx="1722782" cy="6493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209183" y="4253948"/>
            <a:ext cx="1802295" cy="2120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129670" y="4625009"/>
            <a:ext cx="1789043" cy="7553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652592" y="3816627"/>
            <a:ext cx="2835965" cy="16962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342779" y="980661"/>
            <a:ext cx="1060174" cy="369332"/>
          </a:xfrm>
          <a:prstGeom prst="rect">
            <a:avLst/>
          </a:prstGeom>
          <a:noFill/>
        </p:spPr>
        <p:txBody>
          <a:bodyPr wrap="square" rtlCol="0">
            <a:spAutoFit/>
          </a:bodyPr>
          <a:lstStyle/>
          <a:p>
            <a:r>
              <a:rPr lang="en-IN" dirty="0" smtClean="0">
                <a:solidFill>
                  <a:srgbClr val="002060"/>
                </a:solidFill>
              </a:rPr>
              <a:t>Main File</a:t>
            </a:r>
            <a:endParaRPr lang="en-US" dirty="0">
              <a:solidFill>
                <a:srgbClr val="002060"/>
              </a:solidFill>
            </a:endParaRPr>
          </a:p>
        </p:txBody>
      </p:sp>
      <p:sp>
        <p:nvSpPr>
          <p:cNvPr id="44" name="TextBox 43"/>
          <p:cNvSpPr txBox="1"/>
          <p:nvPr/>
        </p:nvSpPr>
        <p:spPr>
          <a:xfrm>
            <a:off x="4452733" y="1749296"/>
            <a:ext cx="4585250" cy="369332"/>
          </a:xfrm>
          <a:prstGeom prst="rect">
            <a:avLst/>
          </a:prstGeom>
          <a:noFill/>
        </p:spPr>
        <p:txBody>
          <a:bodyPr wrap="square" rtlCol="0">
            <a:spAutoFit/>
          </a:bodyPr>
          <a:lstStyle/>
          <a:p>
            <a:r>
              <a:rPr lang="en-IN" dirty="0" smtClean="0">
                <a:solidFill>
                  <a:srgbClr val="002060"/>
                </a:solidFill>
              </a:rPr>
              <a:t>Anchor attribute</a:t>
            </a:r>
            <a:r>
              <a:rPr lang="en-IN" dirty="0" smtClean="0"/>
              <a:t>      </a:t>
            </a:r>
            <a:r>
              <a:rPr lang="en-IN" dirty="0" smtClean="0">
                <a:solidFill>
                  <a:srgbClr val="C00000"/>
                </a:solidFill>
              </a:rPr>
              <a:t>Index file	</a:t>
            </a:r>
            <a:r>
              <a:rPr lang="en-IN" dirty="0" smtClean="0"/>
              <a:t>	</a:t>
            </a:r>
            <a:r>
              <a:rPr lang="en-IN" dirty="0" smtClean="0">
                <a:solidFill>
                  <a:srgbClr val="002060"/>
                </a:solidFill>
              </a:rPr>
              <a:t>Block Pointer</a:t>
            </a:r>
            <a:endParaRPr lang="en-US" dirty="0">
              <a:solidFill>
                <a:srgbClr val="002060"/>
              </a:solidFill>
            </a:endParaRPr>
          </a:p>
        </p:txBody>
      </p:sp>
      <p:cxnSp>
        <p:nvCxnSpPr>
          <p:cNvPr id="46" name="Straight Arrow Connector 45"/>
          <p:cNvCxnSpPr/>
          <p:nvPr/>
        </p:nvCxnSpPr>
        <p:spPr>
          <a:xfrm rot="10800000">
            <a:off x="5711688" y="2107096"/>
            <a:ext cx="503583" cy="1590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540487" y="2080591"/>
            <a:ext cx="357809" cy="1325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RAID STRUCTURE</a:t>
            </a:r>
            <a:endParaRPr lang="en-US" sz="2000" dirty="0" smtClean="0">
              <a:solidFill>
                <a:schemeClr val="bg1"/>
              </a:solidFill>
            </a:endParaRPr>
          </a:p>
        </p:txBody>
      </p:sp>
      <p:sp>
        <p:nvSpPr>
          <p:cNvPr id="8" name="TextBox 7"/>
          <p:cNvSpPr txBox="1"/>
          <p:nvPr/>
        </p:nvSpPr>
        <p:spPr>
          <a:xfrm>
            <a:off x="928247" y="1024333"/>
            <a:ext cx="8024024" cy="584775"/>
          </a:xfrm>
          <a:prstGeom prst="rect">
            <a:avLst/>
          </a:prstGeom>
          <a:solidFill>
            <a:schemeClr val="accent2"/>
          </a:solidFill>
        </p:spPr>
        <p:txBody>
          <a:bodyPr wrap="square" rtlCol="0">
            <a:spAutoFit/>
          </a:bodyPr>
          <a:lstStyle/>
          <a:p>
            <a:pPr fontAlgn="base"/>
            <a:r>
              <a:rPr lang="en-IN" sz="3200" dirty="0" smtClean="0">
                <a:solidFill>
                  <a:schemeClr val="bg1"/>
                </a:solidFill>
              </a:rPr>
              <a:t>RAID (Redundant Arrays of Independent Disks)</a:t>
            </a:r>
            <a:endParaRPr lang="en-IN" sz="3200" dirty="0">
              <a:solidFill>
                <a:schemeClr val="bg1"/>
              </a:solidFill>
            </a:endParaRPr>
          </a:p>
        </p:txBody>
      </p:sp>
      <p:sp>
        <p:nvSpPr>
          <p:cNvPr id="10" name="Rectangle 9"/>
          <p:cNvSpPr/>
          <p:nvPr/>
        </p:nvSpPr>
        <p:spPr>
          <a:xfrm>
            <a:off x="265471" y="1810606"/>
            <a:ext cx="11533239" cy="4247317"/>
          </a:xfrm>
          <a:prstGeom prst="rect">
            <a:avLst/>
          </a:prstGeom>
        </p:spPr>
        <p:txBody>
          <a:bodyPr wrap="square">
            <a:spAutoFit/>
          </a:bodyPr>
          <a:lstStyle/>
          <a:p>
            <a:pPr lvl="0" algn="just">
              <a:lnSpc>
                <a:spcPct val="150000"/>
              </a:lnSpc>
              <a:buFont typeface="Wingdings" pitchFamily="2" charset="2"/>
              <a:buChar char="q"/>
            </a:pPr>
            <a:r>
              <a:rPr lang="en-IN" sz="2000" dirty="0" smtClean="0">
                <a:solidFill>
                  <a:srgbClr val="C00000"/>
                </a:solidFill>
              </a:rPr>
              <a:t>RAID, or “Redundant Arrays of Independent Disks” is a technique which makes use of a combination of multiple disks instead of using a single disk for increased performance, data redundancy or both. The term was coined by David Patterson, Garth A. Gibson, and Randy Katz at the University of California, Berkeley in 1987.</a:t>
            </a:r>
          </a:p>
          <a:p>
            <a:pPr lvl="0" algn="just">
              <a:lnSpc>
                <a:spcPct val="150000"/>
              </a:lnSpc>
              <a:buFont typeface="Wingdings" pitchFamily="2" charset="2"/>
              <a:buChar char="q"/>
            </a:pPr>
            <a:endParaRPr lang="en-IN" sz="2000" dirty="0" smtClean="0">
              <a:solidFill>
                <a:srgbClr val="C00000"/>
              </a:solidFill>
            </a:endParaRPr>
          </a:p>
          <a:p>
            <a:pPr lvl="0" algn="just">
              <a:lnSpc>
                <a:spcPct val="150000"/>
              </a:lnSpc>
            </a:pPr>
            <a:r>
              <a:rPr lang="en-IN" sz="2000" u="sng" dirty="0" smtClean="0">
                <a:solidFill>
                  <a:srgbClr val="002060"/>
                </a:solidFill>
              </a:rPr>
              <a:t>Why data redundancy?</a:t>
            </a:r>
          </a:p>
          <a:p>
            <a:pPr lvl="0" algn="just">
              <a:lnSpc>
                <a:spcPct val="150000"/>
              </a:lnSpc>
              <a:buFont typeface="Wingdings" pitchFamily="2" charset="2"/>
              <a:buChar char="q"/>
            </a:pPr>
            <a:r>
              <a:rPr lang="en-IN" sz="2000" dirty="0" smtClean="0">
                <a:solidFill>
                  <a:srgbClr val="C00000"/>
                </a:solidFill>
              </a:rPr>
              <a:t>Data redundancy, although taking up extra space, adds to disk reliability. This means, in case of disk failure, if the same data is also backed up onto another disk, we can retrieve the data and go on with the operation. On the other hand, if the data is spread across just multiple disks without the RAID technique, the loss of a single disk can affect the entire data.</a:t>
            </a:r>
            <a:endParaRPr lang="en-US" sz="20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RAID STRUCTURE</a:t>
            </a:r>
            <a:endParaRPr lang="en-US" sz="2000" dirty="0" smtClean="0">
              <a:solidFill>
                <a:schemeClr val="bg1"/>
              </a:solidFill>
            </a:endParaRPr>
          </a:p>
        </p:txBody>
      </p:sp>
      <p:sp>
        <p:nvSpPr>
          <p:cNvPr id="8" name="TextBox 7"/>
          <p:cNvSpPr txBox="1"/>
          <p:nvPr/>
        </p:nvSpPr>
        <p:spPr>
          <a:xfrm>
            <a:off x="928247" y="899663"/>
            <a:ext cx="8024024" cy="751681"/>
          </a:xfrm>
          <a:prstGeom prst="rect">
            <a:avLst/>
          </a:prstGeom>
          <a:solidFill>
            <a:schemeClr val="accent2"/>
          </a:solidFill>
        </p:spPr>
        <p:txBody>
          <a:bodyPr wrap="square" rtlCol="0">
            <a:spAutoFit/>
          </a:bodyPr>
          <a:lstStyle/>
          <a:p>
            <a:pPr lvl="0" algn="just">
              <a:lnSpc>
                <a:spcPct val="150000"/>
              </a:lnSpc>
            </a:pPr>
            <a:r>
              <a:rPr lang="en-IN" sz="3200" dirty="0" smtClean="0">
                <a:solidFill>
                  <a:schemeClr val="bg1"/>
                </a:solidFill>
              </a:rPr>
              <a:t>Key evaluation points for a RAID System</a:t>
            </a:r>
          </a:p>
        </p:txBody>
      </p:sp>
      <p:sp>
        <p:nvSpPr>
          <p:cNvPr id="10" name="Rectangle 9"/>
          <p:cNvSpPr/>
          <p:nvPr/>
        </p:nvSpPr>
        <p:spPr>
          <a:xfrm>
            <a:off x="265471" y="1810606"/>
            <a:ext cx="11533239" cy="4247317"/>
          </a:xfrm>
          <a:prstGeom prst="rect">
            <a:avLst/>
          </a:prstGeom>
        </p:spPr>
        <p:txBody>
          <a:bodyPr wrap="square">
            <a:spAutoFit/>
          </a:bodyPr>
          <a:lstStyle/>
          <a:p>
            <a:pPr lvl="0" algn="just">
              <a:lnSpc>
                <a:spcPct val="150000"/>
              </a:lnSpc>
              <a:buFont typeface="Wingdings" pitchFamily="2" charset="2"/>
              <a:buChar char="q"/>
            </a:pPr>
            <a:r>
              <a:rPr lang="en-IN" sz="2000" dirty="0" smtClean="0">
                <a:solidFill>
                  <a:srgbClr val="002060"/>
                </a:solidFill>
              </a:rPr>
              <a:t>Reliability: </a:t>
            </a:r>
            <a:r>
              <a:rPr lang="en-IN" sz="2000" dirty="0" smtClean="0">
                <a:solidFill>
                  <a:srgbClr val="C00000"/>
                </a:solidFill>
              </a:rPr>
              <a:t>How many disk faults can the system tolerate?</a:t>
            </a:r>
          </a:p>
          <a:p>
            <a:pPr lvl="0" algn="just">
              <a:lnSpc>
                <a:spcPct val="150000"/>
              </a:lnSpc>
              <a:buFont typeface="Wingdings" pitchFamily="2" charset="2"/>
              <a:buChar char="q"/>
            </a:pPr>
            <a:r>
              <a:rPr lang="en-IN" sz="2000" dirty="0" smtClean="0">
                <a:solidFill>
                  <a:srgbClr val="002060"/>
                </a:solidFill>
              </a:rPr>
              <a:t>Availability:</a:t>
            </a:r>
            <a:r>
              <a:rPr lang="en-IN" sz="2000" dirty="0" smtClean="0">
                <a:solidFill>
                  <a:srgbClr val="C00000"/>
                </a:solidFill>
              </a:rPr>
              <a:t> What fraction of the total session time is a system in uptime mode, i.e. how available is the system for actual use?</a:t>
            </a:r>
          </a:p>
          <a:p>
            <a:pPr lvl="0" algn="just">
              <a:lnSpc>
                <a:spcPct val="150000"/>
              </a:lnSpc>
              <a:buFont typeface="Wingdings" pitchFamily="2" charset="2"/>
              <a:buChar char="q"/>
            </a:pPr>
            <a:r>
              <a:rPr lang="en-IN" sz="2000" dirty="0" smtClean="0">
                <a:solidFill>
                  <a:srgbClr val="002060"/>
                </a:solidFill>
              </a:rPr>
              <a:t>Performance:</a:t>
            </a:r>
            <a:r>
              <a:rPr lang="en-IN" sz="2000" dirty="0" smtClean="0">
                <a:solidFill>
                  <a:srgbClr val="C00000"/>
                </a:solidFill>
              </a:rPr>
              <a:t> How good is the response time? How high is the throughput (rate of processing work)? Note that performance contains a lot of parameters and not just the two.</a:t>
            </a:r>
          </a:p>
          <a:p>
            <a:pPr lvl="0" algn="just">
              <a:lnSpc>
                <a:spcPct val="150000"/>
              </a:lnSpc>
              <a:buFont typeface="Wingdings" pitchFamily="2" charset="2"/>
              <a:buChar char="q"/>
            </a:pPr>
            <a:r>
              <a:rPr lang="en-IN" sz="2000" dirty="0" smtClean="0">
                <a:solidFill>
                  <a:srgbClr val="002060"/>
                </a:solidFill>
              </a:rPr>
              <a:t>Capacity: </a:t>
            </a:r>
            <a:r>
              <a:rPr lang="en-IN" sz="2000" dirty="0" smtClean="0">
                <a:solidFill>
                  <a:srgbClr val="C00000"/>
                </a:solidFill>
              </a:rPr>
              <a:t>Given a set of N disks each with B blocks, how much useful capacity is available to the user?</a:t>
            </a:r>
          </a:p>
          <a:p>
            <a:pPr lvl="0" algn="just">
              <a:lnSpc>
                <a:spcPct val="150000"/>
              </a:lnSpc>
            </a:pPr>
            <a:r>
              <a:rPr lang="en-IN" sz="2000" dirty="0" smtClean="0">
                <a:solidFill>
                  <a:srgbClr val="002060"/>
                </a:solidFill>
              </a:rPr>
              <a:t>RAID</a:t>
            </a:r>
            <a:r>
              <a:rPr lang="en-IN" sz="2000" dirty="0" smtClean="0">
                <a:solidFill>
                  <a:srgbClr val="C00000"/>
                </a:solidFill>
              </a:rPr>
              <a:t> is very transparent to the underlying system. This means, to the host system, it appears as a single big disk presenting itself as a linear array of blocks. This allows older technologies to be replaced by RAID without making too many changes in the existing code.</a:t>
            </a:r>
            <a:endParaRPr lang="en-US" sz="20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RAID STRUCTURE</a:t>
            </a:r>
            <a:endParaRPr lang="en-US" sz="2000" dirty="0" smtClean="0">
              <a:solidFill>
                <a:schemeClr val="bg1"/>
              </a:solidFill>
            </a:endParaRPr>
          </a:p>
        </p:txBody>
      </p:sp>
      <p:sp>
        <p:nvSpPr>
          <p:cNvPr id="10" name="Rectangle 9"/>
          <p:cNvSpPr/>
          <p:nvPr/>
        </p:nvSpPr>
        <p:spPr>
          <a:xfrm>
            <a:off x="398203" y="1884346"/>
            <a:ext cx="11223526" cy="2400657"/>
          </a:xfrm>
          <a:prstGeom prst="rect">
            <a:avLst/>
          </a:prstGeom>
        </p:spPr>
        <p:txBody>
          <a:bodyPr wrap="square">
            <a:spAutoFit/>
          </a:bodyPr>
          <a:lstStyle/>
          <a:p>
            <a:pPr lvl="0" algn="just">
              <a:lnSpc>
                <a:spcPct val="150000"/>
              </a:lnSpc>
            </a:pPr>
            <a:r>
              <a:rPr lang="en-IN" sz="2000" u="sng" dirty="0" smtClean="0">
                <a:solidFill>
                  <a:srgbClr val="002060"/>
                </a:solidFill>
              </a:rPr>
              <a:t>RAID 0</a:t>
            </a:r>
          </a:p>
          <a:p>
            <a:pPr lvl="0" algn="just">
              <a:lnSpc>
                <a:spcPct val="150000"/>
              </a:lnSpc>
              <a:buFont typeface="Wingdings" pitchFamily="2" charset="2"/>
              <a:buChar char="ü"/>
            </a:pPr>
            <a:r>
              <a:rPr lang="en-IN" sz="2000" dirty="0" smtClean="0">
                <a:solidFill>
                  <a:srgbClr val="C00000"/>
                </a:solidFill>
              </a:rPr>
              <a:t>In this level, a striped array of disks is implemented. The data is broken down into blocks and the blocks are distributed among disks. Each disk receives a block of data to write/read in parallel. It enhances the speed and performance of the storage device. There is no parity and backup in Level 0.</a:t>
            </a:r>
          </a:p>
          <a:p>
            <a:pPr lvl="0" algn="just">
              <a:lnSpc>
                <a:spcPct val="150000"/>
              </a:lnSpc>
              <a:buFont typeface="Wingdings" pitchFamily="2" charset="2"/>
              <a:buChar char="ü"/>
            </a:pPr>
            <a:r>
              <a:rPr lang="en-IN" sz="2000" dirty="0" smtClean="0">
                <a:solidFill>
                  <a:srgbClr val="C00000"/>
                </a:solidFill>
              </a:rPr>
              <a:t>There is no duplication of data. Hence, a block once lost cannot be recovered.</a:t>
            </a:r>
            <a:endParaRPr lang="en-US" sz="2000" dirty="0" smtClean="0">
              <a:solidFill>
                <a:srgbClr val="C00000"/>
              </a:solidFill>
            </a:endParaRPr>
          </a:p>
        </p:txBody>
      </p:sp>
      <p:pic>
        <p:nvPicPr>
          <p:cNvPr id="1026" name="Picture 2" descr="RAID 0"/>
          <p:cNvPicPr>
            <a:picLocks noChangeAspect="1" noChangeArrowheads="1"/>
          </p:cNvPicPr>
          <p:nvPr/>
        </p:nvPicPr>
        <p:blipFill>
          <a:blip r:embed="rId2"/>
          <a:srcRect/>
          <a:stretch>
            <a:fillRect/>
          </a:stretch>
        </p:blipFill>
        <p:spPr bwMode="auto">
          <a:xfrm>
            <a:off x="1925363" y="4238266"/>
            <a:ext cx="8103522" cy="1925425"/>
          </a:xfrm>
          <a:prstGeom prst="rect">
            <a:avLst/>
          </a:prstGeom>
          <a:noFill/>
        </p:spPr>
      </p:pic>
      <p:sp>
        <p:nvSpPr>
          <p:cNvPr id="9" name="TextBox 8"/>
          <p:cNvSpPr txBox="1"/>
          <p:nvPr/>
        </p:nvSpPr>
        <p:spPr>
          <a:xfrm>
            <a:off x="928247" y="1024333"/>
            <a:ext cx="8024024" cy="584775"/>
          </a:xfrm>
          <a:prstGeom prst="rect">
            <a:avLst/>
          </a:prstGeom>
          <a:solidFill>
            <a:schemeClr val="accent2"/>
          </a:solidFill>
        </p:spPr>
        <p:txBody>
          <a:bodyPr wrap="square" rtlCol="0">
            <a:spAutoFit/>
          </a:bodyPr>
          <a:lstStyle/>
          <a:p>
            <a:pPr fontAlgn="base"/>
            <a:r>
              <a:rPr lang="en-IN" sz="3200" dirty="0" smtClean="0">
                <a:solidFill>
                  <a:schemeClr val="bg1"/>
                </a:solidFill>
              </a:rPr>
              <a:t>RAID (Redundant Arrays of Independent Disks)</a:t>
            </a:r>
            <a:endParaRPr lang="en-IN" sz="3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p:cTn id="25" dur="500" fill="hold"/>
                                        <p:tgtEl>
                                          <p:spTgt spid="1026"/>
                                        </p:tgtEl>
                                        <p:attrNameLst>
                                          <p:attrName>ppt_w</p:attrName>
                                        </p:attrNameLst>
                                      </p:cBhvr>
                                      <p:tavLst>
                                        <p:tav tm="0">
                                          <p:val>
                                            <p:fltVal val="0"/>
                                          </p:val>
                                        </p:tav>
                                        <p:tav tm="100000">
                                          <p:val>
                                            <p:strVal val="#ppt_w"/>
                                          </p:val>
                                        </p:tav>
                                      </p:tavLst>
                                    </p:anim>
                                    <p:anim calcmode="lin" valueType="num">
                                      <p:cBhvr>
                                        <p:cTn id="26" dur="500" fill="hold"/>
                                        <p:tgtEl>
                                          <p:spTgt spid="1026"/>
                                        </p:tgtEl>
                                        <p:attrNameLst>
                                          <p:attrName>ppt_h</p:attrName>
                                        </p:attrNameLst>
                                      </p:cBhvr>
                                      <p:tavLst>
                                        <p:tav tm="0">
                                          <p:val>
                                            <p:fltVal val="0"/>
                                          </p:val>
                                        </p:tav>
                                        <p:tav tm="100000">
                                          <p:val>
                                            <p:strVal val="#ppt_h"/>
                                          </p:val>
                                        </p:tav>
                                      </p:tavLst>
                                    </p:anim>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RAID STRUCTURE</a:t>
            </a:r>
            <a:endParaRPr lang="en-US" sz="2000" dirty="0" smtClean="0">
              <a:solidFill>
                <a:schemeClr val="bg1"/>
              </a:solidFill>
            </a:endParaRPr>
          </a:p>
        </p:txBody>
      </p:sp>
      <p:sp>
        <p:nvSpPr>
          <p:cNvPr id="10" name="Rectangle 9"/>
          <p:cNvSpPr/>
          <p:nvPr/>
        </p:nvSpPr>
        <p:spPr>
          <a:xfrm>
            <a:off x="398203" y="1648378"/>
            <a:ext cx="11223526" cy="2862322"/>
          </a:xfrm>
          <a:prstGeom prst="rect">
            <a:avLst/>
          </a:prstGeom>
        </p:spPr>
        <p:txBody>
          <a:bodyPr wrap="square">
            <a:spAutoFit/>
          </a:bodyPr>
          <a:lstStyle/>
          <a:p>
            <a:pPr>
              <a:lnSpc>
                <a:spcPct val="150000"/>
              </a:lnSpc>
            </a:pPr>
            <a:r>
              <a:rPr lang="en-IN" sz="2000" u="sng" dirty="0" smtClean="0">
                <a:solidFill>
                  <a:srgbClr val="002060"/>
                </a:solidFill>
              </a:rPr>
              <a:t>RAID 1</a:t>
            </a:r>
          </a:p>
          <a:p>
            <a:pPr algn="just">
              <a:lnSpc>
                <a:spcPct val="150000"/>
              </a:lnSpc>
              <a:buFont typeface="Wingdings" pitchFamily="2" charset="2"/>
              <a:buChar char="ü"/>
            </a:pPr>
            <a:r>
              <a:rPr lang="en-IN" sz="2000" dirty="0" smtClean="0">
                <a:solidFill>
                  <a:srgbClr val="C00000"/>
                </a:solidFill>
              </a:rPr>
              <a:t>RAID 1 uses mirroring techniques. When data is sent to a RAID controller, it sends a copy of data to all the disks in the array. RAID level 1 is also called mirroring and provides 100% redundancy in case of a failure.</a:t>
            </a:r>
          </a:p>
          <a:p>
            <a:pPr algn="just">
              <a:lnSpc>
                <a:spcPct val="150000"/>
              </a:lnSpc>
              <a:buFont typeface="Wingdings" pitchFamily="2" charset="2"/>
              <a:buChar char="ü"/>
            </a:pPr>
            <a:r>
              <a:rPr lang="en-IN" sz="2000" dirty="0" smtClean="0">
                <a:solidFill>
                  <a:srgbClr val="C00000"/>
                </a:solidFill>
              </a:rPr>
              <a:t>1 disk failure can be handled for certain, because blocks of that disk would have duplicates on some other disk. If we are lucky enough and disks 0 and 2 fail, then again this can be handled as the blocks of these disks have duplicates on disks 1 and 3. So, in the best case, N/2 disk failures can be handled.</a:t>
            </a:r>
          </a:p>
        </p:txBody>
      </p:sp>
      <p:pic>
        <p:nvPicPr>
          <p:cNvPr id="102402" name="Picture 2" descr="RAID 1"/>
          <p:cNvPicPr>
            <a:picLocks noChangeAspect="1" noChangeArrowheads="1"/>
          </p:cNvPicPr>
          <p:nvPr/>
        </p:nvPicPr>
        <p:blipFill>
          <a:blip r:embed="rId2"/>
          <a:srcRect/>
          <a:stretch>
            <a:fillRect/>
          </a:stretch>
        </p:blipFill>
        <p:spPr bwMode="auto">
          <a:xfrm>
            <a:off x="2367812" y="4466967"/>
            <a:ext cx="6672950" cy="1926575"/>
          </a:xfrm>
          <a:prstGeom prst="rect">
            <a:avLst/>
          </a:prstGeom>
          <a:noFill/>
        </p:spPr>
      </p:pic>
      <p:sp>
        <p:nvSpPr>
          <p:cNvPr id="11" name="TextBox 10"/>
          <p:cNvSpPr txBox="1"/>
          <p:nvPr/>
        </p:nvSpPr>
        <p:spPr>
          <a:xfrm>
            <a:off x="928247" y="1024333"/>
            <a:ext cx="8024024" cy="584775"/>
          </a:xfrm>
          <a:prstGeom prst="rect">
            <a:avLst/>
          </a:prstGeom>
          <a:solidFill>
            <a:schemeClr val="accent2"/>
          </a:solidFill>
        </p:spPr>
        <p:txBody>
          <a:bodyPr wrap="square" rtlCol="0">
            <a:spAutoFit/>
          </a:bodyPr>
          <a:lstStyle/>
          <a:p>
            <a:pPr fontAlgn="base"/>
            <a:r>
              <a:rPr lang="en-IN" sz="3200" dirty="0" smtClean="0">
                <a:solidFill>
                  <a:schemeClr val="bg1"/>
                </a:solidFill>
              </a:rPr>
              <a:t>RAID (Redundant Arrays of Independent Disks)</a:t>
            </a:r>
            <a:endParaRPr lang="en-IN" sz="3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102402"/>
                                        </p:tgtEl>
                                        <p:attrNameLst>
                                          <p:attrName>style.visibility</p:attrName>
                                        </p:attrNameLst>
                                      </p:cBhvr>
                                      <p:to>
                                        <p:strVal val="visible"/>
                                      </p:to>
                                    </p:set>
                                    <p:animEffect transition="in" filter="diamond(in)">
                                      <p:cBhvr>
                                        <p:cTn id="25" dur="2000"/>
                                        <p:tgtEl>
                                          <p:spTgt spid="102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RAID STRUCTURE</a:t>
            </a:r>
            <a:endParaRPr lang="en-US" sz="2000" dirty="0" smtClean="0">
              <a:solidFill>
                <a:schemeClr val="bg1"/>
              </a:solidFill>
            </a:endParaRPr>
          </a:p>
        </p:txBody>
      </p:sp>
      <p:sp>
        <p:nvSpPr>
          <p:cNvPr id="10" name="Rectangle 9"/>
          <p:cNvSpPr/>
          <p:nvPr/>
        </p:nvSpPr>
        <p:spPr>
          <a:xfrm>
            <a:off x="398203" y="1722118"/>
            <a:ext cx="11223526" cy="2400657"/>
          </a:xfrm>
          <a:prstGeom prst="rect">
            <a:avLst/>
          </a:prstGeom>
        </p:spPr>
        <p:txBody>
          <a:bodyPr wrap="square">
            <a:spAutoFit/>
          </a:bodyPr>
          <a:lstStyle/>
          <a:p>
            <a:pPr>
              <a:lnSpc>
                <a:spcPct val="150000"/>
              </a:lnSpc>
            </a:pPr>
            <a:r>
              <a:rPr lang="en-IN" sz="2000" dirty="0" smtClean="0"/>
              <a:t>RAID 2</a:t>
            </a:r>
          </a:p>
          <a:p>
            <a:pPr algn="just">
              <a:lnSpc>
                <a:spcPct val="150000"/>
              </a:lnSpc>
              <a:buFont typeface="Wingdings" pitchFamily="2" charset="2"/>
              <a:buChar char="ü"/>
            </a:pPr>
            <a:r>
              <a:rPr lang="en-IN" sz="2000" dirty="0" smtClean="0">
                <a:solidFill>
                  <a:srgbClr val="C00000"/>
                </a:solidFill>
              </a:rPr>
              <a:t>RAID 2 records Error Correction Code using Hamming distance for its data, striped on different disks. Like level 0, each data bit in a word is recorded on a separate disk and ECC codes of the data words are stored on a different set disks. Due to its complex structure and high cost, RAID 2 is not commercially available.</a:t>
            </a:r>
          </a:p>
          <a:p>
            <a:pPr algn="just">
              <a:lnSpc>
                <a:spcPct val="150000"/>
              </a:lnSpc>
              <a:buFont typeface="Wingdings" pitchFamily="2" charset="2"/>
              <a:buChar char="ü"/>
            </a:pPr>
            <a:r>
              <a:rPr lang="en-IN" sz="2000" dirty="0" smtClean="0">
                <a:solidFill>
                  <a:srgbClr val="C00000"/>
                </a:solidFill>
              </a:rPr>
              <a:t>RAID-2 consists of bit-level striping using a Hamming Code parity. </a:t>
            </a:r>
          </a:p>
        </p:txBody>
      </p:sp>
      <p:pic>
        <p:nvPicPr>
          <p:cNvPr id="107522" name="Picture 2" descr="RAID 2"/>
          <p:cNvPicPr>
            <a:picLocks noChangeAspect="1" noChangeArrowheads="1"/>
          </p:cNvPicPr>
          <p:nvPr/>
        </p:nvPicPr>
        <p:blipFill>
          <a:blip r:embed="rId2"/>
          <a:srcRect/>
          <a:stretch>
            <a:fillRect/>
          </a:stretch>
        </p:blipFill>
        <p:spPr bwMode="auto">
          <a:xfrm>
            <a:off x="2131859" y="4341503"/>
            <a:ext cx="7277612" cy="1725621"/>
          </a:xfrm>
          <a:prstGeom prst="rect">
            <a:avLst/>
          </a:prstGeom>
          <a:noFill/>
        </p:spPr>
      </p:pic>
      <p:sp>
        <p:nvSpPr>
          <p:cNvPr id="11" name="TextBox 10"/>
          <p:cNvSpPr txBox="1"/>
          <p:nvPr/>
        </p:nvSpPr>
        <p:spPr>
          <a:xfrm>
            <a:off x="928247" y="1024333"/>
            <a:ext cx="8024024" cy="584775"/>
          </a:xfrm>
          <a:prstGeom prst="rect">
            <a:avLst/>
          </a:prstGeom>
          <a:solidFill>
            <a:schemeClr val="accent2"/>
          </a:solidFill>
        </p:spPr>
        <p:txBody>
          <a:bodyPr wrap="square" rtlCol="0">
            <a:spAutoFit/>
          </a:bodyPr>
          <a:lstStyle/>
          <a:p>
            <a:pPr fontAlgn="base"/>
            <a:r>
              <a:rPr lang="en-IN" sz="3200" dirty="0" smtClean="0">
                <a:solidFill>
                  <a:schemeClr val="bg1"/>
                </a:solidFill>
              </a:rPr>
              <a:t>RAID (Redundant Arrays of Independent Disks)</a:t>
            </a:r>
            <a:endParaRPr lang="en-IN" sz="3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107522"/>
                                        </p:tgtEl>
                                        <p:attrNameLst>
                                          <p:attrName>style.visibility</p:attrName>
                                        </p:attrNameLst>
                                      </p:cBhvr>
                                      <p:to>
                                        <p:strVal val="visible"/>
                                      </p:to>
                                    </p:set>
                                    <p:animEffect transition="in" filter="checkerboard(across)">
                                      <p:cBhvr>
                                        <p:cTn id="25" dur="500"/>
                                        <p:tgtEl>
                                          <p:spTgt spid="107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RAID STRUCTURE</a:t>
            </a:r>
            <a:endParaRPr lang="en-US" sz="2000" dirty="0" smtClean="0">
              <a:solidFill>
                <a:schemeClr val="bg1"/>
              </a:solidFill>
            </a:endParaRPr>
          </a:p>
        </p:txBody>
      </p:sp>
      <p:sp>
        <p:nvSpPr>
          <p:cNvPr id="10" name="Rectangle 9"/>
          <p:cNvSpPr/>
          <p:nvPr/>
        </p:nvSpPr>
        <p:spPr>
          <a:xfrm>
            <a:off x="398203" y="1854850"/>
            <a:ext cx="11223526" cy="1938992"/>
          </a:xfrm>
          <a:prstGeom prst="rect">
            <a:avLst/>
          </a:prstGeom>
        </p:spPr>
        <p:txBody>
          <a:bodyPr wrap="square">
            <a:spAutoFit/>
          </a:bodyPr>
          <a:lstStyle/>
          <a:p>
            <a:pPr>
              <a:lnSpc>
                <a:spcPct val="150000"/>
              </a:lnSpc>
            </a:pPr>
            <a:r>
              <a:rPr lang="en-IN" sz="2000" u="sng" dirty="0" smtClean="0">
                <a:solidFill>
                  <a:srgbClr val="002060"/>
                </a:solidFill>
              </a:rPr>
              <a:t>RAID 3</a:t>
            </a:r>
          </a:p>
          <a:p>
            <a:pPr algn="just">
              <a:lnSpc>
                <a:spcPct val="150000"/>
              </a:lnSpc>
              <a:buFont typeface="Wingdings" pitchFamily="2" charset="2"/>
              <a:buChar char="ü"/>
            </a:pPr>
            <a:r>
              <a:rPr lang="en-IN" sz="2000" dirty="0" smtClean="0">
                <a:solidFill>
                  <a:srgbClr val="C00000"/>
                </a:solidFill>
              </a:rPr>
              <a:t>RAID 3 stripes the data onto multiple disks. The parity bit generated for data word is stored on a different disk. This technique makes it to overcome single disk failures.</a:t>
            </a:r>
          </a:p>
          <a:p>
            <a:pPr algn="just">
              <a:lnSpc>
                <a:spcPct val="150000"/>
              </a:lnSpc>
              <a:buFont typeface="Wingdings" pitchFamily="2" charset="2"/>
              <a:buChar char="ü"/>
            </a:pPr>
            <a:r>
              <a:rPr lang="en-IN" sz="2000" dirty="0" smtClean="0">
                <a:solidFill>
                  <a:srgbClr val="C00000"/>
                </a:solidFill>
              </a:rPr>
              <a:t>RAID-3 consists of byte-level striping with a dedicated parity. </a:t>
            </a:r>
          </a:p>
        </p:txBody>
      </p:sp>
      <p:pic>
        <p:nvPicPr>
          <p:cNvPr id="103426" name="Picture 2" descr="RAID 3"/>
          <p:cNvPicPr>
            <a:picLocks noChangeAspect="1" noChangeArrowheads="1"/>
          </p:cNvPicPr>
          <p:nvPr/>
        </p:nvPicPr>
        <p:blipFill>
          <a:blip r:embed="rId2"/>
          <a:srcRect/>
          <a:stretch>
            <a:fillRect/>
          </a:stretch>
        </p:blipFill>
        <p:spPr bwMode="auto">
          <a:xfrm>
            <a:off x="1571401" y="3873240"/>
            <a:ext cx="8457483" cy="2121897"/>
          </a:xfrm>
          <a:prstGeom prst="rect">
            <a:avLst/>
          </a:prstGeom>
          <a:noFill/>
        </p:spPr>
      </p:pic>
      <p:sp>
        <p:nvSpPr>
          <p:cNvPr id="11" name="TextBox 10"/>
          <p:cNvSpPr txBox="1"/>
          <p:nvPr/>
        </p:nvSpPr>
        <p:spPr>
          <a:xfrm>
            <a:off x="928247" y="1024333"/>
            <a:ext cx="8024024" cy="584775"/>
          </a:xfrm>
          <a:prstGeom prst="rect">
            <a:avLst/>
          </a:prstGeom>
          <a:solidFill>
            <a:schemeClr val="accent2"/>
          </a:solidFill>
        </p:spPr>
        <p:txBody>
          <a:bodyPr wrap="square" rtlCol="0">
            <a:spAutoFit/>
          </a:bodyPr>
          <a:lstStyle/>
          <a:p>
            <a:pPr fontAlgn="base"/>
            <a:r>
              <a:rPr lang="en-IN" sz="3200" dirty="0" smtClean="0">
                <a:solidFill>
                  <a:schemeClr val="bg1"/>
                </a:solidFill>
              </a:rPr>
              <a:t>RAID (Redundant Arrays of Independent Disks)</a:t>
            </a:r>
            <a:endParaRPr lang="en-IN" sz="3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nodeType="clickEffect">
                                  <p:stCondLst>
                                    <p:cond delay="0"/>
                                  </p:stCondLst>
                                  <p:childTnLst>
                                    <p:set>
                                      <p:cBhvr>
                                        <p:cTn id="24" dur="1" fill="hold">
                                          <p:stCondLst>
                                            <p:cond delay="0"/>
                                          </p:stCondLst>
                                        </p:cTn>
                                        <p:tgtEl>
                                          <p:spTgt spid="103426"/>
                                        </p:tgtEl>
                                        <p:attrNameLst>
                                          <p:attrName>style.visibility</p:attrName>
                                        </p:attrNameLst>
                                      </p:cBhvr>
                                      <p:to>
                                        <p:strVal val="visible"/>
                                      </p:to>
                                    </p:set>
                                    <p:animEffect transition="in" filter="wheel(4)">
                                      <p:cBhvr>
                                        <p:cTn id="25" dur="2000"/>
                                        <p:tgtEl>
                                          <p:spTgt spid="103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3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10" name="TextBox 9"/>
          <p:cNvSpPr txBox="1"/>
          <p:nvPr/>
        </p:nvSpPr>
        <p:spPr>
          <a:xfrm>
            <a:off x="969818" y="1430174"/>
            <a:ext cx="10764982" cy="5016758"/>
          </a:xfrm>
          <a:prstGeom prst="rect">
            <a:avLst/>
          </a:prstGeom>
          <a:noFill/>
        </p:spPr>
        <p:txBody>
          <a:bodyPr wrap="square" rtlCol="0">
            <a:spAutoFit/>
          </a:bodyPr>
          <a:lstStyle/>
          <a:p>
            <a:pPr lvl="1"/>
            <a:r>
              <a:rPr lang="en-US" sz="2000" b="1" dirty="0" smtClean="0">
                <a:solidFill>
                  <a:srgbClr val="002060"/>
                </a:solidFill>
              </a:rPr>
              <a:t>Performance tuning: - </a:t>
            </a:r>
            <a:r>
              <a:rPr lang="en-US" sz="2000" dirty="0" smtClean="0">
                <a:solidFill>
                  <a:srgbClr val="C00000"/>
                </a:solidFill>
              </a:rPr>
              <a:t>Since database is huge and it will have lots of tables, data, constraints and indices, there will be variations in the performance from time to time. </a:t>
            </a:r>
          </a:p>
          <a:p>
            <a:pPr lvl="1"/>
            <a:r>
              <a:rPr lang="en-US" sz="2000" dirty="0" smtClean="0">
                <a:solidFill>
                  <a:srgbClr val="C00000"/>
                </a:solidFill>
              </a:rPr>
              <a:t>It is responsibility of the DBA to tune the </a:t>
            </a:r>
            <a:r>
              <a:rPr lang="en-US" sz="2000" i="1" dirty="0" smtClean="0">
                <a:solidFill>
                  <a:srgbClr val="002060"/>
                </a:solidFill>
              </a:rPr>
              <a:t>database performance </a:t>
            </a:r>
            <a:r>
              <a:rPr lang="en-US" sz="2000" dirty="0" smtClean="0">
                <a:solidFill>
                  <a:srgbClr val="C00000"/>
                </a:solidFill>
              </a:rPr>
              <a:t>to make sure   all the queries and programs works in fraction of seconds.</a:t>
            </a:r>
          </a:p>
          <a:p>
            <a:pPr lvl="1"/>
            <a:r>
              <a:rPr lang="en-US" sz="2000" b="1" dirty="0" smtClean="0">
                <a:solidFill>
                  <a:srgbClr val="002060"/>
                </a:solidFill>
              </a:rPr>
              <a:t>Migrate database servers: - </a:t>
            </a:r>
            <a:r>
              <a:rPr lang="en-US" sz="2000" dirty="0" smtClean="0">
                <a:solidFill>
                  <a:srgbClr val="C00000"/>
                </a:solidFill>
              </a:rPr>
              <a:t>DBA has to make sure that </a:t>
            </a:r>
            <a:r>
              <a:rPr lang="en-US" sz="2000" i="1" dirty="0" smtClean="0">
                <a:solidFill>
                  <a:srgbClr val="002060"/>
                </a:solidFill>
              </a:rPr>
              <a:t>migration</a:t>
            </a:r>
            <a:r>
              <a:rPr lang="en-US" sz="2000" dirty="0" smtClean="0">
                <a:solidFill>
                  <a:srgbClr val="C00000"/>
                </a:solidFill>
              </a:rPr>
              <a:t> happens  without  any failure, and there is no data loss.(Ex: Sometimes, users using oracle would like to  shift  to  SQL server. )</a:t>
            </a:r>
          </a:p>
          <a:p>
            <a:pPr lvl="1"/>
            <a:r>
              <a:rPr lang="en-US" sz="2000" b="1" dirty="0" smtClean="0">
                <a:solidFill>
                  <a:srgbClr val="002060"/>
                </a:solidFill>
              </a:rPr>
              <a:t>Backup and Recovery: -</a:t>
            </a:r>
            <a:r>
              <a:rPr lang="en-US" sz="2000" dirty="0" smtClean="0">
                <a:solidFill>
                  <a:srgbClr val="C00000"/>
                </a:solidFill>
              </a:rPr>
              <a:t>Proper backup and recovery programs needs to be developed by  DBA and has to be maintained by him. This is one of the main responsibilities of DBA.</a:t>
            </a:r>
          </a:p>
          <a:p>
            <a:r>
              <a:rPr lang="en-US" dirty="0" smtClean="0"/>
              <a:t>	</a:t>
            </a:r>
            <a:r>
              <a:rPr lang="en-US" sz="2000" i="1" dirty="0" smtClean="0">
                <a:solidFill>
                  <a:srgbClr val="002060"/>
                </a:solidFill>
              </a:rPr>
              <a:t>Data/objects should be backed up regularly </a:t>
            </a:r>
            <a:r>
              <a:rPr lang="en-US" sz="2000" dirty="0" smtClean="0">
                <a:solidFill>
                  <a:srgbClr val="C00000"/>
                </a:solidFill>
              </a:rPr>
              <a:t>so that if there is any crash, it should be recovered 	without much 	effort and data loss.</a:t>
            </a:r>
          </a:p>
          <a:p>
            <a:pPr lvl="1"/>
            <a:r>
              <a:rPr lang="en-US" sz="2000" b="1" dirty="0" smtClean="0">
                <a:solidFill>
                  <a:srgbClr val="002060"/>
                </a:solidFill>
              </a:rPr>
              <a:t>Security: - </a:t>
            </a:r>
            <a:r>
              <a:rPr lang="en-US" sz="2000" dirty="0" smtClean="0">
                <a:solidFill>
                  <a:srgbClr val="C00000"/>
                </a:solidFill>
              </a:rPr>
              <a:t>DBA is responsible for creating various database users and roles, and giving them different levels of access rights.</a:t>
            </a:r>
          </a:p>
          <a:p>
            <a:pPr lvl="1"/>
            <a:r>
              <a:rPr lang="en-US" sz="2000" b="1" dirty="0" smtClean="0">
                <a:solidFill>
                  <a:srgbClr val="002060"/>
                </a:solidFill>
              </a:rPr>
              <a:t>Documentation: </a:t>
            </a:r>
            <a:r>
              <a:rPr lang="en-US" sz="2000" dirty="0" smtClean="0">
                <a:solidFill>
                  <a:srgbClr val="C00000"/>
                </a:solidFill>
              </a:rPr>
              <a:t>- DBA should be properly documenting all  his  activities so that the database could be understood in his absence without any effort.  </a:t>
            </a:r>
          </a:p>
          <a:p>
            <a:pPr lvl="1"/>
            <a:r>
              <a:rPr lang="en-US" sz="2000" dirty="0" smtClean="0">
                <a:solidFill>
                  <a:srgbClr val="C00000"/>
                </a:solidFill>
              </a:rPr>
              <a:t>He should basically maintain reports of all his installation, backup, recovery, security methods and performance.</a:t>
            </a:r>
          </a:p>
        </p:txBody>
      </p:sp>
      <p:sp>
        <p:nvSpPr>
          <p:cNvPr id="12" name="TextBox 11"/>
          <p:cNvSpPr txBox="1"/>
          <p:nvPr/>
        </p:nvSpPr>
        <p:spPr>
          <a:xfrm>
            <a:off x="966643" y="881936"/>
            <a:ext cx="4924705" cy="461665"/>
          </a:xfrm>
          <a:prstGeom prst="rect">
            <a:avLst/>
          </a:prstGeom>
          <a:solidFill>
            <a:schemeClr val="accent2"/>
          </a:solidFill>
        </p:spPr>
        <p:txBody>
          <a:bodyPr wrap="square" rtlCol="0">
            <a:spAutoFit/>
          </a:bodyPr>
          <a:lstStyle/>
          <a:p>
            <a:r>
              <a:rPr lang="en-US" sz="2400" b="1" dirty="0" smtClean="0">
                <a:solidFill>
                  <a:schemeClr val="bg1"/>
                </a:solidFill>
              </a:rPr>
              <a:t>Database Users:</a:t>
            </a:r>
            <a:endParaRPr lang="en-US" sz="2400" b="1" dirty="0">
              <a:solidFill>
                <a:schemeClr val="bg1"/>
              </a:solidFill>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RAID STRUCTURE</a:t>
            </a:r>
            <a:endParaRPr lang="en-US" sz="2000" dirty="0" smtClean="0">
              <a:solidFill>
                <a:schemeClr val="bg1"/>
              </a:solidFill>
            </a:endParaRPr>
          </a:p>
        </p:txBody>
      </p:sp>
      <p:sp>
        <p:nvSpPr>
          <p:cNvPr id="10" name="Rectangle 9"/>
          <p:cNvSpPr/>
          <p:nvPr/>
        </p:nvSpPr>
        <p:spPr>
          <a:xfrm>
            <a:off x="398203" y="1884346"/>
            <a:ext cx="11223526" cy="1889428"/>
          </a:xfrm>
          <a:prstGeom prst="rect">
            <a:avLst/>
          </a:prstGeom>
        </p:spPr>
        <p:txBody>
          <a:bodyPr wrap="square">
            <a:spAutoFit/>
          </a:bodyPr>
          <a:lstStyle/>
          <a:p>
            <a:pPr>
              <a:lnSpc>
                <a:spcPct val="150000"/>
              </a:lnSpc>
            </a:pPr>
            <a:r>
              <a:rPr lang="en-IN" sz="2000" dirty="0" smtClean="0">
                <a:solidFill>
                  <a:srgbClr val="002060"/>
                </a:solidFill>
              </a:rPr>
              <a:t>RAID 4</a:t>
            </a:r>
          </a:p>
          <a:p>
            <a:pPr>
              <a:lnSpc>
                <a:spcPct val="150000"/>
              </a:lnSpc>
            </a:pPr>
            <a:r>
              <a:rPr lang="en-IN" sz="2000" dirty="0" smtClean="0">
                <a:solidFill>
                  <a:srgbClr val="C00000"/>
                </a:solidFill>
              </a:rPr>
              <a:t>In this level, an entire block of data is written onto data disks and then the parity is generated and stored on a different disk. Note that level 3 uses byte-level striping, whereas level 4 uses block-level striping. Both level 3 and level 4 require at least three disks to implement RAID.</a:t>
            </a:r>
            <a:endParaRPr lang="en-IN" sz="2000" dirty="0">
              <a:solidFill>
                <a:srgbClr val="C00000"/>
              </a:solidFill>
            </a:endParaRPr>
          </a:p>
        </p:txBody>
      </p:sp>
      <p:pic>
        <p:nvPicPr>
          <p:cNvPr id="104450" name="Picture 2" descr="RAID 4"/>
          <p:cNvPicPr>
            <a:picLocks noChangeAspect="1" noChangeArrowheads="1"/>
          </p:cNvPicPr>
          <p:nvPr/>
        </p:nvPicPr>
        <p:blipFill>
          <a:blip r:embed="rId2"/>
          <a:srcRect/>
          <a:stretch>
            <a:fillRect/>
          </a:stretch>
        </p:blipFill>
        <p:spPr bwMode="auto">
          <a:xfrm>
            <a:off x="1822137" y="3861056"/>
            <a:ext cx="8088773" cy="2428070"/>
          </a:xfrm>
          <a:prstGeom prst="rect">
            <a:avLst/>
          </a:prstGeom>
          <a:noFill/>
        </p:spPr>
      </p:pic>
      <p:sp>
        <p:nvSpPr>
          <p:cNvPr id="11" name="TextBox 10"/>
          <p:cNvSpPr txBox="1"/>
          <p:nvPr/>
        </p:nvSpPr>
        <p:spPr>
          <a:xfrm>
            <a:off x="928247" y="1024333"/>
            <a:ext cx="8024024" cy="584775"/>
          </a:xfrm>
          <a:prstGeom prst="rect">
            <a:avLst/>
          </a:prstGeom>
          <a:solidFill>
            <a:schemeClr val="accent2"/>
          </a:solidFill>
        </p:spPr>
        <p:txBody>
          <a:bodyPr wrap="square" rtlCol="0">
            <a:spAutoFit/>
          </a:bodyPr>
          <a:lstStyle/>
          <a:p>
            <a:pPr fontAlgn="base"/>
            <a:r>
              <a:rPr lang="en-IN" sz="3200" dirty="0" smtClean="0">
                <a:solidFill>
                  <a:schemeClr val="bg1"/>
                </a:solidFill>
              </a:rPr>
              <a:t>RAID (Redundant Arrays of Independent Disks)</a:t>
            </a:r>
            <a:endParaRPr lang="en-IN" sz="3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4450"/>
                                        </p:tgtEl>
                                        <p:attrNameLst>
                                          <p:attrName>style.visibility</p:attrName>
                                        </p:attrNameLst>
                                      </p:cBhvr>
                                      <p:to>
                                        <p:strVal val="visible"/>
                                      </p:to>
                                    </p:set>
                                    <p:anim calcmode="lin" valueType="num">
                                      <p:cBhvr additive="base">
                                        <p:cTn id="19" dur="500" fill="hold"/>
                                        <p:tgtEl>
                                          <p:spTgt spid="104450"/>
                                        </p:tgtEl>
                                        <p:attrNameLst>
                                          <p:attrName>ppt_x</p:attrName>
                                        </p:attrNameLst>
                                      </p:cBhvr>
                                      <p:tavLst>
                                        <p:tav tm="0">
                                          <p:val>
                                            <p:strVal val="#ppt_x"/>
                                          </p:val>
                                        </p:tav>
                                        <p:tav tm="100000">
                                          <p:val>
                                            <p:strVal val="#ppt_x"/>
                                          </p:val>
                                        </p:tav>
                                      </p:tavLst>
                                    </p:anim>
                                    <p:anim calcmode="lin" valueType="num">
                                      <p:cBhvr additive="base">
                                        <p:cTn id="20" dur="500" fill="hold"/>
                                        <p:tgtEl>
                                          <p:spTgt spid="1044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RAID STRUCTURE</a:t>
            </a:r>
            <a:endParaRPr lang="en-US" sz="2000" dirty="0" smtClean="0">
              <a:solidFill>
                <a:schemeClr val="bg1"/>
              </a:solidFill>
            </a:endParaRPr>
          </a:p>
        </p:txBody>
      </p:sp>
      <p:sp>
        <p:nvSpPr>
          <p:cNvPr id="10" name="Rectangle 9"/>
          <p:cNvSpPr/>
          <p:nvPr/>
        </p:nvSpPr>
        <p:spPr>
          <a:xfrm>
            <a:off x="398203" y="1884346"/>
            <a:ext cx="11223526" cy="1427763"/>
          </a:xfrm>
          <a:prstGeom prst="rect">
            <a:avLst/>
          </a:prstGeom>
        </p:spPr>
        <p:txBody>
          <a:bodyPr wrap="square">
            <a:spAutoFit/>
          </a:bodyPr>
          <a:lstStyle/>
          <a:p>
            <a:pPr>
              <a:lnSpc>
                <a:spcPct val="150000"/>
              </a:lnSpc>
            </a:pPr>
            <a:r>
              <a:rPr lang="en-IN" sz="2000" dirty="0" smtClean="0">
                <a:solidFill>
                  <a:srgbClr val="002060"/>
                </a:solidFill>
              </a:rPr>
              <a:t>RAID 5</a:t>
            </a:r>
          </a:p>
          <a:p>
            <a:pPr>
              <a:lnSpc>
                <a:spcPct val="150000"/>
              </a:lnSpc>
            </a:pPr>
            <a:r>
              <a:rPr lang="en-IN" sz="2000" dirty="0" smtClean="0">
                <a:solidFill>
                  <a:srgbClr val="C00000"/>
                </a:solidFill>
              </a:rPr>
              <a:t>RAID 5 writes whole data blocks onto different disks, but the parity bits generated for data block stripe are distributed among all the data disks rather than storing them on a different dedicated disk.</a:t>
            </a:r>
            <a:endParaRPr lang="en-IN" sz="2000" dirty="0">
              <a:solidFill>
                <a:srgbClr val="C00000"/>
              </a:solidFill>
            </a:endParaRPr>
          </a:p>
        </p:txBody>
      </p:sp>
      <p:pic>
        <p:nvPicPr>
          <p:cNvPr id="106498" name="Picture 2" descr="RAID 5"/>
          <p:cNvPicPr>
            <a:picLocks noChangeAspect="1" noChangeArrowheads="1"/>
          </p:cNvPicPr>
          <p:nvPr/>
        </p:nvPicPr>
        <p:blipFill>
          <a:blip r:embed="rId2"/>
          <a:srcRect/>
          <a:stretch>
            <a:fillRect/>
          </a:stretch>
        </p:blipFill>
        <p:spPr bwMode="auto">
          <a:xfrm>
            <a:off x="2721764" y="3739836"/>
            <a:ext cx="7061675" cy="2144765"/>
          </a:xfrm>
          <a:prstGeom prst="rect">
            <a:avLst/>
          </a:prstGeom>
          <a:noFill/>
        </p:spPr>
      </p:pic>
      <p:sp>
        <p:nvSpPr>
          <p:cNvPr id="11" name="TextBox 10"/>
          <p:cNvSpPr txBox="1"/>
          <p:nvPr/>
        </p:nvSpPr>
        <p:spPr>
          <a:xfrm>
            <a:off x="928247" y="1024333"/>
            <a:ext cx="8024024" cy="584775"/>
          </a:xfrm>
          <a:prstGeom prst="rect">
            <a:avLst/>
          </a:prstGeom>
          <a:solidFill>
            <a:schemeClr val="accent2"/>
          </a:solidFill>
        </p:spPr>
        <p:txBody>
          <a:bodyPr wrap="square" rtlCol="0">
            <a:spAutoFit/>
          </a:bodyPr>
          <a:lstStyle/>
          <a:p>
            <a:pPr fontAlgn="base"/>
            <a:r>
              <a:rPr lang="en-IN" sz="3200" dirty="0" smtClean="0">
                <a:solidFill>
                  <a:schemeClr val="bg1"/>
                </a:solidFill>
              </a:rPr>
              <a:t>RAID (Redundant Arrays of Independent Disks)</a:t>
            </a:r>
            <a:endParaRPr lang="en-IN" sz="3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106498"/>
                                        </p:tgtEl>
                                        <p:attrNameLst>
                                          <p:attrName>style.visibility</p:attrName>
                                        </p:attrNameLst>
                                      </p:cBhvr>
                                      <p:to>
                                        <p:strVal val="visible"/>
                                      </p:to>
                                    </p:set>
                                    <p:animEffect transition="in" filter="diamond(in)">
                                      <p:cBhvr>
                                        <p:cTn id="19" dur="2000"/>
                                        <p:tgtEl>
                                          <p:spTgt spid="106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RAID STRUCTURE</a:t>
            </a:r>
            <a:endParaRPr lang="en-US" sz="2000" dirty="0" smtClean="0">
              <a:solidFill>
                <a:schemeClr val="bg1"/>
              </a:solidFill>
            </a:endParaRPr>
          </a:p>
        </p:txBody>
      </p:sp>
      <p:sp>
        <p:nvSpPr>
          <p:cNvPr id="10" name="Rectangle 9"/>
          <p:cNvSpPr/>
          <p:nvPr/>
        </p:nvSpPr>
        <p:spPr>
          <a:xfrm>
            <a:off x="398203" y="2312038"/>
            <a:ext cx="4911216" cy="3323987"/>
          </a:xfrm>
          <a:prstGeom prst="rect">
            <a:avLst/>
          </a:prstGeom>
        </p:spPr>
        <p:txBody>
          <a:bodyPr wrap="square">
            <a:spAutoFit/>
          </a:bodyPr>
          <a:lstStyle/>
          <a:p>
            <a:pPr>
              <a:lnSpc>
                <a:spcPct val="150000"/>
              </a:lnSpc>
            </a:pPr>
            <a:r>
              <a:rPr lang="en-IN" sz="2000" dirty="0" smtClean="0">
                <a:solidFill>
                  <a:srgbClr val="002060"/>
                </a:solidFill>
              </a:rPr>
              <a:t>RAID 6</a:t>
            </a:r>
          </a:p>
          <a:p>
            <a:pPr algn="just">
              <a:lnSpc>
                <a:spcPct val="150000"/>
              </a:lnSpc>
            </a:pPr>
            <a:r>
              <a:rPr lang="en-IN" sz="2000" dirty="0" smtClean="0">
                <a:solidFill>
                  <a:srgbClr val="C00000"/>
                </a:solidFill>
              </a:rPr>
              <a:t>RAID 6 is an extension of level 5. In this level, two independent parities are generated and stored in distributed fashion among multiple disks. Two parities provide additional fault tolerance. This level requires at least four disk drives to implement RAID.</a:t>
            </a:r>
            <a:endParaRPr lang="en-IN" sz="2000" dirty="0">
              <a:solidFill>
                <a:srgbClr val="C00000"/>
              </a:solidFill>
            </a:endParaRPr>
          </a:p>
        </p:txBody>
      </p:sp>
      <p:pic>
        <p:nvPicPr>
          <p:cNvPr id="105474" name="Picture 2" descr="https://www.tutorialspoint.com/dbms/images/raid_6.png"/>
          <p:cNvPicPr>
            <a:picLocks noChangeAspect="1" noChangeArrowheads="1"/>
          </p:cNvPicPr>
          <p:nvPr/>
        </p:nvPicPr>
        <p:blipFill>
          <a:blip r:embed="rId2"/>
          <a:srcRect/>
          <a:stretch>
            <a:fillRect/>
          </a:stretch>
        </p:blipFill>
        <p:spPr bwMode="auto">
          <a:xfrm>
            <a:off x="5361759" y="1951601"/>
            <a:ext cx="6316324" cy="3874012"/>
          </a:xfrm>
          <a:prstGeom prst="rect">
            <a:avLst/>
          </a:prstGeom>
          <a:noFill/>
        </p:spPr>
      </p:pic>
      <p:sp>
        <p:nvSpPr>
          <p:cNvPr id="11" name="TextBox 10"/>
          <p:cNvSpPr txBox="1"/>
          <p:nvPr/>
        </p:nvSpPr>
        <p:spPr>
          <a:xfrm>
            <a:off x="928247" y="1024333"/>
            <a:ext cx="8024024" cy="584775"/>
          </a:xfrm>
          <a:prstGeom prst="rect">
            <a:avLst/>
          </a:prstGeom>
          <a:solidFill>
            <a:schemeClr val="accent2"/>
          </a:solidFill>
        </p:spPr>
        <p:txBody>
          <a:bodyPr wrap="square" rtlCol="0">
            <a:spAutoFit/>
          </a:bodyPr>
          <a:lstStyle/>
          <a:p>
            <a:pPr fontAlgn="base"/>
            <a:r>
              <a:rPr lang="en-IN" sz="3200" dirty="0" smtClean="0">
                <a:solidFill>
                  <a:schemeClr val="bg1"/>
                </a:solidFill>
              </a:rPr>
              <a:t>RAID (Redundant Arrays of Independent Disks)</a:t>
            </a:r>
            <a:endParaRPr lang="en-IN" sz="3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4" fill="hold" nodeType="clickEffect">
                                  <p:stCondLst>
                                    <p:cond delay="0"/>
                                  </p:stCondLst>
                                  <p:childTnLst>
                                    <p:set>
                                      <p:cBhvr>
                                        <p:cTn id="18" dur="1" fill="hold">
                                          <p:stCondLst>
                                            <p:cond delay="0"/>
                                          </p:stCondLst>
                                        </p:cTn>
                                        <p:tgtEl>
                                          <p:spTgt spid="105474"/>
                                        </p:tgtEl>
                                        <p:attrNameLst>
                                          <p:attrName>style.visibility</p:attrName>
                                        </p:attrNameLst>
                                      </p:cBhvr>
                                      <p:to>
                                        <p:strVal val="visible"/>
                                      </p:to>
                                    </p:set>
                                    <p:animEffect transition="in" filter="wheel(4)">
                                      <p:cBhvr>
                                        <p:cTn id="19" dur="2000"/>
                                        <p:tgtEl>
                                          <p:spTgt spid="105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8" y="1098073"/>
            <a:ext cx="7010407" cy="523220"/>
          </a:xfrm>
          <a:prstGeom prst="rect">
            <a:avLst/>
          </a:prstGeom>
          <a:solidFill>
            <a:schemeClr val="accent2"/>
          </a:solidFill>
        </p:spPr>
        <p:txBody>
          <a:bodyPr wrap="square" rtlCol="0">
            <a:spAutoFit/>
          </a:bodyPr>
          <a:lstStyle/>
          <a:p>
            <a:r>
              <a:rPr lang="en-US" sz="2800" dirty="0" smtClean="0">
                <a:solidFill>
                  <a:schemeClr val="bg1"/>
                </a:solidFill>
              </a:rPr>
              <a:t>Query Processing and Optimization</a:t>
            </a:r>
            <a:endParaRPr lang="en-US" sz="2800" dirty="0">
              <a:solidFill>
                <a:schemeClr val="bg1"/>
              </a:solidFill>
            </a:endParaRPr>
          </a:p>
        </p:txBody>
      </p:sp>
      <p:sp>
        <p:nvSpPr>
          <p:cNvPr id="8" name="TextBox 7"/>
          <p:cNvSpPr txBox="1"/>
          <p:nvPr/>
        </p:nvSpPr>
        <p:spPr>
          <a:xfrm>
            <a:off x="501440" y="1814107"/>
            <a:ext cx="7315201" cy="4662815"/>
          </a:xfrm>
          <a:prstGeom prst="rect">
            <a:avLst/>
          </a:prstGeom>
          <a:noFill/>
        </p:spPr>
        <p:txBody>
          <a:bodyPr wrap="square" rtlCol="0">
            <a:spAutoFit/>
          </a:bodyPr>
          <a:lstStyle/>
          <a:p>
            <a:pPr>
              <a:lnSpc>
                <a:spcPct val="150000"/>
              </a:lnSpc>
              <a:buFont typeface="Wingdings" pitchFamily="2" charset="2"/>
              <a:buChar char="ü"/>
            </a:pPr>
            <a:r>
              <a:rPr lang="en-US" sz="2200" dirty="0" smtClean="0">
                <a:solidFill>
                  <a:srgbClr val="C00000"/>
                </a:solidFill>
              </a:rPr>
              <a:t>Query processing refers to the range of activities involved in extracting data from a database.</a:t>
            </a:r>
          </a:p>
          <a:p>
            <a:pPr>
              <a:lnSpc>
                <a:spcPct val="150000"/>
              </a:lnSpc>
              <a:buFont typeface="Wingdings" pitchFamily="2" charset="2"/>
              <a:buChar char="ü"/>
            </a:pPr>
            <a:r>
              <a:rPr lang="en-US" sz="2200" dirty="0" smtClean="0">
                <a:solidFill>
                  <a:srgbClr val="C00000"/>
                </a:solidFill>
              </a:rPr>
              <a:t>A query expressed in a high level query language such as SQL must first be scanned, parsed and validated.</a:t>
            </a:r>
          </a:p>
          <a:p>
            <a:pPr>
              <a:lnSpc>
                <a:spcPct val="150000"/>
              </a:lnSpc>
            </a:pPr>
            <a:r>
              <a:rPr lang="en-US" sz="2200" dirty="0" smtClean="0">
                <a:solidFill>
                  <a:srgbClr val="002060"/>
                </a:solidFill>
              </a:rPr>
              <a:t>Steps while processing high level query:-</a:t>
            </a:r>
          </a:p>
          <a:p>
            <a:pPr>
              <a:lnSpc>
                <a:spcPct val="150000"/>
              </a:lnSpc>
              <a:buFont typeface="Wingdings" pitchFamily="2" charset="2"/>
              <a:buChar char="ü"/>
            </a:pPr>
            <a:r>
              <a:rPr lang="en-US" sz="2200" dirty="0" smtClean="0">
                <a:solidFill>
                  <a:srgbClr val="C00000"/>
                </a:solidFill>
              </a:rPr>
              <a:t>when a query written in a high level language than first it is scanned</a:t>
            </a:r>
          </a:p>
          <a:p>
            <a:pPr>
              <a:lnSpc>
                <a:spcPct val="150000"/>
              </a:lnSpc>
              <a:buFont typeface="Wingdings" pitchFamily="2" charset="2"/>
              <a:buChar char="ü"/>
            </a:pPr>
            <a:r>
              <a:rPr lang="en-US" sz="2200" dirty="0" smtClean="0">
                <a:solidFill>
                  <a:srgbClr val="C00000"/>
                </a:solidFill>
              </a:rPr>
              <a:t> The scanner identifies the language taken such as SQL keywords, attributes and relation name</a:t>
            </a:r>
          </a:p>
        </p:txBody>
      </p:sp>
      <p:pic>
        <p:nvPicPr>
          <p:cNvPr id="1027" name="Picture 3" descr="C:\Users\ranjeet\Desktop\QP.jpg"/>
          <p:cNvPicPr>
            <a:picLocks noChangeAspect="1" noChangeArrowheads="1"/>
          </p:cNvPicPr>
          <p:nvPr/>
        </p:nvPicPr>
        <p:blipFill>
          <a:blip r:embed="rId2"/>
          <a:srcRect/>
          <a:stretch>
            <a:fillRect/>
          </a:stretch>
        </p:blipFill>
        <p:spPr bwMode="auto">
          <a:xfrm>
            <a:off x="7962285" y="832825"/>
            <a:ext cx="3570954" cy="553034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8" y="1098073"/>
            <a:ext cx="7010407" cy="523220"/>
          </a:xfrm>
          <a:prstGeom prst="rect">
            <a:avLst/>
          </a:prstGeom>
          <a:solidFill>
            <a:schemeClr val="accent2"/>
          </a:solidFill>
        </p:spPr>
        <p:txBody>
          <a:bodyPr wrap="square" rtlCol="0">
            <a:spAutoFit/>
          </a:bodyPr>
          <a:lstStyle/>
          <a:p>
            <a:r>
              <a:rPr lang="en-US" sz="2800" dirty="0" smtClean="0">
                <a:solidFill>
                  <a:schemeClr val="bg1"/>
                </a:solidFill>
              </a:rPr>
              <a:t>Query Processing and Optimization</a:t>
            </a:r>
            <a:endParaRPr lang="en-US" sz="2800" dirty="0">
              <a:solidFill>
                <a:schemeClr val="bg1"/>
              </a:solidFill>
            </a:endParaRPr>
          </a:p>
        </p:txBody>
      </p:sp>
      <p:sp>
        <p:nvSpPr>
          <p:cNvPr id="8" name="TextBox 7"/>
          <p:cNvSpPr txBox="1"/>
          <p:nvPr/>
        </p:nvSpPr>
        <p:spPr>
          <a:xfrm>
            <a:off x="501440" y="1681375"/>
            <a:ext cx="11164534" cy="4662815"/>
          </a:xfrm>
          <a:prstGeom prst="rect">
            <a:avLst/>
          </a:prstGeom>
          <a:noFill/>
        </p:spPr>
        <p:txBody>
          <a:bodyPr wrap="square" rtlCol="0">
            <a:spAutoFit/>
          </a:bodyPr>
          <a:lstStyle/>
          <a:p>
            <a:pPr algn="just">
              <a:lnSpc>
                <a:spcPct val="150000"/>
              </a:lnSpc>
              <a:buFont typeface="Wingdings" pitchFamily="2" charset="2"/>
              <a:buChar char="ü"/>
            </a:pPr>
            <a:r>
              <a:rPr lang="en-US" sz="2200" dirty="0" smtClean="0">
                <a:solidFill>
                  <a:srgbClr val="C00000"/>
                </a:solidFill>
              </a:rPr>
              <a:t>The parser checks the query  syntax  to determine whether the query is formulated according to the syntax rules  (rules of grammar) of the query language.</a:t>
            </a:r>
          </a:p>
          <a:p>
            <a:pPr algn="just">
              <a:lnSpc>
                <a:spcPct val="150000"/>
              </a:lnSpc>
              <a:buFont typeface="Wingdings" pitchFamily="2" charset="2"/>
              <a:buChar char="ü"/>
            </a:pPr>
            <a:r>
              <a:rPr lang="en-US" sz="2200" dirty="0" smtClean="0">
                <a:solidFill>
                  <a:srgbClr val="C00000"/>
                </a:solidFill>
              </a:rPr>
              <a:t>Then the query must be validated, by checking that all attributes names and relation  name  are  valid  and semantically meaningful name.</a:t>
            </a:r>
          </a:p>
          <a:p>
            <a:pPr algn="just">
              <a:lnSpc>
                <a:spcPct val="150000"/>
              </a:lnSpc>
              <a:buFont typeface="Wingdings" pitchFamily="2" charset="2"/>
              <a:buChar char="ü"/>
            </a:pPr>
            <a:r>
              <a:rPr lang="en-US" sz="2200" dirty="0" smtClean="0">
                <a:solidFill>
                  <a:srgbClr val="C00000"/>
                </a:solidFill>
              </a:rPr>
              <a:t>An internal representation of the query is created usually pre data structure called query tree or a graph data structure called query graphs.</a:t>
            </a:r>
          </a:p>
          <a:p>
            <a:pPr algn="just">
              <a:lnSpc>
                <a:spcPct val="150000"/>
              </a:lnSpc>
              <a:buFont typeface="Wingdings" pitchFamily="2" charset="2"/>
              <a:buChar char="ü"/>
            </a:pPr>
            <a:r>
              <a:rPr lang="en-US" sz="2200" dirty="0" smtClean="0">
                <a:solidFill>
                  <a:srgbClr val="C00000"/>
                </a:solidFill>
              </a:rPr>
              <a:t>Then the  DBMS must then make an execution strategy /plan. A query typically has possible execution strategy and  the process of choosing a suitable one for the processing a query is called as query optimization.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8" y="1098073"/>
            <a:ext cx="7010407" cy="523220"/>
          </a:xfrm>
          <a:prstGeom prst="rect">
            <a:avLst/>
          </a:prstGeom>
          <a:solidFill>
            <a:schemeClr val="accent2"/>
          </a:solidFill>
        </p:spPr>
        <p:txBody>
          <a:bodyPr wrap="square" rtlCol="0">
            <a:spAutoFit/>
          </a:bodyPr>
          <a:lstStyle/>
          <a:p>
            <a:r>
              <a:rPr lang="en-US" sz="2800" dirty="0" smtClean="0">
                <a:solidFill>
                  <a:schemeClr val="bg1"/>
                </a:solidFill>
              </a:rPr>
              <a:t>Query Processing and Optimization</a:t>
            </a:r>
            <a:endParaRPr lang="en-US" sz="2800" dirty="0">
              <a:solidFill>
                <a:schemeClr val="bg1"/>
              </a:solidFill>
            </a:endParaRPr>
          </a:p>
        </p:txBody>
      </p:sp>
      <p:sp>
        <p:nvSpPr>
          <p:cNvPr id="8" name="TextBox 7"/>
          <p:cNvSpPr txBox="1"/>
          <p:nvPr/>
        </p:nvSpPr>
        <p:spPr>
          <a:xfrm>
            <a:off x="501440" y="1843603"/>
            <a:ext cx="11164534" cy="2631490"/>
          </a:xfrm>
          <a:prstGeom prst="rect">
            <a:avLst/>
          </a:prstGeom>
          <a:noFill/>
        </p:spPr>
        <p:txBody>
          <a:bodyPr wrap="square" rtlCol="0">
            <a:spAutoFit/>
          </a:bodyPr>
          <a:lstStyle/>
          <a:p>
            <a:pPr algn="just">
              <a:lnSpc>
                <a:spcPct val="150000"/>
              </a:lnSpc>
              <a:buFont typeface="Wingdings" pitchFamily="2" charset="2"/>
              <a:buChar char="ü"/>
            </a:pPr>
            <a:r>
              <a:rPr lang="en-US" sz="2200" dirty="0" smtClean="0">
                <a:solidFill>
                  <a:srgbClr val="C00000"/>
                </a:solidFill>
              </a:rPr>
              <a:t>Then basing upon the query execution plan the code generator generates the code to execute the plan.</a:t>
            </a:r>
          </a:p>
          <a:p>
            <a:pPr algn="just">
              <a:lnSpc>
                <a:spcPct val="150000"/>
              </a:lnSpc>
              <a:buFont typeface="Wingdings" pitchFamily="2" charset="2"/>
              <a:buChar char="ü"/>
            </a:pPr>
            <a:r>
              <a:rPr lang="en-US" sz="2200" dirty="0" smtClean="0">
                <a:solidFill>
                  <a:srgbClr val="C00000"/>
                </a:solidFill>
              </a:rPr>
              <a:t>Finally the runtime database processor has the task of running the query code whether in compiled/interpreted  mode.</a:t>
            </a:r>
          </a:p>
          <a:p>
            <a:pPr algn="just">
              <a:lnSpc>
                <a:spcPct val="150000"/>
              </a:lnSpc>
              <a:buFont typeface="Wingdings" pitchFamily="2" charset="2"/>
              <a:buChar char="ü"/>
            </a:pPr>
            <a:r>
              <a:rPr lang="en-US" sz="2200" dirty="0" smtClean="0">
                <a:solidFill>
                  <a:srgbClr val="C00000"/>
                </a:solidFill>
              </a:rPr>
              <a:t>If the runtime error occurs an error message is generated by the runtime data base processor.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8" y="1098073"/>
            <a:ext cx="7010407" cy="523220"/>
          </a:xfrm>
          <a:prstGeom prst="rect">
            <a:avLst/>
          </a:prstGeom>
          <a:solidFill>
            <a:schemeClr val="accent2"/>
          </a:solidFill>
        </p:spPr>
        <p:txBody>
          <a:bodyPr wrap="square" rtlCol="0">
            <a:spAutoFit/>
          </a:bodyPr>
          <a:lstStyle/>
          <a:p>
            <a:r>
              <a:rPr lang="en-US" sz="2800" dirty="0" smtClean="0">
                <a:solidFill>
                  <a:schemeClr val="bg1"/>
                </a:solidFill>
              </a:rPr>
              <a:t>Query Optimization:</a:t>
            </a:r>
            <a:endParaRPr lang="en-US" sz="2800" dirty="0">
              <a:solidFill>
                <a:schemeClr val="bg1"/>
              </a:solidFill>
            </a:endParaRPr>
          </a:p>
        </p:txBody>
      </p:sp>
      <p:sp>
        <p:nvSpPr>
          <p:cNvPr id="8" name="TextBox 7"/>
          <p:cNvSpPr txBox="1"/>
          <p:nvPr/>
        </p:nvSpPr>
        <p:spPr>
          <a:xfrm>
            <a:off x="501440" y="1724335"/>
            <a:ext cx="11164534" cy="4678204"/>
          </a:xfrm>
          <a:prstGeom prst="rect">
            <a:avLst/>
          </a:prstGeom>
          <a:noFill/>
        </p:spPr>
        <p:txBody>
          <a:bodyPr wrap="square" rtlCol="0">
            <a:spAutoFit/>
          </a:bodyPr>
          <a:lstStyle/>
          <a:p>
            <a:pPr algn="just"/>
            <a:r>
              <a:rPr lang="en-US" sz="2200" dirty="0" smtClean="0">
                <a:solidFill>
                  <a:srgbClr val="002060"/>
                </a:solidFill>
              </a:rPr>
              <a:t>Query optimization </a:t>
            </a:r>
            <a:r>
              <a:rPr lang="en-US" sz="2200" dirty="0" smtClean="0">
                <a:solidFill>
                  <a:srgbClr val="C00000"/>
                </a:solidFill>
              </a:rPr>
              <a:t>is the process of selecting the most efficient query execution plan from many strategies available, that is usually possible for processing a given query especially if the query is complex.</a:t>
            </a:r>
          </a:p>
          <a:p>
            <a:pPr algn="just"/>
            <a:r>
              <a:rPr lang="en-US" sz="2200" dirty="0" smtClean="0">
                <a:solidFill>
                  <a:srgbClr val="C00000"/>
                </a:solidFill>
              </a:rPr>
              <a:t> There are two main techniques for implementing query optimization:-</a:t>
            </a:r>
          </a:p>
          <a:p>
            <a:pPr lvl="1" algn="just">
              <a:buFont typeface="Wingdings" pitchFamily="2" charset="2"/>
              <a:buChar char="ü"/>
            </a:pPr>
            <a:r>
              <a:rPr lang="en-US" sz="2000" dirty="0" smtClean="0">
                <a:solidFill>
                  <a:srgbClr val="002060"/>
                </a:solidFill>
              </a:rPr>
              <a:t>Heuristic rules for ordering the operation in a query execution strategy. This involves mainly query tree/ query graph.</a:t>
            </a:r>
          </a:p>
          <a:p>
            <a:pPr lvl="1" algn="just">
              <a:buFont typeface="Wingdings" pitchFamily="2" charset="2"/>
              <a:buChar char="ü"/>
            </a:pPr>
            <a:r>
              <a:rPr lang="en-US" sz="2000" dirty="0" smtClean="0">
                <a:solidFill>
                  <a:srgbClr val="002060"/>
                </a:solidFill>
              </a:rPr>
              <a:t>Systematic cost estimation of different  execution  plan/strategy  and  choosing the best with the lower cost estimation</a:t>
            </a:r>
          </a:p>
          <a:p>
            <a:pPr algn="just">
              <a:lnSpc>
                <a:spcPct val="150000"/>
              </a:lnSpc>
            </a:pPr>
            <a:r>
              <a:rPr lang="en-US" sz="2000" dirty="0" smtClean="0">
                <a:solidFill>
                  <a:srgbClr val="002060"/>
                </a:solidFill>
              </a:rPr>
              <a:t>Translating SQL queries into Relational  Algebra:-</a:t>
            </a:r>
            <a:endParaRPr lang="en-US" sz="2200" dirty="0" smtClean="0">
              <a:solidFill>
                <a:srgbClr val="002060"/>
              </a:solidFill>
            </a:endParaRPr>
          </a:p>
          <a:p>
            <a:pPr algn="just"/>
            <a:r>
              <a:rPr lang="en-US" sz="2000" dirty="0" smtClean="0">
                <a:solidFill>
                  <a:srgbClr val="002060"/>
                </a:solidFill>
              </a:rPr>
              <a:t>SQL </a:t>
            </a:r>
            <a:r>
              <a:rPr lang="en-US" sz="2000" dirty="0" smtClean="0">
                <a:solidFill>
                  <a:srgbClr val="C00000"/>
                </a:solidFill>
              </a:rPr>
              <a:t>is a query language which is first translated into an equivalent extended relational algebra, represented as a query tree data structure which is then </a:t>
            </a:r>
            <a:r>
              <a:rPr lang="en-US" sz="2000" dirty="0" smtClean="0">
                <a:solidFill>
                  <a:srgbClr val="002060"/>
                </a:solidFill>
              </a:rPr>
              <a:t>optimized.</a:t>
            </a:r>
          </a:p>
          <a:p>
            <a:pPr algn="just"/>
            <a:r>
              <a:rPr lang="en-IN" sz="2000" dirty="0" smtClean="0">
                <a:solidFill>
                  <a:srgbClr val="002060"/>
                </a:solidFill>
              </a:rPr>
              <a:t>Ex:</a:t>
            </a:r>
          </a:p>
          <a:p>
            <a:pPr algn="just"/>
            <a:r>
              <a:rPr lang="en-IN" sz="2000" dirty="0" smtClean="0">
                <a:solidFill>
                  <a:srgbClr val="C00000"/>
                </a:solidFill>
              </a:rPr>
              <a:t>SQL&gt;</a:t>
            </a:r>
            <a:r>
              <a:rPr lang="en-IN" sz="2000" dirty="0" smtClean="0">
                <a:solidFill>
                  <a:srgbClr val="002060"/>
                </a:solidFill>
              </a:rPr>
              <a:t> select name from STUDENT where branch </a:t>
            </a:r>
            <a:r>
              <a:rPr lang="en-IN" sz="2000" smtClean="0">
                <a:solidFill>
                  <a:srgbClr val="002060"/>
                </a:solidFill>
              </a:rPr>
              <a:t>= “CSE”</a:t>
            </a:r>
            <a:endParaRPr lang="en-IN" sz="2000" dirty="0" smtClean="0">
              <a:solidFill>
                <a:srgbClr val="002060"/>
              </a:solidFill>
            </a:endParaRPr>
          </a:p>
          <a:p>
            <a:pPr algn="just"/>
            <a:r>
              <a:rPr lang="en-IN" sz="2000" dirty="0" smtClean="0">
                <a:solidFill>
                  <a:srgbClr val="C00000"/>
                </a:solidFill>
              </a:rPr>
              <a:t>Relational Algebra: </a:t>
            </a:r>
            <a:r>
              <a:rPr lang="en-US" sz="2000" dirty="0" smtClean="0">
                <a:solidFill>
                  <a:srgbClr val="002060"/>
                </a:solidFill>
              </a:rPr>
              <a:t>∏ </a:t>
            </a:r>
            <a:r>
              <a:rPr lang="en-US" sz="2000" baseline="-25000" dirty="0" smtClean="0">
                <a:solidFill>
                  <a:srgbClr val="002060"/>
                </a:solidFill>
              </a:rPr>
              <a:t>NAME</a:t>
            </a:r>
            <a:r>
              <a:rPr lang="en-US" sz="2000" dirty="0" smtClean="0">
                <a:solidFill>
                  <a:srgbClr val="002060"/>
                </a:solidFill>
              </a:rPr>
              <a:t>(σ</a:t>
            </a:r>
            <a:r>
              <a:rPr lang="en-US" sz="2000" baseline="-25000" dirty="0" smtClean="0">
                <a:solidFill>
                  <a:srgbClr val="002060"/>
                </a:solidFill>
              </a:rPr>
              <a:t> Branch = </a:t>
            </a:r>
            <a:r>
              <a:rPr lang="en-US" sz="2000" baseline="-25000" dirty="0" smtClean="0">
                <a:solidFill>
                  <a:srgbClr val="002060"/>
                </a:solidFill>
                <a:sym typeface="Symbol" pitchFamily="18" charset="2"/>
              </a:rPr>
              <a:t>“MCA”</a:t>
            </a:r>
            <a:r>
              <a:rPr lang="en-US" sz="2000" baseline="-25000" dirty="0" smtClean="0">
                <a:solidFill>
                  <a:srgbClr val="002060"/>
                </a:solidFill>
              </a:rPr>
              <a:t> </a:t>
            </a:r>
            <a:r>
              <a:rPr lang="en-US" sz="2000" dirty="0" smtClean="0">
                <a:solidFill>
                  <a:srgbClr val="002060"/>
                </a:solidFill>
              </a:rPr>
              <a:t>(STUDENT)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 calcmode="lin" valueType="num">
                                      <p:cBhvr additive="base">
                                        <p:cTn id="4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 calcmode="lin" valueType="num">
                                      <p:cBhvr additive="base">
                                        <p:cTn id="5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9" y="1098073"/>
            <a:ext cx="6678500" cy="461665"/>
          </a:xfrm>
          <a:prstGeom prst="rect">
            <a:avLst/>
          </a:prstGeom>
          <a:solidFill>
            <a:schemeClr val="accent2"/>
          </a:solidFill>
        </p:spPr>
        <p:txBody>
          <a:bodyPr wrap="square" rtlCol="0">
            <a:spAutoFit/>
          </a:bodyPr>
          <a:lstStyle/>
          <a:p>
            <a:r>
              <a:rPr lang="en-US" sz="2400" dirty="0" smtClean="0">
                <a:solidFill>
                  <a:schemeClr val="bg1"/>
                </a:solidFill>
              </a:rPr>
              <a:t>Heuristic Rules in Query Optimization:</a:t>
            </a:r>
            <a:endParaRPr lang="en-US" sz="2400" dirty="0">
              <a:solidFill>
                <a:schemeClr val="bg1"/>
              </a:solidFill>
            </a:endParaRPr>
          </a:p>
        </p:txBody>
      </p:sp>
      <p:sp>
        <p:nvSpPr>
          <p:cNvPr id="8" name="TextBox 7"/>
          <p:cNvSpPr txBox="1"/>
          <p:nvPr/>
        </p:nvSpPr>
        <p:spPr>
          <a:xfrm>
            <a:off x="331303" y="1697831"/>
            <a:ext cx="11449879" cy="4862870"/>
          </a:xfrm>
          <a:prstGeom prst="rect">
            <a:avLst/>
          </a:prstGeom>
          <a:noFill/>
        </p:spPr>
        <p:txBody>
          <a:bodyPr wrap="square" rtlCol="0">
            <a:spAutoFit/>
          </a:bodyPr>
          <a:lstStyle/>
          <a:p>
            <a:pPr lvl="0" algn="just">
              <a:buFont typeface="Wingdings" pitchFamily="2" charset="2"/>
              <a:buChar char="v"/>
            </a:pPr>
            <a:r>
              <a:rPr lang="en-US" sz="2000" dirty="0" smtClean="0">
                <a:solidFill>
                  <a:srgbClr val="C00000"/>
                </a:solidFill>
              </a:rPr>
              <a:t>The </a:t>
            </a:r>
            <a:r>
              <a:rPr lang="en-US" sz="2000" dirty="0" smtClean="0">
                <a:solidFill>
                  <a:srgbClr val="002060"/>
                </a:solidFill>
              </a:rPr>
              <a:t>optimization technique </a:t>
            </a:r>
            <a:r>
              <a:rPr lang="en-US" sz="2000" dirty="0" smtClean="0">
                <a:solidFill>
                  <a:srgbClr val="C00000"/>
                </a:solidFill>
              </a:rPr>
              <a:t>that apply </a:t>
            </a:r>
            <a:r>
              <a:rPr lang="en-US" sz="2000" dirty="0" smtClean="0">
                <a:solidFill>
                  <a:srgbClr val="002060"/>
                </a:solidFill>
              </a:rPr>
              <a:t>heuristic rules </a:t>
            </a:r>
            <a:r>
              <a:rPr lang="en-US" sz="2000" dirty="0" smtClean="0">
                <a:solidFill>
                  <a:srgbClr val="C00000"/>
                </a:solidFill>
              </a:rPr>
              <a:t>to modify the internal representation of a query ,which is usually in the form of a </a:t>
            </a:r>
            <a:r>
              <a:rPr lang="en-US" sz="2000" dirty="0" smtClean="0">
                <a:solidFill>
                  <a:srgbClr val="002060"/>
                </a:solidFill>
              </a:rPr>
              <a:t>query tree/ query graph </a:t>
            </a:r>
            <a:r>
              <a:rPr lang="en-US" sz="2000" dirty="0" smtClean="0">
                <a:solidFill>
                  <a:srgbClr val="C00000"/>
                </a:solidFill>
              </a:rPr>
              <a:t>data structure to improve the expectation performance.</a:t>
            </a:r>
          </a:p>
          <a:p>
            <a:pPr lvl="0" algn="just">
              <a:buFont typeface="Wingdings" pitchFamily="2" charset="2"/>
              <a:buChar char="v"/>
            </a:pPr>
            <a:r>
              <a:rPr lang="en-US" sz="2000" dirty="0" smtClean="0">
                <a:solidFill>
                  <a:srgbClr val="C00000"/>
                </a:solidFill>
              </a:rPr>
              <a:t>The parser of a </a:t>
            </a:r>
            <a:r>
              <a:rPr lang="en-US" sz="2000" dirty="0" smtClean="0">
                <a:solidFill>
                  <a:srgbClr val="002060"/>
                </a:solidFill>
              </a:rPr>
              <a:t>high-level query </a:t>
            </a:r>
            <a:r>
              <a:rPr lang="en-US" sz="2000" dirty="0" smtClean="0">
                <a:solidFill>
                  <a:srgbClr val="C00000"/>
                </a:solidFill>
              </a:rPr>
              <a:t>first generates an initial representation which is then optimized according to the Heuristic rules.</a:t>
            </a:r>
          </a:p>
          <a:p>
            <a:pPr algn="just"/>
            <a:r>
              <a:rPr lang="en-US" sz="2000" dirty="0" smtClean="0">
                <a:solidFill>
                  <a:srgbClr val="002060"/>
                </a:solidFill>
              </a:rPr>
              <a:t>Query Tree:-</a:t>
            </a:r>
          </a:p>
          <a:p>
            <a:pPr algn="just">
              <a:lnSpc>
                <a:spcPct val="150000"/>
              </a:lnSpc>
              <a:buFont typeface="Wingdings" pitchFamily="2" charset="2"/>
              <a:buChar char="ü"/>
            </a:pPr>
            <a:r>
              <a:rPr lang="en-US" sz="2000" dirty="0" smtClean="0">
                <a:solidFill>
                  <a:srgbClr val="C00000"/>
                </a:solidFill>
              </a:rPr>
              <a:t>A </a:t>
            </a:r>
            <a:r>
              <a:rPr lang="en-US" sz="2000" dirty="0" smtClean="0">
                <a:solidFill>
                  <a:srgbClr val="002060"/>
                </a:solidFill>
              </a:rPr>
              <a:t>query tree </a:t>
            </a:r>
            <a:r>
              <a:rPr lang="en-US" sz="2000" dirty="0" smtClean="0">
                <a:solidFill>
                  <a:srgbClr val="C00000"/>
                </a:solidFill>
              </a:rPr>
              <a:t>is a tree data structure that corresponds to a relational algebra expression or extended relational algebra expression.</a:t>
            </a:r>
          </a:p>
          <a:p>
            <a:pPr lvl="0" algn="just">
              <a:lnSpc>
                <a:spcPct val="150000"/>
              </a:lnSpc>
              <a:buFont typeface="Wingdings" pitchFamily="2" charset="2"/>
              <a:buChar char="ü"/>
            </a:pPr>
            <a:r>
              <a:rPr lang="en-US" sz="2000" dirty="0" smtClean="0">
                <a:solidFill>
                  <a:srgbClr val="C00000"/>
                </a:solidFill>
              </a:rPr>
              <a:t>A query tree represents the input relation of the query as leaf nodes of the tree ,and represents the relational algebra operations as internal nodes.</a:t>
            </a:r>
          </a:p>
          <a:p>
            <a:pPr lvl="0" algn="just">
              <a:lnSpc>
                <a:spcPct val="150000"/>
              </a:lnSpc>
              <a:buFont typeface="Wingdings" pitchFamily="2" charset="2"/>
              <a:buChar char="ü"/>
            </a:pPr>
            <a:r>
              <a:rPr lang="en-US" sz="2000" dirty="0" smtClean="0">
                <a:solidFill>
                  <a:srgbClr val="C00000"/>
                </a:solidFill>
              </a:rPr>
              <a:t>An execution of the query tree consists of executing an internal node operation whenever its operands are available and then replacing that internal node by the relation that results from executing the operation.</a:t>
            </a:r>
          </a:p>
          <a:p>
            <a:pPr lvl="0" algn="just">
              <a:lnSpc>
                <a:spcPct val="150000"/>
              </a:lnSpc>
              <a:buFont typeface="Wingdings" pitchFamily="2" charset="2"/>
              <a:buChar char="ü"/>
            </a:pPr>
            <a:r>
              <a:rPr lang="en-US" sz="2000" dirty="0" smtClean="0">
                <a:solidFill>
                  <a:srgbClr val="C00000"/>
                </a:solidFill>
              </a:rPr>
              <a:t>The execution terminates when the root node is executed and produces the result relation for the query.</a:t>
            </a:r>
            <a:endParaRPr lang="en-US" sz="2200" dirty="0" smtClean="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8" y="1098073"/>
            <a:ext cx="7010407" cy="523220"/>
          </a:xfrm>
          <a:prstGeom prst="rect">
            <a:avLst/>
          </a:prstGeom>
          <a:solidFill>
            <a:schemeClr val="accent2"/>
          </a:solidFill>
        </p:spPr>
        <p:txBody>
          <a:bodyPr wrap="square" rtlCol="0">
            <a:spAutoFit/>
          </a:bodyPr>
          <a:lstStyle/>
          <a:p>
            <a:r>
              <a:rPr lang="en-US" sz="2800" dirty="0" smtClean="0">
                <a:solidFill>
                  <a:schemeClr val="bg1"/>
                </a:solidFill>
              </a:rPr>
              <a:t>Examples:</a:t>
            </a:r>
            <a:endParaRPr lang="en-US" sz="2800" dirty="0">
              <a:solidFill>
                <a:schemeClr val="bg1"/>
              </a:solidFill>
            </a:endParaRPr>
          </a:p>
        </p:txBody>
      </p:sp>
      <p:sp>
        <p:nvSpPr>
          <p:cNvPr id="8" name="TextBox 7"/>
          <p:cNvSpPr txBox="1"/>
          <p:nvPr/>
        </p:nvSpPr>
        <p:spPr>
          <a:xfrm>
            <a:off x="501440" y="2625470"/>
            <a:ext cx="7025795" cy="2400657"/>
          </a:xfrm>
          <a:prstGeom prst="rect">
            <a:avLst/>
          </a:prstGeom>
          <a:noFill/>
          <a:ln>
            <a:solidFill>
              <a:schemeClr val="accent1"/>
            </a:solidFill>
          </a:ln>
        </p:spPr>
        <p:txBody>
          <a:bodyPr wrap="square" rtlCol="0">
            <a:spAutoFit/>
          </a:bodyPr>
          <a:lstStyle/>
          <a:p>
            <a:pPr marL="457200" indent="-457200" algn="just">
              <a:lnSpc>
                <a:spcPct val="150000"/>
              </a:lnSpc>
              <a:buAutoNum type="alphaUcPeriod" startAt="17"/>
            </a:pPr>
            <a:r>
              <a:rPr lang="en-US" sz="2000" dirty="0" smtClean="0">
                <a:solidFill>
                  <a:srgbClr val="C00000"/>
                </a:solidFill>
              </a:rPr>
              <a:t>Select name, roll, address from student where branch = ‘MCA’</a:t>
            </a:r>
          </a:p>
          <a:p>
            <a:pPr marL="457200" indent="-457200" algn="just">
              <a:lnSpc>
                <a:spcPct val="150000"/>
              </a:lnSpc>
              <a:buAutoNum type="alphaUcPeriod" startAt="17"/>
            </a:pPr>
            <a:endParaRPr lang="en-US" sz="2000" dirty="0" smtClean="0">
              <a:solidFill>
                <a:srgbClr val="C00000"/>
              </a:solidFill>
            </a:endParaRPr>
          </a:p>
          <a:p>
            <a:pPr marL="457200" indent="-457200" algn="just">
              <a:lnSpc>
                <a:spcPct val="150000"/>
              </a:lnSpc>
              <a:buAutoNum type="alphaUcPeriod" startAt="17"/>
            </a:pPr>
            <a:r>
              <a:rPr lang="en-IN" sz="2000" dirty="0" smtClean="0">
                <a:solidFill>
                  <a:srgbClr val="C00000"/>
                </a:solidFill>
              </a:rPr>
              <a:t> </a:t>
            </a:r>
            <a:r>
              <a:rPr lang="en-US" sz="2000" dirty="0" smtClean="0">
                <a:solidFill>
                  <a:srgbClr val="002060"/>
                </a:solidFill>
              </a:rPr>
              <a:t>∏ </a:t>
            </a:r>
            <a:r>
              <a:rPr lang="en-US" sz="2000" baseline="-25000" dirty="0" smtClean="0">
                <a:solidFill>
                  <a:srgbClr val="002060"/>
                </a:solidFill>
              </a:rPr>
              <a:t>NAME, ROLL, ADDRESS</a:t>
            </a:r>
            <a:r>
              <a:rPr lang="en-US" sz="2000" dirty="0" smtClean="0">
                <a:solidFill>
                  <a:srgbClr val="002060"/>
                </a:solidFill>
              </a:rPr>
              <a:t>(σ</a:t>
            </a:r>
            <a:r>
              <a:rPr lang="en-US" sz="2000" baseline="-25000" dirty="0" smtClean="0">
                <a:solidFill>
                  <a:srgbClr val="002060"/>
                </a:solidFill>
              </a:rPr>
              <a:t> Branch = </a:t>
            </a:r>
            <a:r>
              <a:rPr lang="en-US" sz="2000" baseline="-25000" dirty="0" smtClean="0">
                <a:solidFill>
                  <a:srgbClr val="002060"/>
                </a:solidFill>
                <a:sym typeface="Symbol" pitchFamily="18" charset="2"/>
              </a:rPr>
              <a:t>“MCA”</a:t>
            </a:r>
            <a:r>
              <a:rPr lang="en-US" sz="2000" baseline="-25000" dirty="0" smtClean="0">
                <a:solidFill>
                  <a:srgbClr val="002060"/>
                </a:solidFill>
              </a:rPr>
              <a:t> </a:t>
            </a:r>
            <a:r>
              <a:rPr lang="en-US" sz="2000" dirty="0" smtClean="0">
                <a:solidFill>
                  <a:srgbClr val="002060"/>
                </a:solidFill>
              </a:rPr>
              <a:t>(STUDENT)</a:t>
            </a:r>
          </a:p>
          <a:p>
            <a:pPr marL="457200" indent="-457200" algn="just">
              <a:lnSpc>
                <a:spcPct val="150000"/>
              </a:lnSpc>
              <a:buAutoNum type="alphaUcPeriod" startAt="17"/>
            </a:pPr>
            <a:endParaRPr lang="en-US" sz="2000" dirty="0" smtClean="0">
              <a:solidFill>
                <a:srgbClr val="002060"/>
              </a:solidFill>
            </a:endParaRPr>
          </a:p>
          <a:p>
            <a:pPr marL="457200" indent="-457200" algn="just">
              <a:lnSpc>
                <a:spcPct val="150000"/>
              </a:lnSpc>
            </a:pPr>
            <a:r>
              <a:rPr lang="en-IN" sz="2000" dirty="0" smtClean="0">
                <a:solidFill>
                  <a:srgbClr val="002060"/>
                </a:solidFill>
              </a:rPr>
              <a:t>The corresponding query tree will be:</a:t>
            </a:r>
            <a:endParaRPr lang="en-US" sz="2000" dirty="0" smtClean="0">
              <a:solidFill>
                <a:srgbClr val="C00000"/>
              </a:solidFill>
            </a:endParaRPr>
          </a:p>
        </p:txBody>
      </p:sp>
      <p:sp>
        <p:nvSpPr>
          <p:cNvPr id="9" name="TextBox 8"/>
          <p:cNvSpPr txBox="1"/>
          <p:nvPr/>
        </p:nvSpPr>
        <p:spPr>
          <a:xfrm>
            <a:off x="8759687" y="2570913"/>
            <a:ext cx="2226364" cy="400110"/>
          </a:xfrm>
          <a:prstGeom prst="rect">
            <a:avLst/>
          </a:prstGeom>
          <a:solidFill>
            <a:schemeClr val="bg1"/>
          </a:solidFill>
          <a:ln>
            <a:solidFill>
              <a:schemeClr val="accent1"/>
            </a:solidFill>
          </a:ln>
        </p:spPr>
        <p:txBody>
          <a:bodyPr wrap="square" rtlCol="0">
            <a:spAutoFit/>
          </a:bodyPr>
          <a:lstStyle/>
          <a:p>
            <a:pPr algn="ctr"/>
            <a:r>
              <a:rPr lang="en-US" sz="2000" dirty="0" smtClean="0">
                <a:solidFill>
                  <a:srgbClr val="002060"/>
                </a:solidFill>
              </a:rPr>
              <a:t>∏ </a:t>
            </a:r>
            <a:r>
              <a:rPr lang="en-US" sz="2000" baseline="-25000" dirty="0" smtClean="0">
                <a:solidFill>
                  <a:srgbClr val="002060"/>
                </a:solidFill>
              </a:rPr>
              <a:t>NAME, ROLL, ADDRESS</a:t>
            </a:r>
            <a:endParaRPr lang="en-US" sz="2000" dirty="0"/>
          </a:p>
        </p:txBody>
      </p:sp>
      <p:sp>
        <p:nvSpPr>
          <p:cNvPr id="10" name="TextBox 9"/>
          <p:cNvSpPr txBox="1"/>
          <p:nvPr/>
        </p:nvSpPr>
        <p:spPr>
          <a:xfrm>
            <a:off x="8885583" y="3624449"/>
            <a:ext cx="1974574" cy="400110"/>
          </a:xfrm>
          <a:prstGeom prst="rect">
            <a:avLst/>
          </a:prstGeom>
          <a:noFill/>
          <a:ln>
            <a:solidFill>
              <a:schemeClr val="accent1"/>
            </a:solidFill>
          </a:ln>
        </p:spPr>
        <p:txBody>
          <a:bodyPr wrap="square" rtlCol="0">
            <a:spAutoFit/>
          </a:bodyPr>
          <a:lstStyle/>
          <a:p>
            <a:pPr algn="ctr"/>
            <a:r>
              <a:rPr lang="en-US" sz="2000" dirty="0" smtClean="0">
                <a:solidFill>
                  <a:srgbClr val="002060"/>
                </a:solidFill>
              </a:rPr>
              <a:t>σ</a:t>
            </a:r>
            <a:r>
              <a:rPr lang="en-US" sz="2000" baseline="-25000" dirty="0" smtClean="0">
                <a:solidFill>
                  <a:srgbClr val="002060"/>
                </a:solidFill>
              </a:rPr>
              <a:t> Branch = </a:t>
            </a:r>
            <a:r>
              <a:rPr lang="en-US" sz="2000" baseline="-25000" dirty="0" smtClean="0">
                <a:solidFill>
                  <a:srgbClr val="002060"/>
                </a:solidFill>
                <a:sym typeface="Symbol" pitchFamily="18" charset="2"/>
              </a:rPr>
              <a:t>“MCA”</a:t>
            </a:r>
            <a:endParaRPr lang="en-US" sz="2000" dirty="0"/>
          </a:p>
        </p:txBody>
      </p:sp>
      <p:sp>
        <p:nvSpPr>
          <p:cNvPr id="12" name="Oval 11"/>
          <p:cNvSpPr/>
          <p:nvPr/>
        </p:nvSpPr>
        <p:spPr>
          <a:xfrm>
            <a:off x="9104243" y="4598496"/>
            <a:ext cx="1537252" cy="543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STUDENT</a:t>
            </a:r>
            <a:endParaRPr lang="en-US" dirty="0"/>
          </a:p>
        </p:txBody>
      </p:sp>
      <p:cxnSp>
        <p:nvCxnSpPr>
          <p:cNvPr id="14" name="Straight Connector 13"/>
          <p:cNvCxnSpPr>
            <a:stCxn id="9" idx="2"/>
            <a:endCxn id="10" idx="0"/>
          </p:cNvCxnSpPr>
          <p:nvPr/>
        </p:nvCxnSpPr>
        <p:spPr>
          <a:xfrm rot="16200000" flipH="1">
            <a:off x="9546156" y="3297735"/>
            <a:ext cx="6534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2"/>
            <a:endCxn id="12" idx="0"/>
          </p:cNvCxnSpPr>
          <p:nvPr/>
        </p:nvCxnSpPr>
        <p:spPr>
          <a:xfrm rot="5400000">
            <a:off x="9585902" y="4311527"/>
            <a:ext cx="573937" cy="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8" y="1098073"/>
            <a:ext cx="7010407" cy="523220"/>
          </a:xfrm>
          <a:prstGeom prst="rect">
            <a:avLst/>
          </a:prstGeom>
          <a:solidFill>
            <a:schemeClr val="accent2"/>
          </a:solidFill>
        </p:spPr>
        <p:txBody>
          <a:bodyPr wrap="square" rtlCol="0">
            <a:spAutoFit/>
          </a:bodyPr>
          <a:lstStyle/>
          <a:p>
            <a:r>
              <a:rPr lang="en-US" sz="2800" dirty="0" smtClean="0">
                <a:solidFill>
                  <a:schemeClr val="bg1"/>
                </a:solidFill>
              </a:rPr>
              <a:t>Examples:</a:t>
            </a:r>
            <a:endParaRPr lang="en-US" sz="2800" dirty="0">
              <a:solidFill>
                <a:schemeClr val="bg1"/>
              </a:solidFill>
            </a:endParaRPr>
          </a:p>
        </p:txBody>
      </p:sp>
      <p:graphicFrame>
        <p:nvGraphicFramePr>
          <p:cNvPr id="18" name="Table 17"/>
          <p:cNvGraphicFramePr>
            <a:graphicFrameLocks noGrp="1"/>
          </p:cNvGraphicFramePr>
          <p:nvPr/>
        </p:nvGraphicFramePr>
        <p:xfrm>
          <a:off x="2124781" y="1819560"/>
          <a:ext cx="5032439" cy="741680"/>
        </p:xfrm>
        <a:graphic>
          <a:graphicData uri="http://schemas.openxmlformats.org/drawingml/2006/table">
            <a:tbl>
              <a:tblPr firstRow="1" bandRow="1">
                <a:tableStyleId>{5C22544A-7EE6-4342-B048-85BDC9FD1C3A}</a:tableStyleId>
              </a:tblPr>
              <a:tblGrid>
                <a:gridCol w="675005">
                  <a:extLst>
                    <a:ext uri="{9D8B030D-6E8A-4147-A177-3AD203B41FA5}">
                      <a16:colId xmlns:a16="http://schemas.microsoft.com/office/drawing/2014/main" val="20000"/>
                    </a:ext>
                  </a:extLst>
                </a:gridCol>
                <a:gridCol w="913130">
                  <a:extLst>
                    <a:ext uri="{9D8B030D-6E8A-4147-A177-3AD203B41FA5}">
                      <a16:colId xmlns:a16="http://schemas.microsoft.com/office/drawing/2014/main" val="20001"/>
                    </a:ext>
                  </a:extLst>
                </a:gridCol>
                <a:gridCol w="675005">
                  <a:extLst>
                    <a:ext uri="{9D8B030D-6E8A-4147-A177-3AD203B41FA5}">
                      <a16:colId xmlns:a16="http://schemas.microsoft.com/office/drawing/2014/main" val="20002"/>
                    </a:ext>
                  </a:extLst>
                </a:gridCol>
                <a:gridCol w="1103630">
                  <a:extLst>
                    <a:ext uri="{9D8B030D-6E8A-4147-A177-3AD203B41FA5}">
                      <a16:colId xmlns:a16="http://schemas.microsoft.com/office/drawing/2014/main" val="20003"/>
                    </a:ext>
                  </a:extLst>
                </a:gridCol>
                <a:gridCol w="952564">
                  <a:extLst>
                    <a:ext uri="{9D8B030D-6E8A-4147-A177-3AD203B41FA5}">
                      <a16:colId xmlns:a16="http://schemas.microsoft.com/office/drawing/2014/main" val="20004"/>
                    </a:ext>
                  </a:extLst>
                </a:gridCol>
                <a:gridCol w="713105">
                  <a:extLst>
                    <a:ext uri="{9D8B030D-6E8A-4147-A177-3AD203B41FA5}">
                      <a16:colId xmlns:a16="http://schemas.microsoft.com/office/drawing/2014/main" val="20005"/>
                    </a:ext>
                  </a:extLst>
                </a:gridCol>
              </a:tblGrid>
              <a:tr h="370840">
                <a:tc gridSpan="6">
                  <a:txBody>
                    <a:bodyPr/>
                    <a:lstStyle/>
                    <a:p>
                      <a:pPr algn="ctr"/>
                      <a:r>
                        <a:rPr lang="en-IN" dirty="0" smtClean="0"/>
                        <a:t>EMPLOYEE</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IN" u="sng" dirty="0" smtClean="0"/>
                        <a:t>ENO</a:t>
                      </a:r>
                      <a:endParaRPr lang="en-US" u="sng" dirty="0"/>
                    </a:p>
                  </a:txBody>
                  <a:tcPr/>
                </a:tc>
                <a:tc>
                  <a:txBody>
                    <a:bodyPr/>
                    <a:lstStyle/>
                    <a:p>
                      <a:r>
                        <a:rPr lang="en-IN" dirty="0" smtClean="0"/>
                        <a:t>ENAME</a:t>
                      </a:r>
                      <a:endParaRPr lang="en-US" dirty="0"/>
                    </a:p>
                  </a:txBody>
                  <a:tcPr/>
                </a:tc>
                <a:tc>
                  <a:txBody>
                    <a:bodyPr/>
                    <a:lstStyle/>
                    <a:p>
                      <a:r>
                        <a:rPr lang="en-IN" dirty="0" smtClean="0"/>
                        <a:t>DOB</a:t>
                      </a:r>
                      <a:endParaRPr lang="en-US" dirty="0"/>
                    </a:p>
                  </a:txBody>
                  <a:tcPr/>
                </a:tc>
                <a:tc>
                  <a:txBody>
                    <a:bodyPr/>
                    <a:lstStyle/>
                    <a:p>
                      <a:r>
                        <a:rPr lang="en-IN" dirty="0" smtClean="0"/>
                        <a:t>ADDRESS</a:t>
                      </a:r>
                      <a:endParaRPr lang="en-US" dirty="0"/>
                    </a:p>
                  </a:txBody>
                  <a:tcPr/>
                </a:tc>
                <a:tc>
                  <a:txBody>
                    <a:bodyPr/>
                    <a:lstStyle/>
                    <a:p>
                      <a:r>
                        <a:rPr lang="en-IN" dirty="0" smtClean="0"/>
                        <a:t>SALARY</a:t>
                      </a:r>
                      <a:endParaRPr lang="en-US" dirty="0"/>
                    </a:p>
                  </a:txBody>
                  <a:tcPr/>
                </a:tc>
                <a:tc>
                  <a:txBody>
                    <a:bodyPr/>
                    <a:lstStyle/>
                    <a:p>
                      <a:r>
                        <a:rPr lang="en-IN" dirty="0" smtClean="0"/>
                        <a:t>DNO</a:t>
                      </a:r>
                      <a:endParaRPr lang="en-US" dirty="0"/>
                    </a:p>
                  </a:txBody>
                  <a:tcPr/>
                </a:tc>
                <a:extLst>
                  <a:ext uri="{0D108BD9-81ED-4DB2-BD59-A6C34878D82A}">
                    <a16:rowId xmlns:a16="http://schemas.microsoft.com/office/drawing/2014/main" val="10001"/>
                  </a:ext>
                </a:extLst>
              </a:tr>
            </a:tbl>
          </a:graphicData>
        </a:graphic>
      </p:graphicFrame>
      <p:graphicFrame>
        <p:nvGraphicFramePr>
          <p:cNvPr id="19" name="Table 18"/>
          <p:cNvGraphicFramePr>
            <a:graphicFrameLocks noGrp="1"/>
          </p:cNvGraphicFramePr>
          <p:nvPr/>
        </p:nvGraphicFramePr>
        <p:xfrm>
          <a:off x="1164001" y="3535702"/>
          <a:ext cx="2867978" cy="741680"/>
        </p:xfrm>
        <a:graphic>
          <a:graphicData uri="http://schemas.openxmlformats.org/drawingml/2006/table">
            <a:tbl>
              <a:tblPr firstRow="1" bandRow="1">
                <a:tableStyleId>{5C22544A-7EE6-4342-B048-85BDC9FD1C3A}</a:tableStyleId>
              </a:tblPr>
              <a:tblGrid>
                <a:gridCol w="675005">
                  <a:extLst>
                    <a:ext uri="{9D8B030D-6E8A-4147-A177-3AD203B41FA5}">
                      <a16:colId xmlns:a16="http://schemas.microsoft.com/office/drawing/2014/main" val="20000"/>
                    </a:ext>
                  </a:extLst>
                </a:gridCol>
                <a:gridCol w="913130">
                  <a:extLst>
                    <a:ext uri="{9D8B030D-6E8A-4147-A177-3AD203B41FA5}">
                      <a16:colId xmlns:a16="http://schemas.microsoft.com/office/drawing/2014/main" val="20001"/>
                    </a:ext>
                  </a:extLst>
                </a:gridCol>
                <a:gridCol w="1279843">
                  <a:extLst>
                    <a:ext uri="{9D8B030D-6E8A-4147-A177-3AD203B41FA5}">
                      <a16:colId xmlns:a16="http://schemas.microsoft.com/office/drawing/2014/main" val="20002"/>
                    </a:ext>
                  </a:extLst>
                </a:gridCol>
              </a:tblGrid>
              <a:tr h="370840">
                <a:tc gridSpan="3">
                  <a:txBody>
                    <a:bodyPr/>
                    <a:lstStyle/>
                    <a:p>
                      <a:pPr algn="ctr"/>
                      <a:r>
                        <a:rPr lang="en-IN" dirty="0" smtClean="0"/>
                        <a:t>DEPARTMENT</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IN" u="sng" dirty="0" smtClean="0"/>
                        <a:t>DNO</a:t>
                      </a:r>
                      <a:endParaRPr lang="en-US" u="sng" dirty="0"/>
                    </a:p>
                  </a:txBody>
                  <a:tcPr/>
                </a:tc>
                <a:tc>
                  <a:txBody>
                    <a:bodyPr/>
                    <a:lstStyle/>
                    <a:p>
                      <a:r>
                        <a:rPr lang="en-IN" dirty="0" smtClean="0"/>
                        <a:t>DNAME</a:t>
                      </a:r>
                      <a:endParaRPr lang="en-US" dirty="0"/>
                    </a:p>
                  </a:txBody>
                  <a:tcPr/>
                </a:tc>
                <a:tc>
                  <a:txBody>
                    <a:bodyPr/>
                    <a:lstStyle/>
                    <a:p>
                      <a:r>
                        <a:rPr lang="en-IN" dirty="0" smtClean="0"/>
                        <a:t>DMGRENO</a:t>
                      </a:r>
                      <a:endParaRPr lang="en-US" dirty="0"/>
                    </a:p>
                  </a:txBody>
                  <a:tcPr/>
                </a:tc>
                <a:extLst>
                  <a:ext uri="{0D108BD9-81ED-4DB2-BD59-A6C34878D82A}">
                    <a16:rowId xmlns:a16="http://schemas.microsoft.com/office/drawing/2014/main" val="10001"/>
                  </a:ext>
                </a:extLst>
              </a:tr>
            </a:tbl>
          </a:graphicData>
        </a:graphic>
      </p:graphicFrame>
      <p:graphicFrame>
        <p:nvGraphicFramePr>
          <p:cNvPr id="20" name="Table 19"/>
          <p:cNvGraphicFramePr>
            <a:graphicFrameLocks noGrp="1"/>
          </p:cNvGraphicFramePr>
          <p:nvPr/>
        </p:nvGraphicFramePr>
        <p:xfrm>
          <a:off x="5550420" y="3522451"/>
          <a:ext cx="4058031" cy="741680"/>
        </p:xfrm>
        <a:graphic>
          <a:graphicData uri="http://schemas.openxmlformats.org/drawingml/2006/table">
            <a:tbl>
              <a:tblPr firstRow="1" bandRow="1">
                <a:tableStyleId>{5C22544A-7EE6-4342-B048-85BDC9FD1C3A}</a:tableStyleId>
              </a:tblPr>
              <a:tblGrid>
                <a:gridCol w="675005">
                  <a:extLst>
                    <a:ext uri="{9D8B030D-6E8A-4147-A177-3AD203B41FA5}">
                      <a16:colId xmlns:a16="http://schemas.microsoft.com/office/drawing/2014/main" val="20000"/>
                    </a:ext>
                  </a:extLst>
                </a:gridCol>
                <a:gridCol w="913130">
                  <a:extLst>
                    <a:ext uri="{9D8B030D-6E8A-4147-A177-3AD203B41FA5}">
                      <a16:colId xmlns:a16="http://schemas.microsoft.com/office/drawing/2014/main" val="20001"/>
                    </a:ext>
                  </a:extLst>
                </a:gridCol>
                <a:gridCol w="1366266">
                  <a:extLst>
                    <a:ext uri="{9D8B030D-6E8A-4147-A177-3AD203B41FA5}">
                      <a16:colId xmlns:a16="http://schemas.microsoft.com/office/drawing/2014/main" val="20002"/>
                    </a:ext>
                  </a:extLst>
                </a:gridCol>
                <a:gridCol w="1103630">
                  <a:extLst>
                    <a:ext uri="{9D8B030D-6E8A-4147-A177-3AD203B41FA5}">
                      <a16:colId xmlns:a16="http://schemas.microsoft.com/office/drawing/2014/main" val="20003"/>
                    </a:ext>
                  </a:extLst>
                </a:gridCol>
              </a:tblGrid>
              <a:tr h="370840">
                <a:tc gridSpan="4">
                  <a:txBody>
                    <a:bodyPr/>
                    <a:lstStyle/>
                    <a:p>
                      <a:pPr algn="ctr"/>
                      <a:r>
                        <a:rPr lang="en-IN" dirty="0" smtClean="0"/>
                        <a:t>PROJECT</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IN" u="sng" dirty="0" smtClean="0"/>
                        <a:t>PNO</a:t>
                      </a:r>
                      <a:endParaRPr lang="en-US" u="sng" dirty="0"/>
                    </a:p>
                  </a:txBody>
                  <a:tcPr/>
                </a:tc>
                <a:tc>
                  <a:txBody>
                    <a:bodyPr/>
                    <a:lstStyle/>
                    <a:p>
                      <a:r>
                        <a:rPr lang="en-IN" dirty="0" smtClean="0"/>
                        <a:t>PNAME</a:t>
                      </a:r>
                      <a:endParaRPr lang="en-US" dirty="0"/>
                    </a:p>
                  </a:txBody>
                  <a:tcPr/>
                </a:tc>
                <a:tc>
                  <a:txBody>
                    <a:bodyPr/>
                    <a:lstStyle/>
                    <a:p>
                      <a:r>
                        <a:rPr lang="en-IN" dirty="0" smtClean="0"/>
                        <a:t>PLOCATION</a:t>
                      </a:r>
                      <a:endParaRPr lang="en-US" dirty="0"/>
                    </a:p>
                  </a:txBody>
                  <a:tcPr/>
                </a:tc>
                <a:tc>
                  <a:txBody>
                    <a:bodyPr/>
                    <a:lstStyle/>
                    <a:p>
                      <a:r>
                        <a:rPr lang="en-IN" dirty="0" smtClean="0"/>
                        <a:t>DNUM</a:t>
                      </a:r>
                      <a:endParaRPr lang="en-US" dirty="0"/>
                    </a:p>
                  </a:txBody>
                  <a:tcPr/>
                </a:tc>
                <a:extLst>
                  <a:ext uri="{0D108BD9-81ED-4DB2-BD59-A6C34878D82A}">
                    <a16:rowId xmlns:a16="http://schemas.microsoft.com/office/drawing/2014/main" val="10001"/>
                  </a:ext>
                </a:extLst>
              </a:tr>
            </a:tbl>
          </a:graphicData>
        </a:graphic>
      </p:graphicFrame>
      <p:cxnSp>
        <p:nvCxnSpPr>
          <p:cNvPr id="22" name="Straight Arrow Connector 21"/>
          <p:cNvCxnSpPr/>
          <p:nvPr/>
        </p:nvCxnSpPr>
        <p:spPr>
          <a:xfrm rot="10800000" flipV="1">
            <a:off x="1683026" y="2676942"/>
            <a:ext cx="4929812" cy="834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10800000">
            <a:off x="2451653" y="2637186"/>
            <a:ext cx="1152941" cy="861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 name="Group 32"/>
          <p:cNvGrpSpPr/>
          <p:nvPr/>
        </p:nvGrpSpPr>
        <p:grpSpPr>
          <a:xfrm>
            <a:off x="1456945" y="4321006"/>
            <a:ext cx="7343293" cy="396772"/>
            <a:chOff x="1456945" y="4586046"/>
            <a:chExt cx="7343293" cy="396772"/>
          </a:xfrm>
        </p:grpSpPr>
        <p:cxnSp>
          <p:nvCxnSpPr>
            <p:cNvPr id="27" name="Straight Connector 26"/>
            <p:cNvCxnSpPr/>
            <p:nvPr/>
          </p:nvCxnSpPr>
          <p:spPr>
            <a:xfrm>
              <a:off x="1457739" y="4969565"/>
              <a:ext cx="7341704" cy="13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flipV="1">
              <a:off x="8607287" y="4777409"/>
              <a:ext cx="38431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flipH="1" flipV="1">
              <a:off x="1278835" y="4790661"/>
              <a:ext cx="35780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384313" y="4784038"/>
            <a:ext cx="11330609" cy="1754326"/>
          </a:xfrm>
          <a:prstGeom prst="rect">
            <a:avLst/>
          </a:prstGeom>
          <a:noFill/>
        </p:spPr>
        <p:txBody>
          <a:bodyPr wrap="square" rtlCol="0">
            <a:spAutoFit/>
          </a:bodyPr>
          <a:lstStyle/>
          <a:p>
            <a:pPr algn="just">
              <a:lnSpc>
                <a:spcPct val="150000"/>
              </a:lnSpc>
            </a:pPr>
            <a:r>
              <a:rPr lang="en-IN" dirty="0" smtClean="0">
                <a:solidFill>
                  <a:srgbClr val="C00000"/>
                </a:solidFill>
              </a:rPr>
              <a:t>Q1. Find out the employee name and his department name whose address is ‘GUNUPUR’ and working under marketing department.</a:t>
            </a:r>
          </a:p>
          <a:p>
            <a:pPr algn="just">
              <a:lnSpc>
                <a:spcPct val="150000"/>
              </a:lnSpc>
            </a:pPr>
            <a:r>
              <a:rPr lang="en-IN" dirty="0" smtClean="0">
                <a:solidFill>
                  <a:srgbClr val="C00000"/>
                </a:solidFill>
              </a:rPr>
              <a:t>Q2. Find out the employees name, department name, date of birth and the project name where every project located in ‘MUMBAI’</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r>
              <a:rPr lang="en-US" sz="2000" dirty="0" smtClean="0">
                <a:solidFill>
                  <a:schemeClr val="bg1"/>
                </a:solidFill>
              </a:rPr>
              <a:t>Database system concepts and architecture::</a:t>
            </a: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429491" y="1801355"/>
            <a:ext cx="11374582" cy="4474751"/>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lgn="just" defTabSz="914400" fontAlgn="base">
              <a:lnSpc>
                <a:spcPct val="150000"/>
              </a:lnSpc>
              <a:spcBef>
                <a:spcPct val="0"/>
              </a:spcBef>
              <a:spcAft>
                <a:spcPct val="0"/>
              </a:spcAft>
            </a:pPr>
            <a:r>
              <a:rPr lang="en-US" sz="2400" b="1" i="1" dirty="0" smtClean="0">
                <a:solidFill>
                  <a:srgbClr val="002060"/>
                </a:solidFill>
              </a:rPr>
              <a:t>Introduction: </a:t>
            </a:r>
            <a:r>
              <a:rPr lang="en-US" sz="2400" dirty="0" smtClean="0">
                <a:solidFill>
                  <a:srgbClr val="C00000"/>
                </a:solidFill>
              </a:rPr>
              <a:t>Earlier architectures used mainframe computers to provide the main function for all functions of the system, including user application programs as well as all the DBMS functionality.</a:t>
            </a:r>
          </a:p>
          <a:p>
            <a:pPr algn="just" defTabSz="914400" eaLnBrk="0" fontAlgn="base" hangingPunct="0">
              <a:lnSpc>
                <a:spcPct val="150000"/>
              </a:lnSpc>
              <a:spcBef>
                <a:spcPct val="0"/>
              </a:spcBef>
              <a:spcAft>
                <a:spcPct val="0"/>
              </a:spcAft>
              <a:buFontTx/>
              <a:buChar char="•"/>
            </a:pPr>
            <a:r>
              <a:rPr lang="en-US" sz="2400" dirty="0" smtClean="0">
                <a:solidFill>
                  <a:srgbClr val="002060"/>
                </a:solidFill>
              </a:rPr>
              <a:t>Data models:</a:t>
            </a:r>
          </a:p>
          <a:p>
            <a:pPr lvl="1" algn="just">
              <a:lnSpc>
                <a:spcPct val="150000"/>
              </a:lnSpc>
              <a:buFont typeface="Wingdings" pitchFamily="2" charset="2"/>
              <a:buChar char="§"/>
            </a:pPr>
            <a:r>
              <a:rPr lang="en-US" sz="2000" i="1" dirty="0" smtClean="0">
                <a:solidFill>
                  <a:srgbClr val="002060"/>
                </a:solidFill>
              </a:rPr>
              <a:t>A data model </a:t>
            </a:r>
            <a:r>
              <a:rPr lang="en-US" sz="2000" dirty="0" smtClean="0">
                <a:solidFill>
                  <a:srgbClr val="FF0000"/>
                </a:solidFill>
              </a:rPr>
              <a:t>is a collection of concepts that can be used to describe the structure of a database where by structure of database, we mean the data types relationships and constraints that should hold for the data.</a:t>
            </a:r>
          </a:p>
          <a:p>
            <a:pPr lvl="1" algn="just">
              <a:lnSpc>
                <a:spcPct val="150000"/>
              </a:lnSpc>
              <a:buFont typeface="Wingdings" pitchFamily="2" charset="2"/>
              <a:buChar char="§"/>
            </a:pPr>
            <a:r>
              <a:rPr lang="en-US" sz="2000" dirty="0" smtClean="0">
                <a:solidFill>
                  <a:srgbClr val="FF0000"/>
                </a:solidFill>
              </a:rPr>
              <a:t>Most data models also </a:t>
            </a:r>
            <a:r>
              <a:rPr lang="en-US" sz="2000" i="1" dirty="0" smtClean="0">
                <a:solidFill>
                  <a:srgbClr val="002060"/>
                </a:solidFill>
              </a:rPr>
              <a:t>include a set of basic operation </a:t>
            </a:r>
            <a:r>
              <a:rPr lang="en-US" sz="2000" dirty="0" smtClean="0">
                <a:solidFill>
                  <a:srgbClr val="FF0000"/>
                </a:solidFill>
              </a:rPr>
              <a:t>or basic data model operation such as insert, delete, modify or retrieve any kind of objects.</a:t>
            </a: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9" y="1098073"/>
            <a:ext cx="3948552" cy="523220"/>
          </a:xfrm>
          <a:prstGeom prst="rect">
            <a:avLst/>
          </a:prstGeom>
          <a:solidFill>
            <a:schemeClr val="accent2"/>
          </a:solidFill>
        </p:spPr>
        <p:txBody>
          <a:bodyPr wrap="square" rtlCol="0">
            <a:spAutoFit/>
          </a:bodyPr>
          <a:lstStyle/>
          <a:p>
            <a:r>
              <a:rPr lang="en-US" sz="2800" dirty="0" smtClean="0">
                <a:solidFill>
                  <a:schemeClr val="bg1"/>
                </a:solidFill>
              </a:rPr>
              <a:t>Examples: (Solution – Q1)</a:t>
            </a:r>
            <a:endParaRPr lang="en-US" sz="2800" dirty="0">
              <a:solidFill>
                <a:schemeClr val="bg1"/>
              </a:solidFill>
            </a:endParaRPr>
          </a:p>
        </p:txBody>
      </p:sp>
      <p:sp>
        <p:nvSpPr>
          <p:cNvPr id="8" name="TextBox 7"/>
          <p:cNvSpPr txBox="1"/>
          <p:nvPr/>
        </p:nvSpPr>
        <p:spPr>
          <a:xfrm>
            <a:off x="501440" y="2320674"/>
            <a:ext cx="7330595" cy="3785652"/>
          </a:xfrm>
          <a:prstGeom prst="rect">
            <a:avLst/>
          </a:prstGeom>
          <a:noFill/>
          <a:ln>
            <a:solidFill>
              <a:schemeClr val="accent1"/>
            </a:solidFill>
          </a:ln>
        </p:spPr>
        <p:txBody>
          <a:bodyPr wrap="square" rtlCol="0">
            <a:spAutoFit/>
          </a:bodyPr>
          <a:lstStyle/>
          <a:p>
            <a:pPr marL="457200" indent="-457200" algn="just">
              <a:lnSpc>
                <a:spcPct val="150000"/>
              </a:lnSpc>
            </a:pPr>
            <a:r>
              <a:rPr lang="en-IN" sz="2000" dirty="0" smtClean="0">
                <a:solidFill>
                  <a:srgbClr val="C00000"/>
                </a:solidFill>
              </a:rPr>
              <a:t>Q1. SELECT E.ENAME, D.DNAME FROM EMPLOYEE E, DEPARTMENT D WHERE E.ADDRESS = ‘GUNUPUR’</a:t>
            </a:r>
            <a:r>
              <a:rPr lang="en-US" sz="2000" dirty="0" smtClean="0">
                <a:solidFill>
                  <a:srgbClr val="C00000"/>
                </a:solidFill>
              </a:rPr>
              <a:t> AND E.ENO = D.DMGRENO</a:t>
            </a:r>
          </a:p>
          <a:p>
            <a:pPr marL="457200" indent="-457200" algn="just">
              <a:lnSpc>
                <a:spcPct val="150000"/>
              </a:lnSpc>
            </a:pPr>
            <a:r>
              <a:rPr lang="en-IN" sz="2000" dirty="0" smtClean="0">
                <a:solidFill>
                  <a:srgbClr val="C00000"/>
                </a:solidFill>
              </a:rPr>
              <a:t>RA1.  </a:t>
            </a:r>
            <a:r>
              <a:rPr lang="en-US" sz="2000" dirty="0" smtClean="0">
                <a:solidFill>
                  <a:srgbClr val="002060"/>
                </a:solidFill>
              </a:rPr>
              <a:t>∏ </a:t>
            </a:r>
            <a:r>
              <a:rPr lang="en-US" sz="2000" baseline="-25000" dirty="0" smtClean="0">
                <a:solidFill>
                  <a:srgbClr val="002060"/>
                </a:solidFill>
              </a:rPr>
              <a:t>ENAME, DNAME, </a:t>
            </a:r>
            <a:r>
              <a:rPr lang="en-US" sz="2000" dirty="0" smtClean="0">
                <a:solidFill>
                  <a:srgbClr val="002060"/>
                </a:solidFill>
              </a:rPr>
              <a:t>(σ</a:t>
            </a:r>
            <a:r>
              <a:rPr lang="en-US" sz="2000" baseline="-25000" dirty="0" smtClean="0">
                <a:solidFill>
                  <a:srgbClr val="002060"/>
                </a:solidFill>
              </a:rPr>
              <a:t> ADDRESS= </a:t>
            </a:r>
            <a:r>
              <a:rPr lang="en-US" sz="2000" baseline="-25000" dirty="0" smtClean="0">
                <a:solidFill>
                  <a:srgbClr val="002060"/>
                </a:solidFill>
                <a:sym typeface="Symbol" pitchFamily="18" charset="2"/>
              </a:rPr>
              <a:t>“GUNUPUR”</a:t>
            </a:r>
            <a:r>
              <a:rPr lang="en-US" sz="2000" baseline="-25000" dirty="0" smtClean="0">
                <a:solidFill>
                  <a:srgbClr val="002060"/>
                </a:solidFill>
              </a:rPr>
              <a:t> </a:t>
            </a:r>
            <a:r>
              <a:rPr lang="en-US" sz="2000" dirty="0" smtClean="0">
                <a:solidFill>
                  <a:srgbClr val="002060"/>
                </a:solidFill>
              </a:rPr>
              <a:t>(EMPLOYEE      DEPARTMENT)</a:t>
            </a:r>
          </a:p>
          <a:p>
            <a:pPr marL="457200" indent="-457200" algn="ctr">
              <a:lnSpc>
                <a:spcPct val="150000"/>
              </a:lnSpc>
            </a:pPr>
            <a:r>
              <a:rPr lang="en-IN" sz="2000" dirty="0" smtClean="0">
                <a:solidFill>
                  <a:srgbClr val="C00000"/>
                </a:solidFill>
              </a:rPr>
              <a:t>OR</a:t>
            </a:r>
          </a:p>
          <a:p>
            <a:pPr marL="457200" indent="-457200" algn="just">
              <a:lnSpc>
                <a:spcPct val="150000"/>
              </a:lnSpc>
            </a:pPr>
            <a:r>
              <a:rPr lang="en-IN" sz="2000" dirty="0" smtClean="0">
                <a:solidFill>
                  <a:srgbClr val="002060"/>
                </a:solidFill>
              </a:rPr>
              <a:t>Temp1- </a:t>
            </a:r>
            <a:r>
              <a:rPr lang="en-US" sz="2000" dirty="0" smtClean="0">
                <a:solidFill>
                  <a:srgbClr val="002060"/>
                </a:solidFill>
              </a:rPr>
              <a:t>EMPLOYEE      DEPARTMENT</a:t>
            </a:r>
          </a:p>
          <a:p>
            <a:pPr marL="457200" indent="-457200" algn="just">
              <a:lnSpc>
                <a:spcPct val="150000"/>
              </a:lnSpc>
            </a:pPr>
            <a:r>
              <a:rPr lang="en-IN" sz="2000" dirty="0" smtClean="0">
                <a:solidFill>
                  <a:srgbClr val="002060"/>
                </a:solidFill>
              </a:rPr>
              <a:t>Temp2- </a:t>
            </a:r>
            <a:r>
              <a:rPr lang="en-US" sz="2000" dirty="0" smtClean="0">
                <a:solidFill>
                  <a:srgbClr val="002060"/>
                </a:solidFill>
              </a:rPr>
              <a:t>σ</a:t>
            </a:r>
            <a:r>
              <a:rPr lang="en-US" sz="2000" baseline="-25000" dirty="0" smtClean="0">
                <a:solidFill>
                  <a:srgbClr val="002060"/>
                </a:solidFill>
              </a:rPr>
              <a:t>  </a:t>
            </a:r>
            <a:r>
              <a:rPr lang="en-US" sz="2000" dirty="0" smtClean="0">
                <a:solidFill>
                  <a:srgbClr val="002060"/>
                </a:solidFill>
              </a:rPr>
              <a:t>ADDRESS= </a:t>
            </a:r>
            <a:r>
              <a:rPr lang="en-US" sz="2000" dirty="0" smtClean="0">
                <a:solidFill>
                  <a:srgbClr val="002060"/>
                </a:solidFill>
                <a:sym typeface="Symbol" pitchFamily="18" charset="2"/>
              </a:rPr>
              <a:t>“GUNUPUR”</a:t>
            </a:r>
            <a:r>
              <a:rPr lang="en-US" sz="2000" dirty="0" smtClean="0">
                <a:solidFill>
                  <a:srgbClr val="002060"/>
                </a:solidFill>
              </a:rPr>
              <a:t> (</a:t>
            </a:r>
            <a:r>
              <a:rPr lang="en-IN" sz="2000" dirty="0" smtClean="0">
                <a:solidFill>
                  <a:srgbClr val="002060"/>
                </a:solidFill>
              </a:rPr>
              <a:t>Temp1</a:t>
            </a:r>
            <a:r>
              <a:rPr lang="en-US" sz="2000" dirty="0" smtClean="0">
                <a:solidFill>
                  <a:srgbClr val="002060"/>
                </a:solidFill>
              </a:rPr>
              <a:t>)</a:t>
            </a:r>
          </a:p>
          <a:p>
            <a:pPr marL="457200" indent="-457200" algn="just">
              <a:lnSpc>
                <a:spcPct val="150000"/>
              </a:lnSpc>
            </a:pPr>
            <a:r>
              <a:rPr lang="en-IN" sz="2000" dirty="0" smtClean="0">
                <a:solidFill>
                  <a:srgbClr val="002060"/>
                </a:solidFill>
              </a:rPr>
              <a:t>Result- </a:t>
            </a:r>
            <a:r>
              <a:rPr lang="en-US" sz="2000" dirty="0" smtClean="0">
                <a:solidFill>
                  <a:srgbClr val="002060"/>
                </a:solidFill>
              </a:rPr>
              <a:t>∏ </a:t>
            </a:r>
            <a:r>
              <a:rPr lang="en-US" sz="2000" baseline="-25000" dirty="0" smtClean="0">
                <a:solidFill>
                  <a:srgbClr val="002060"/>
                </a:solidFill>
              </a:rPr>
              <a:t>ENAME, DNAME </a:t>
            </a:r>
            <a:r>
              <a:rPr lang="en-US" sz="2000" dirty="0" smtClean="0">
                <a:solidFill>
                  <a:srgbClr val="002060"/>
                </a:solidFill>
              </a:rPr>
              <a:t>(</a:t>
            </a:r>
            <a:r>
              <a:rPr lang="en-IN" sz="2000" dirty="0" smtClean="0">
                <a:solidFill>
                  <a:srgbClr val="002060"/>
                </a:solidFill>
              </a:rPr>
              <a:t>Temp2</a:t>
            </a:r>
            <a:r>
              <a:rPr lang="en-US" sz="2000" dirty="0" smtClean="0">
                <a:solidFill>
                  <a:srgbClr val="002060"/>
                </a:solidFill>
              </a:rPr>
              <a:t>)</a:t>
            </a:r>
          </a:p>
          <a:p>
            <a:pPr marL="457200" indent="-457200" algn="just">
              <a:lnSpc>
                <a:spcPct val="150000"/>
              </a:lnSpc>
            </a:pPr>
            <a:r>
              <a:rPr lang="en-IN" sz="2000" dirty="0" smtClean="0">
                <a:solidFill>
                  <a:srgbClr val="C00000"/>
                </a:solidFill>
              </a:rPr>
              <a:t>The corresponding query tree will be:</a:t>
            </a:r>
            <a:endParaRPr lang="en-US" sz="2000" dirty="0" smtClean="0">
              <a:solidFill>
                <a:srgbClr val="C00000"/>
              </a:solidFill>
            </a:endParaRPr>
          </a:p>
        </p:txBody>
      </p:sp>
      <p:sp>
        <p:nvSpPr>
          <p:cNvPr id="9" name="TextBox 8"/>
          <p:cNvSpPr txBox="1"/>
          <p:nvPr/>
        </p:nvSpPr>
        <p:spPr>
          <a:xfrm>
            <a:off x="8759687" y="2570913"/>
            <a:ext cx="2226364" cy="400110"/>
          </a:xfrm>
          <a:prstGeom prst="rect">
            <a:avLst/>
          </a:prstGeom>
          <a:solidFill>
            <a:schemeClr val="bg1"/>
          </a:solidFill>
          <a:ln>
            <a:solidFill>
              <a:schemeClr val="accent1"/>
            </a:solidFill>
          </a:ln>
        </p:spPr>
        <p:txBody>
          <a:bodyPr wrap="square" rtlCol="0">
            <a:spAutoFit/>
          </a:bodyPr>
          <a:lstStyle/>
          <a:p>
            <a:pPr algn="ctr"/>
            <a:r>
              <a:rPr lang="en-US" sz="2000" dirty="0" smtClean="0">
                <a:solidFill>
                  <a:srgbClr val="002060"/>
                </a:solidFill>
              </a:rPr>
              <a:t>∏ </a:t>
            </a:r>
            <a:r>
              <a:rPr lang="en-US" sz="2000" baseline="-25000" dirty="0" smtClean="0">
                <a:solidFill>
                  <a:srgbClr val="002060"/>
                </a:solidFill>
              </a:rPr>
              <a:t>ENAME, DNAME</a:t>
            </a:r>
            <a:endParaRPr lang="en-US" sz="2000" dirty="0"/>
          </a:p>
        </p:txBody>
      </p:sp>
      <p:sp>
        <p:nvSpPr>
          <p:cNvPr id="10" name="TextBox 9"/>
          <p:cNvSpPr txBox="1"/>
          <p:nvPr/>
        </p:nvSpPr>
        <p:spPr>
          <a:xfrm>
            <a:off x="8739810" y="3624449"/>
            <a:ext cx="2272747" cy="400110"/>
          </a:xfrm>
          <a:prstGeom prst="rect">
            <a:avLst/>
          </a:prstGeom>
          <a:noFill/>
          <a:ln>
            <a:solidFill>
              <a:schemeClr val="accent1"/>
            </a:solidFill>
          </a:ln>
        </p:spPr>
        <p:txBody>
          <a:bodyPr wrap="square" rtlCol="0">
            <a:spAutoFit/>
          </a:bodyPr>
          <a:lstStyle/>
          <a:p>
            <a:pPr algn="ctr"/>
            <a:r>
              <a:rPr lang="en-US" sz="2000" dirty="0" smtClean="0">
                <a:solidFill>
                  <a:srgbClr val="002060"/>
                </a:solidFill>
              </a:rPr>
              <a:t>σ</a:t>
            </a:r>
            <a:r>
              <a:rPr lang="en-US" sz="2000" baseline="-25000" dirty="0" smtClean="0">
                <a:solidFill>
                  <a:srgbClr val="002060"/>
                </a:solidFill>
              </a:rPr>
              <a:t> ADDRESS= </a:t>
            </a:r>
            <a:r>
              <a:rPr lang="en-US" sz="2000" baseline="-25000" dirty="0" smtClean="0">
                <a:solidFill>
                  <a:srgbClr val="002060"/>
                </a:solidFill>
                <a:sym typeface="Symbol" pitchFamily="18" charset="2"/>
              </a:rPr>
              <a:t>“GUNUPUR”</a:t>
            </a:r>
            <a:endParaRPr lang="en-US" sz="2000" dirty="0"/>
          </a:p>
        </p:txBody>
      </p:sp>
      <p:sp>
        <p:nvSpPr>
          <p:cNvPr id="12" name="Oval 11"/>
          <p:cNvSpPr/>
          <p:nvPr/>
        </p:nvSpPr>
        <p:spPr>
          <a:xfrm>
            <a:off x="8203107" y="5353860"/>
            <a:ext cx="1537252" cy="543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STUDENT</a:t>
            </a:r>
            <a:endParaRPr lang="en-US" dirty="0"/>
          </a:p>
        </p:txBody>
      </p:sp>
      <p:cxnSp>
        <p:nvCxnSpPr>
          <p:cNvPr id="14" name="Straight Connector 13"/>
          <p:cNvCxnSpPr>
            <a:stCxn id="9" idx="2"/>
            <a:endCxn id="10" idx="0"/>
          </p:cNvCxnSpPr>
          <p:nvPr/>
        </p:nvCxnSpPr>
        <p:spPr>
          <a:xfrm rot="16200000" flipH="1">
            <a:off x="9547813" y="3296078"/>
            <a:ext cx="653426" cy="33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Freeform 4"/>
          <p:cNvSpPr>
            <a:spLocks/>
          </p:cNvSpPr>
          <p:nvPr/>
        </p:nvSpPr>
        <p:spPr bwMode="auto">
          <a:xfrm>
            <a:off x="5915594" y="3490001"/>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sp>
        <p:nvSpPr>
          <p:cNvPr id="15" name="Freeform 4"/>
          <p:cNvSpPr>
            <a:spLocks/>
          </p:cNvSpPr>
          <p:nvPr/>
        </p:nvSpPr>
        <p:spPr bwMode="auto">
          <a:xfrm>
            <a:off x="2609176" y="4411027"/>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sp>
        <p:nvSpPr>
          <p:cNvPr id="19" name="Oval 18"/>
          <p:cNvSpPr/>
          <p:nvPr/>
        </p:nvSpPr>
        <p:spPr>
          <a:xfrm>
            <a:off x="10316803" y="5360488"/>
            <a:ext cx="1537252" cy="543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STUDENT</a:t>
            </a:r>
            <a:endParaRPr lang="en-US" dirty="0"/>
          </a:p>
        </p:txBody>
      </p:sp>
      <p:sp>
        <p:nvSpPr>
          <p:cNvPr id="20" name="TextBox 19"/>
          <p:cNvSpPr txBox="1"/>
          <p:nvPr/>
        </p:nvSpPr>
        <p:spPr>
          <a:xfrm>
            <a:off x="8746438" y="4412974"/>
            <a:ext cx="2272747" cy="369332"/>
          </a:xfrm>
          <a:prstGeom prst="rect">
            <a:avLst/>
          </a:prstGeom>
          <a:noFill/>
          <a:ln>
            <a:solidFill>
              <a:schemeClr val="accent1"/>
            </a:solidFill>
          </a:ln>
        </p:spPr>
        <p:txBody>
          <a:bodyPr wrap="square" rtlCol="0">
            <a:spAutoFit/>
          </a:bodyPr>
          <a:lstStyle/>
          <a:p>
            <a:pPr algn="ctr"/>
            <a:r>
              <a:rPr lang="en-US" dirty="0" smtClean="0">
                <a:solidFill>
                  <a:srgbClr val="002060"/>
                </a:solidFill>
              </a:rPr>
              <a:t>E.ENO =D.DMRENO</a:t>
            </a:r>
            <a:endParaRPr lang="en-US" dirty="0"/>
          </a:p>
        </p:txBody>
      </p:sp>
      <p:sp>
        <p:nvSpPr>
          <p:cNvPr id="21" name="Freeform 4"/>
          <p:cNvSpPr>
            <a:spLocks/>
          </p:cNvSpPr>
          <p:nvPr/>
        </p:nvSpPr>
        <p:spPr bwMode="auto">
          <a:xfrm>
            <a:off x="8771438" y="4424279"/>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cxnSp>
        <p:nvCxnSpPr>
          <p:cNvPr id="23" name="Straight Connector 22"/>
          <p:cNvCxnSpPr/>
          <p:nvPr/>
        </p:nvCxnSpPr>
        <p:spPr>
          <a:xfrm rot="16200000" flipH="1">
            <a:off x="9685291" y="4215452"/>
            <a:ext cx="388415" cy="6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0" idx="2"/>
            <a:endCxn id="12" idx="0"/>
          </p:cNvCxnSpPr>
          <p:nvPr/>
        </p:nvCxnSpPr>
        <p:spPr>
          <a:xfrm rot="5400000">
            <a:off x="9141496" y="4612544"/>
            <a:ext cx="571554" cy="911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0" idx="2"/>
            <a:endCxn id="19" idx="0"/>
          </p:cNvCxnSpPr>
          <p:nvPr/>
        </p:nvCxnSpPr>
        <p:spPr>
          <a:xfrm rot="16200000" flipH="1">
            <a:off x="10195029" y="4470088"/>
            <a:ext cx="578182" cy="120261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9" y="1098073"/>
            <a:ext cx="3948552" cy="523220"/>
          </a:xfrm>
          <a:prstGeom prst="rect">
            <a:avLst/>
          </a:prstGeom>
          <a:solidFill>
            <a:schemeClr val="accent2"/>
          </a:solidFill>
        </p:spPr>
        <p:txBody>
          <a:bodyPr wrap="square" rtlCol="0">
            <a:spAutoFit/>
          </a:bodyPr>
          <a:lstStyle/>
          <a:p>
            <a:r>
              <a:rPr lang="en-US" sz="2800" dirty="0" smtClean="0">
                <a:solidFill>
                  <a:schemeClr val="bg1"/>
                </a:solidFill>
              </a:rPr>
              <a:t>Examples: (Solution – Q2)</a:t>
            </a:r>
            <a:endParaRPr lang="en-US" sz="2800" dirty="0">
              <a:solidFill>
                <a:schemeClr val="bg1"/>
              </a:solidFill>
            </a:endParaRPr>
          </a:p>
        </p:txBody>
      </p:sp>
      <p:sp>
        <p:nvSpPr>
          <p:cNvPr id="8" name="TextBox 7"/>
          <p:cNvSpPr txBox="1"/>
          <p:nvPr/>
        </p:nvSpPr>
        <p:spPr>
          <a:xfrm>
            <a:off x="397565" y="1724334"/>
            <a:ext cx="11357113" cy="4662815"/>
          </a:xfrm>
          <a:prstGeom prst="rect">
            <a:avLst/>
          </a:prstGeom>
          <a:noFill/>
          <a:ln>
            <a:solidFill>
              <a:schemeClr val="accent1"/>
            </a:solidFill>
          </a:ln>
        </p:spPr>
        <p:txBody>
          <a:bodyPr wrap="square" rtlCol="0">
            <a:spAutoFit/>
          </a:bodyPr>
          <a:lstStyle/>
          <a:p>
            <a:pPr marL="457200" indent="-457200" algn="just">
              <a:lnSpc>
                <a:spcPct val="150000"/>
              </a:lnSpc>
            </a:pPr>
            <a:r>
              <a:rPr lang="en-IN" sz="2000" dirty="0" smtClean="0">
                <a:solidFill>
                  <a:srgbClr val="C00000"/>
                </a:solidFill>
              </a:rPr>
              <a:t>Q1. </a:t>
            </a:r>
            <a:r>
              <a:rPr lang="en-IN" dirty="0" smtClean="0">
                <a:solidFill>
                  <a:srgbClr val="C00000"/>
                </a:solidFill>
              </a:rPr>
              <a:t>SELECT E.ENAME, E.DOB, D.DNAME, P.PNAME FROM EMPLOYEE E, DEPARTMENT D, PROJECT P WHERE </a:t>
            </a:r>
          </a:p>
          <a:p>
            <a:pPr marL="914400" lvl="1" indent="-457200" algn="just">
              <a:lnSpc>
                <a:spcPct val="150000"/>
              </a:lnSpc>
            </a:pPr>
            <a:r>
              <a:rPr lang="en-IN" dirty="0" smtClean="0">
                <a:solidFill>
                  <a:srgbClr val="C00000"/>
                </a:solidFill>
              </a:rPr>
              <a:t>P.PLOCATION = ‘Mumbai’</a:t>
            </a:r>
          </a:p>
          <a:p>
            <a:pPr marL="914400" lvl="1" indent="-457200" algn="just">
              <a:lnSpc>
                <a:spcPct val="150000"/>
              </a:lnSpc>
            </a:pPr>
            <a:r>
              <a:rPr lang="en-IN" dirty="0" smtClean="0">
                <a:solidFill>
                  <a:srgbClr val="C00000"/>
                </a:solidFill>
              </a:rPr>
              <a:t>AND E.ENO = D.DMGRENO</a:t>
            </a:r>
          </a:p>
          <a:p>
            <a:pPr marL="914400" lvl="1" indent="-457200" algn="just">
              <a:lnSpc>
                <a:spcPct val="150000"/>
              </a:lnSpc>
            </a:pPr>
            <a:r>
              <a:rPr lang="en-IN" dirty="0" smtClean="0">
                <a:solidFill>
                  <a:srgbClr val="C00000"/>
                </a:solidFill>
              </a:rPr>
              <a:t>AND D.DNO = P.DNUM</a:t>
            </a:r>
            <a:endParaRPr lang="en-US" sz="2000" dirty="0" smtClean="0">
              <a:solidFill>
                <a:srgbClr val="C00000"/>
              </a:solidFill>
            </a:endParaRPr>
          </a:p>
          <a:p>
            <a:pPr marL="457200" indent="-457200" algn="just">
              <a:lnSpc>
                <a:spcPct val="150000"/>
              </a:lnSpc>
            </a:pPr>
            <a:r>
              <a:rPr lang="en-IN" sz="2000" dirty="0" smtClean="0">
                <a:solidFill>
                  <a:srgbClr val="C00000"/>
                </a:solidFill>
              </a:rPr>
              <a:t>RA1. </a:t>
            </a:r>
            <a:r>
              <a:rPr lang="en-US" sz="2000" dirty="0" smtClean="0">
                <a:solidFill>
                  <a:srgbClr val="002060"/>
                </a:solidFill>
              </a:rPr>
              <a:t>∏</a:t>
            </a:r>
            <a:r>
              <a:rPr lang="en-US" sz="2000" baseline="-25000" dirty="0" smtClean="0">
                <a:solidFill>
                  <a:srgbClr val="002060"/>
                </a:solidFill>
              </a:rPr>
              <a:t>ENAME,DOB,DNAME,PNAME</a:t>
            </a:r>
            <a:r>
              <a:rPr lang="en-US" sz="2000" dirty="0" smtClean="0">
                <a:solidFill>
                  <a:srgbClr val="002060"/>
                </a:solidFill>
              </a:rPr>
              <a:t>(σ</a:t>
            </a:r>
            <a:r>
              <a:rPr lang="en-US" sz="2000" baseline="-25000" dirty="0" smtClean="0">
                <a:solidFill>
                  <a:srgbClr val="002060"/>
                </a:solidFill>
              </a:rPr>
              <a:t> PLOCATION= </a:t>
            </a:r>
            <a:r>
              <a:rPr lang="en-US" sz="2000" baseline="-25000" dirty="0" smtClean="0">
                <a:solidFill>
                  <a:srgbClr val="002060"/>
                </a:solidFill>
                <a:sym typeface="Symbol" pitchFamily="18" charset="2"/>
              </a:rPr>
              <a:t>“MUMBAI”</a:t>
            </a:r>
            <a:r>
              <a:rPr lang="en-US" sz="2000" baseline="-25000" dirty="0" smtClean="0">
                <a:solidFill>
                  <a:srgbClr val="002060"/>
                </a:solidFill>
              </a:rPr>
              <a:t> </a:t>
            </a:r>
            <a:r>
              <a:rPr lang="en-US" sz="2000" dirty="0" smtClean="0">
                <a:solidFill>
                  <a:srgbClr val="002060"/>
                </a:solidFill>
              </a:rPr>
              <a:t>((PROJECT     DEPARTMENT)    EMPLOYEE)</a:t>
            </a:r>
          </a:p>
          <a:p>
            <a:pPr marL="457200" indent="-457200" algn="ctr">
              <a:lnSpc>
                <a:spcPct val="150000"/>
              </a:lnSpc>
            </a:pPr>
            <a:r>
              <a:rPr lang="en-IN" sz="2000" dirty="0" smtClean="0">
                <a:solidFill>
                  <a:srgbClr val="C00000"/>
                </a:solidFill>
              </a:rPr>
              <a:t>OR</a:t>
            </a:r>
          </a:p>
          <a:p>
            <a:pPr marL="457200" indent="-457200" algn="just">
              <a:lnSpc>
                <a:spcPct val="150000"/>
              </a:lnSpc>
            </a:pPr>
            <a:r>
              <a:rPr lang="en-IN" sz="2000" dirty="0" smtClean="0">
                <a:solidFill>
                  <a:srgbClr val="002060"/>
                </a:solidFill>
              </a:rPr>
              <a:t>Temp1- </a:t>
            </a:r>
            <a:r>
              <a:rPr lang="en-US" sz="2400" dirty="0" smtClean="0">
                <a:solidFill>
                  <a:srgbClr val="002060"/>
                </a:solidFill>
              </a:rPr>
              <a:t>σ</a:t>
            </a:r>
            <a:r>
              <a:rPr lang="en-US" sz="2400" baseline="-25000" dirty="0" smtClean="0">
                <a:solidFill>
                  <a:srgbClr val="002060"/>
                </a:solidFill>
              </a:rPr>
              <a:t> PLOCATION= </a:t>
            </a:r>
            <a:r>
              <a:rPr lang="en-US" sz="2400" baseline="-25000" dirty="0" smtClean="0">
                <a:solidFill>
                  <a:srgbClr val="002060"/>
                </a:solidFill>
                <a:sym typeface="Symbol" pitchFamily="18" charset="2"/>
              </a:rPr>
              <a:t>“MUMBAI”</a:t>
            </a:r>
            <a:r>
              <a:rPr lang="en-US" sz="2400" baseline="-25000" dirty="0" smtClean="0">
                <a:solidFill>
                  <a:srgbClr val="002060"/>
                </a:solidFill>
              </a:rPr>
              <a:t> </a:t>
            </a:r>
            <a:r>
              <a:rPr lang="en-US" sz="2000" dirty="0" smtClean="0">
                <a:solidFill>
                  <a:srgbClr val="002060"/>
                </a:solidFill>
                <a:sym typeface="Symbol" pitchFamily="18" charset="2"/>
              </a:rPr>
              <a:t>(PROJECT)</a:t>
            </a:r>
          </a:p>
          <a:p>
            <a:pPr marL="457200" indent="-457200" algn="just">
              <a:lnSpc>
                <a:spcPct val="150000"/>
              </a:lnSpc>
            </a:pPr>
            <a:r>
              <a:rPr lang="en-IN" sz="2000" dirty="0" smtClean="0">
                <a:solidFill>
                  <a:srgbClr val="002060"/>
                </a:solidFill>
              </a:rPr>
              <a:t>Temp2- Temp1    DEPARTMENT</a:t>
            </a:r>
          </a:p>
          <a:p>
            <a:pPr marL="457200" indent="-457200" algn="just">
              <a:lnSpc>
                <a:spcPct val="150000"/>
              </a:lnSpc>
            </a:pPr>
            <a:r>
              <a:rPr lang="en-IN" sz="2000" dirty="0" smtClean="0">
                <a:solidFill>
                  <a:srgbClr val="002060"/>
                </a:solidFill>
              </a:rPr>
              <a:t>Temp3- Temp2    EMPLOYEE</a:t>
            </a:r>
          </a:p>
          <a:p>
            <a:pPr marL="457200" indent="-457200" algn="just">
              <a:lnSpc>
                <a:spcPct val="150000"/>
              </a:lnSpc>
            </a:pPr>
            <a:r>
              <a:rPr lang="en-IN" sz="2000" dirty="0" smtClean="0">
                <a:solidFill>
                  <a:srgbClr val="002060"/>
                </a:solidFill>
              </a:rPr>
              <a:t>Result- </a:t>
            </a:r>
            <a:r>
              <a:rPr lang="en-US" sz="2000" dirty="0" smtClean="0">
                <a:solidFill>
                  <a:srgbClr val="002060"/>
                </a:solidFill>
              </a:rPr>
              <a:t>∏</a:t>
            </a:r>
            <a:r>
              <a:rPr lang="en-US" sz="2000" baseline="-25000" dirty="0" smtClean="0">
                <a:solidFill>
                  <a:srgbClr val="002060"/>
                </a:solidFill>
              </a:rPr>
              <a:t>ENAME,DOB,DNAME,PNAME </a:t>
            </a:r>
            <a:r>
              <a:rPr lang="en-US" sz="2000" dirty="0" smtClean="0">
                <a:solidFill>
                  <a:srgbClr val="002060"/>
                </a:solidFill>
              </a:rPr>
              <a:t>(</a:t>
            </a:r>
            <a:r>
              <a:rPr lang="en-IN" sz="2000" dirty="0" smtClean="0">
                <a:solidFill>
                  <a:srgbClr val="002060"/>
                </a:solidFill>
              </a:rPr>
              <a:t>Temp3</a:t>
            </a:r>
            <a:r>
              <a:rPr lang="en-US" sz="2000" dirty="0" smtClean="0">
                <a:solidFill>
                  <a:srgbClr val="002060"/>
                </a:solidFill>
              </a:rPr>
              <a:t>)</a:t>
            </a:r>
          </a:p>
        </p:txBody>
      </p:sp>
      <p:sp>
        <p:nvSpPr>
          <p:cNvPr id="13" name="Freeform 4"/>
          <p:cNvSpPr>
            <a:spLocks/>
          </p:cNvSpPr>
          <p:nvPr/>
        </p:nvSpPr>
        <p:spPr bwMode="auto">
          <a:xfrm>
            <a:off x="6352915" y="3662278"/>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sp>
        <p:nvSpPr>
          <p:cNvPr id="15" name="Freeform 4"/>
          <p:cNvSpPr>
            <a:spLocks/>
          </p:cNvSpPr>
          <p:nvPr/>
        </p:nvSpPr>
        <p:spPr bwMode="auto">
          <a:xfrm>
            <a:off x="8055819" y="3668905"/>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sp>
        <p:nvSpPr>
          <p:cNvPr id="22" name="Freeform 4"/>
          <p:cNvSpPr>
            <a:spLocks/>
          </p:cNvSpPr>
          <p:nvPr/>
        </p:nvSpPr>
        <p:spPr bwMode="auto">
          <a:xfrm>
            <a:off x="1999575" y="5126643"/>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sp>
        <p:nvSpPr>
          <p:cNvPr id="24" name="Freeform 4"/>
          <p:cNvSpPr>
            <a:spLocks/>
          </p:cNvSpPr>
          <p:nvPr/>
        </p:nvSpPr>
        <p:spPr bwMode="auto">
          <a:xfrm>
            <a:off x="2032706" y="5597095"/>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 calcmode="lin" valueType="num">
                                      <p:cBhvr additive="base">
                                        <p:cTn id="1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 calcmode="lin" valueType="num">
                                      <p:cBhvr additive="base">
                                        <p:cTn id="2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 calcmode="lin" valueType="num">
                                      <p:cBhvr additive="base">
                                        <p:cTn id="37"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 calcmode="lin" valueType="num">
                                      <p:cBhvr additive="base">
                                        <p:cTn id="4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anim calcmode="lin" valueType="num">
                                      <p:cBhvr additive="base">
                                        <p:cTn id="4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2" end="2"/>
                                            </p:txEl>
                                          </p:spTgt>
                                        </p:tgtEl>
                                        <p:attrNameLst>
                                          <p:attrName>style.visibility</p:attrName>
                                        </p:attrNameLst>
                                      </p:cBhvr>
                                      <p:to>
                                        <p:strVal val="visible"/>
                                      </p:to>
                                    </p:set>
                                    <p:anim calcmode="lin" valueType="num">
                                      <p:cBhvr additive="base">
                                        <p:cTn id="5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3" end="3"/>
                                            </p:txEl>
                                          </p:spTgt>
                                        </p:tgtEl>
                                        <p:attrNameLst>
                                          <p:attrName>style.visibility</p:attrName>
                                        </p:attrNameLst>
                                      </p:cBhvr>
                                      <p:to>
                                        <p:strVal val="visible"/>
                                      </p:to>
                                    </p:set>
                                    <p:anim calcmode="lin" valueType="num">
                                      <p:cBhvr additive="base">
                                        <p:cTn id="6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9" y="1098073"/>
            <a:ext cx="3948552" cy="523220"/>
          </a:xfrm>
          <a:prstGeom prst="rect">
            <a:avLst/>
          </a:prstGeom>
          <a:solidFill>
            <a:schemeClr val="accent2"/>
          </a:solidFill>
        </p:spPr>
        <p:txBody>
          <a:bodyPr wrap="square" rtlCol="0">
            <a:spAutoFit/>
          </a:bodyPr>
          <a:lstStyle/>
          <a:p>
            <a:r>
              <a:rPr lang="en-US" sz="2800" dirty="0" smtClean="0">
                <a:solidFill>
                  <a:schemeClr val="bg1"/>
                </a:solidFill>
              </a:rPr>
              <a:t>Examples: (Solution – Q2)</a:t>
            </a:r>
            <a:endParaRPr lang="en-US" sz="2800" dirty="0">
              <a:solidFill>
                <a:schemeClr val="bg1"/>
              </a:solidFill>
            </a:endParaRPr>
          </a:p>
        </p:txBody>
      </p:sp>
      <p:sp>
        <p:nvSpPr>
          <p:cNvPr id="8" name="TextBox 7"/>
          <p:cNvSpPr txBox="1"/>
          <p:nvPr/>
        </p:nvSpPr>
        <p:spPr>
          <a:xfrm>
            <a:off x="501441" y="2320674"/>
            <a:ext cx="3924786" cy="553998"/>
          </a:xfrm>
          <a:prstGeom prst="rect">
            <a:avLst/>
          </a:prstGeom>
          <a:noFill/>
          <a:ln>
            <a:solidFill>
              <a:schemeClr val="accent1"/>
            </a:solidFill>
          </a:ln>
        </p:spPr>
        <p:txBody>
          <a:bodyPr wrap="square" rtlCol="0">
            <a:spAutoFit/>
          </a:bodyPr>
          <a:lstStyle/>
          <a:p>
            <a:pPr marL="457200" indent="-457200" algn="just">
              <a:lnSpc>
                <a:spcPct val="150000"/>
              </a:lnSpc>
            </a:pPr>
            <a:r>
              <a:rPr lang="en-IN" sz="2000" dirty="0" smtClean="0">
                <a:solidFill>
                  <a:srgbClr val="C00000"/>
                </a:solidFill>
              </a:rPr>
              <a:t>The corresponding query tree will be</a:t>
            </a:r>
            <a:endParaRPr lang="en-US" sz="2000" dirty="0" smtClean="0">
              <a:solidFill>
                <a:srgbClr val="C00000"/>
              </a:solidFill>
            </a:endParaRPr>
          </a:p>
        </p:txBody>
      </p:sp>
      <p:sp>
        <p:nvSpPr>
          <p:cNvPr id="9" name="TextBox 8"/>
          <p:cNvSpPr txBox="1"/>
          <p:nvPr/>
        </p:nvSpPr>
        <p:spPr>
          <a:xfrm>
            <a:off x="6612863" y="1219209"/>
            <a:ext cx="2597426" cy="400110"/>
          </a:xfrm>
          <a:prstGeom prst="rect">
            <a:avLst/>
          </a:prstGeom>
          <a:solidFill>
            <a:schemeClr val="bg1"/>
          </a:solidFill>
          <a:ln>
            <a:solidFill>
              <a:schemeClr val="accent1"/>
            </a:solidFill>
          </a:ln>
        </p:spPr>
        <p:txBody>
          <a:bodyPr wrap="square" rtlCol="0">
            <a:spAutoFit/>
          </a:bodyPr>
          <a:lstStyle/>
          <a:p>
            <a:pPr algn="ctr"/>
            <a:r>
              <a:rPr lang="en-US" sz="2000" dirty="0" smtClean="0">
                <a:solidFill>
                  <a:srgbClr val="002060"/>
                </a:solidFill>
              </a:rPr>
              <a:t>∏</a:t>
            </a:r>
            <a:r>
              <a:rPr lang="en-US" sz="2000" baseline="-25000" dirty="0" smtClean="0">
                <a:solidFill>
                  <a:srgbClr val="002060"/>
                </a:solidFill>
              </a:rPr>
              <a:t>ENAME,DOB,DNAME,PNAME</a:t>
            </a:r>
            <a:endParaRPr lang="en-US" sz="2000" dirty="0">
              <a:solidFill>
                <a:srgbClr val="002060"/>
              </a:solidFill>
            </a:endParaRPr>
          </a:p>
        </p:txBody>
      </p:sp>
      <p:sp>
        <p:nvSpPr>
          <p:cNvPr id="10" name="TextBox 9"/>
          <p:cNvSpPr txBox="1"/>
          <p:nvPr/>
        </p:nvSpPr>
        <p:spPr>
          <a:xfrm>
            <a:off x="4181122" y="4618349"/>
            <a:ext cx="2272747" cy="400110"/>
          </a:xfrm>
          <a:prstGeom prst="rect">
            <a:avLst/>
          </a:prstGeom>
          <a:noFill/>
          <a:ln>
            <a:solidFill>
              <a:schemeClr val="accent1"/>
            </a:solidFill>
          </a:ln>
        </p:spPr>
        <p:txBody>
          <a:bodyPr wrap="square" rtlCol="0">
            <a:spAutoFit/>
          </a:bodyPr>
          <a:lstStyle/>
          <a:p>
            <a:pPr algn="ctr"/>
            <a:r>
              <a:rPr lang="en-US" sz="2000" dirty="0" smtClean="0">
                <a:solidFill>
                  <a:srgbClr val="002060"/>
                </a:solidFill>
              </a:rPr>
              <a:t>σ</a:t>
            </a:r>
            <a:r>
              <a:rPr lang="en-US" sz="2000" baseline="-25000" dirty="0" smtClean="0">
                <a:solidFill>
                  <a:srgbClr val="002060"/>
                </a:solidFill>
              </a:rPr>
              <a:t> PLOCATION= </a:t>
            </a:r>
            <a:r>
              <a:rPr lang="en-US" sz="2000" baseline="-25000" dirty="0" smtClean="0">
                <a:solidFill>
                  <a:srgbClr val="002060"/>
                </a:solidFill>
                <a:sym typeface="Symbol" pitchFamily="18" charset="2"/>
              </a:rPr>
              <a:t>“MUMBAI”</a:t>
            </a:r>
            <a:endParaRPr lang="en-US" sz="2000" dirty="0">
              <a:solidFill>
                <a:srgbClr val="002060"/>
              </a:solidFill>
            </a:endParaRPr>
          </a:p>
        </p:txBody>
      </p:sp>
      <p:sp>
        <p:nvSpPr>
          <p:cNvPr id="12" name="Oval 11"/>
          <p:cNvSpPr/>
          <p:nvPr/>
        </p:nvSpPr>
        <p:spPr>
          <a:xfrm>
            <a:off x="8415138" y="3220288"/>
            <a:ext cx="1669765" cy="543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EMPLOYEE</a:t>
            </a:r>
            <a:endParaRPr lang="en-US" dirty="0"/>
          </a:p>
        </p:txBody>
      </p:sp>
      <p:sp>
        <p:nvSpPr>
          <p:cNvPr id="13" name="Freeform 4"/>
          <p:cNvSpPr>
            <a:spLocks/>
          </p:cNvSpPr>
          <p:nvPr/>
        </p:nvSpPr>
        <p:spPr bwMode="auto">
          <a:xfrm>
            <a:off x="5610798" y="3357488"/>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sp>
        <p:nvSpPr>
          <p:cNvPr id="19" name="Oval 18"/>
          <p:cNvSpPr/>
          <p:nvPr/>
        </p:nvSpPr>
        <p:spPr>
          <a:xfrm>
            <a:off x="8368758" y="4499108"/>
            <a:ext cx="1822163" cy="543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DEPARTMENT</a:t>
            </a:r>
            <a:endParaRPr lang="en-US" sz="1600" dirty="0"/>
          </a:p>
        </p:txBody>
      </p:sp>
      <p:sp>
        <p:nvSpPr>
          <p:cNvPr id="20" name="TextBox 19"/>
          <p:cNvSpPr txBox="1"/>
          <p:nvPr/>
        </p:nvSpPr>
        <p:spPr>
          <a:xfrm>
            <a:off x="6785142" y="2226394"/>
            <a:ext cx="2272747" cy="369332"/>
          </a:xfrm>
          <a:prstGeom prst="rect">
            <a:avLst/>
          </a:prstGeom>
          <a:noFill/>
          <a:ln>
            <a:solidFill>
              <a:schemeClr val="accent1"/>
            </a:solidFill>
          </a:ln>
        </p:spPr>
        <p:txBody>
          <a:bodyPr wrap="square" rtlCol="0">
            <a:spAutoFit/>
          </a:bodyPr>
          <a:lstStyle/>
          <a:p>
            <a:pPr algn="ctr"/>
            <a:r>
              <a:rPr lang="en-US" dirty="0" smtClean="0">
                <a:solidFill>
                  <a:srgbClr val="002060"/>
                </a:solidFill>
              </a:rPr>
              <a:t>D.DMRENO = E.ENO</a:t>
            </a:r>
            <a:endParaRPr lang="en-US" dirty="0">
              <a:solidFill>
                <a:srgbClr val="002060"/>
              </a:solidFill>
            </a:endParaRPr>
          </a:p>
        </p:txBody>
      </p:sp>
      <p:sp>
        <p:nvSpPr>
          <p:cNvPr id="21" name="Freeform 4"/>
          <p:cNvSpPr>
            <a:spLocks/>
          </p:cNvSpPr>
          <p:nvPr/>
        </p:nvSpPr>
        <p:spPr bwMode="auto">
          <a:xfrm>
            <a:off x="6810116" y="2237670"/>
            <a:ext cx="142875" cy="142875"/>
          </a:xfrm>
          <a:custGeom>
            <a:avLst/>
            <a:gdLst/>
            <a:ahLst/>
            <a:cxnLst>
              <a:cxn ang="0">
                <a:pos x="0" y="0"/>
              </a:cxn>
              <a:cxn ang="0">
                <a:pos x="0" y="182"/>
              </a:cxn>
              <a:cxn ang="0">
                <a:pos x="182" y="0"/>
              </a:cxn>
              <a:cxn ang="0">
                <a:pos x="182" y="182"/>
              </a:cxn>
              <a:cxn ang="0">
                <a:pos x="0" y="0"/>
              </a:cxn>
            </a:cxnLst>
            <a:rect l="0" t="0" r="r" b="b"/>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p:spPr>
        <p:txBody>
          <a:bodyPr/>
          <a:lstStyle/>
          <a:p>
            <a:endParaRPr lang="en-US"/>
          </a:p>
        </p:txBody>
      </p:sp>
      <p:sp>
        <p:nvSpPr>
          <p:cNvPr id="24" name="TextBox 23"/>
          <p:cNvSpPr txBox="1"/>
          <p:nvPr/>
        </p:nvSpPr>
        <p:spPr>
          <a:xfrm>
            <a:off x="5546082" y="3313043"/>
            <a:ext cx="2378719" cy="369332"/>
          </a:xfrm>
          <a:prstGeom prst="rect">
            <a:avLst/>
          </a:prstGeom>
          <a:noFill/>
          <a:ln>
            <a:solidFill>
              <a:schemeClr val="accent1"/>
            </a:solidFill>
          </a:ln>
        </p:spPr>
        <p:txBody>
          <a:bodyPr wrap="square" rtlCol="0">
            <a:spAutoFit/>
          </a:bodyPr>
          <a:lstStyle/>
          <a:p>
            <a:pPr algn="ctr"/>
            <a:r>
              <a:rPr lang="en-US" dirty="0" smtClean="0">
                <a:solidFill>
                  <a:srgbClr val="002060"/>
                </a:solidFill>
              </a:rPr>
              <a:t>P.DNUM = D.DNO</a:t>
            </a:r>
            <a:endParaRPr lang="en-US" dirty="0">
              <a:solidFill>
                <a:srgbClr val="002060"/>
              </a:solidFill>
            </a:endParaRPr>
          </a:p>
        </p:txBody>
      </p:sp>
      <p:sp>
        <p:nvSpPr>
          <p:cNvPr id="26" name="Oval 25"/>
          <p:cNvSpPr/>
          <p:nvPr/>
        </p:nvSpPr>
        <p:spPr>
          <a:xfrm>
            <a:off x="4545559" y="5671912"/>
            <a:ext cx="1537252" cy="543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PROJECT</a:t>
            </a:r>
            <a:endParaRPr lang="en-US" dirty="0"/>
          </a:p>
        </p:txBody>
      </p:sp>
      <p:cxnSp>
        <p:nvCxnSpPr>
          <p:cNvPr id="29" name="Straight Connector 28"/>
          <p:cNvCxnSpPr>
            <a:stCxn id="9" idx="2"/>
            <a:endCxn id="20" idx="0"/>
          </p:cNvCxnSpPr>
          <p:nvPr/>
        </p:nvCxnSpPr>
        <p:spPr>
          <a:xfrm rot="16200000" flipH="1">
            <a:off x="7613009" y="1917886"/>
            <a:ext cx="607075" cy="9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0" idx="2"/>
            <a:endCxn id="24" idx="0"/>
          </p:cNvCxnSpPr>
          <p:nvPr/>
        </p:nvCxnSpPr>
        <p:spPr>
          <a:xfrm rot="5400000">
            <a:off x="6969821" y="2361347"/>
            <a:ext cx="717317" cy="1186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0" idx="2"/>
            <a:endCxn id="12" idx="0"/>
          </p:cNvCxnSpPr>
          <p:nvPr/>
        </p:nvCxnSpPr>
        <p:spPr>
          <a:xfrm rot="16200000" flipH="1">
            <a:off x="8273487" y="2243754"/>
            <a:ext cx="624562" cy="1328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4" idx="2"/>
            <a:endCxn id="10" idx="0"/>
          </p:cNvCxnSpPr>
          <p:nvPr/>
        </p:nvCxnSpPr>
        <p:spPr>
          <a:xfrm rot="5400000">
            <a:off x="5558482" y="3441389"/>
            <a:ext cx="935974" cy="141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4" idx="2"/>
            <a:endCxn id="19" idx="0"/>
          </p:cNvCxnSpPr>
          <p:nvPr/>
        </p:nvCxnSpPr>
        <p:spPr>
          <a:xfrm rot="16200000" flipH="1">
            <a:off x="7599275" y="2818542"/>
            <a:ext cx="816733" cy="2544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0" idx="2"/>
            <a:endCxn id="26" idx="0"/>
          </p:cNvCxnSpPr>
          <p:nvPr/>
        </p:nvCxnSpPr>
        <p:spPr>
          <a:xfrm rot="5400000">
            <a:off x="4989115" y="5343530"/>
            <a:ext cx="653453" cy="331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9" y="1098073"/>
            <a:ext cx="6678500" cy="461665"/>
          </a:xfrm>
          <a:prstGeom prst="rect">
            <a:avLst/>
          </a:prstGeom>
          <a:solidFill>
            <a:schemeClr val="accent2"/>
          </a:solidFill>
        </p:spPr>
        <p:txBody>
          <a:bodyPr wrap="square" rtlCol="0">
            <a:spAutoFit/>
          </a:bodyPr>
          <a:lstStyle/>
          <a:p>
            <a:r>
              <a:rPr lang="en-US" sz="2400" dirty="0" smtClean="0">
                <a:solidFill>
                  <a:schemeClr val="bg1"/>
                </a:solidFill>
              </a:rPr>
              <a:t>Query Graph:</a:t>
            </a:r>
            <a:endParaRPr lang="en-US" sz="2400" dirty="0">
              <a:solidFill>
                <a:schemeClr val="bg1"/>
              </a:solidFill>
            </a:endParaRPr>
          </a:p>
        </p:txBody>
      </p:sp>
      <p:sp>
        <p:nvSpPr>
          <p:cNvPr id="8" name="TextBox 7"/>
          <p:cNvSpPr txBox="1"/>
          <p:nvPr/>
        </p:nvSpPr>
        <p:spPr>
          <a:xfrm>
            <a:off x="331303" y="1393035"/>
            <a:ext cx="11449879" cy="5121082"/>
          </a:xfrm>
          <a:prstGeom prst="rect">
            <a:avLst/>
          </a:prstGeom>
          <a:noFill/>
        </p:spPr>
        <p:txBody>
          <a:bodyPr wrap="square" rtlCol="0">
            <a:spAutoFit/>
          </a:bodyPr>
          <a:lstStyle/>
          <a:p>
            <a:pPr lvl="1">
              <a:lnSpc>
                <a:spcPct val="150000"/>
              </a:lnSpc>
              <a:buFont typeface="Wingdings" pitchFamily="2" charset="2"/>
              <a:buChar char="ü"/>
            </a:pPr>
            <a:r>
              <a:rPr lang="en-US" sz="2000" dirty="0" smtClean="0">
                <a:solidFill>
                  <a:srgbClr val="002060"/>
                </a:solidFill>
              </a:rPr>
              <a:t>Query graph </a:t>
            </a:r>
            <a:r>
              <a:rPr lang="en-US" sz="2000" dirty="0" smtClean="0">
                <a:solidFill>
                  <a:srgbClr val="C00000"/>
                </a:solidFill>
              </a:rPr>
              <a:t>is used to represent a relational calculus expression.</a:t>
            </a:r>
          </a:p>
          <a:p>
            <a:pPr lvl="1">
              <a:lnSpc>
                <a:spcPct val="150000"/>
              </a:lnSpc>
              <a:buFont typeface="Wingdings" pitchFamily="2" charset="2"/>
              <a:buChar char="ü"/>
            </a:pPr>
            <a:r>
              <a:rPr lang="en-US" sz="2000" dirty="0" smtClean="0">
                <a:solidFill>
                  <a:srgbClr val="C00000"/>
                </a:solidFill>
              </a:rPr>
              <a:t>Relations in the query are represented by </a:t>
            </a:r>
            <a:r>
              <a:rPr lang="en-US" sz="2000" dirty="0" smtClean="0">
                <a:solidFill>
                  <a:srgbClr val="002060"/>
                </a:solidFill>
              </a:rPr>
              <a:t>relation nodes </a:t>
            </a:r>
            <a:r>
              <a:rPr lang="en-US" sz="2000" dirty="0" smtClean="0">
                <a:solidFill>
                  <a:srgbClr val="C00000"/>
                </a:solidFill>
              </a:rPr>
              <a:t>which are displayed as </a:t>
            </a:r>
            <a:r>
              <a:rPr lang="en-US" sz="2000" dirty="0" smtClean="0">
                <a:solidFill>
                  <a:srgbClr val="002060"/>
                </a:solidFill>
              </a:rPr>
              <a:t>single circles.</a:t>
            </a:r>
          </a:p>
          <a:p>
            <a:pPr lvl="1">
              <a:lnSpc>
                <a:spcPct val="150000"/>
              </a:lnSpc>
              <a:buFont typeface="Wingdings" pitchFamily="2" charset="2"/>
              <a:buChar char="ü"/>
            </a:pPr>
            <a:r>
              <a:rPr lang="en-US" sz="2000" dirty="0" smtClean="0">
                <a:solidFill>
                  <a:srgbClr val="002060"/>
                </a:solidFill>
              </a:rPr>
              <a:t>Constant values</a:t>
            </a:r>
            <a:r>
              <a:rPr lang="en-US" sz="2000" dirty="0" smtClean="0">
                <a:solidFill>
                  <a:srgbClr val="C00000"/>
                </a:solidFill>
              </a:rPr>
              <a:t>, typically from the query selection conditions are represented by </a:t>
            </a:r>
            <a:r>
              <a:rPr lang="en-US" sz="2000" dirty="0" smtClean="0">
                <a:solidFill>
                  <a:srgbClr val="002060"/>
                </a:solidFill>
              </a:rPr>
              <a:t>constant nodes </a:t>
            </a:r>
            <a:r>
              <a:rPr lang="en-US" sz="2000" dirty="0" smtClean="0">
                <a:solidFill>
                  <a:srgbClr val="C00000"/>
                </a:solidFill>
              </a:rPr>
              <a:t>,which are displayed as </a:t>
            </a:r>
            <a:r>
              <a:rPr lang="en-US" sz="2000" dirty="0" smtClean="0">
                <a:solidFill>
                  <a:srgbClr val="002060"/>
                </a:solidFill>
              </a:rPr>
              <a:t>double circles.</a:t>
            </a:r>
          </a:p>
          <a:p>
            <a:pPr lvl="1">
              <a:lnSpc>
                <a:spcPct val="150000"/>
              </a:lnSpc>
              <a:buFont typeface="Wingdings" pitchFamily="2" charset="2"/>
              <a:buChar char="ü"/>
            </a:pPr>
            <a:r>
              <a:rPr lang="en-US" sz="2000" dirty="0" smtClean="0">
                <a:solidFill>
                  <a:srgbClr val="002060"/>
                </a:solidFill>
              </a:rPr>
              <a:t>Selection and join condition </a:t>
            </a:r>
            <a:r>
              <a:rPr lang="en-US" sz="2000" dirty="0" smtClean="0">
                <a:solidFill>
                  <a:srgbClr val="C00000"/>
                </a:solidFill>
              </a:rPr>
              <a:t>are represented by the </a:t>
            </a:r>
            <a:r>
              <a:rPr lang="en-US" sz="2000" dirty="0" smtClean="0">
                <a:solidFill>
                  <a:srgbClr val="002060"/>
                </a:solidFill>
              </a:rPr>
              <a:t>graph edges.</a:t>
            </a:r>
          </a:p>
          <a:p>
            <a:pPr lvl="1">
              <a:lnSpc>
                <a:spcPct val="150000"/>
              </a:lnSpc>
              <a:buFont typeface="Wingdings" pitchFamily="2" charset="2"/>
              <a:buChar char="v"/>
            </a:pPr>
            <a:r>
              <a:rPr lang="en-US" sz="2000" dirty="0" smtClean="0">
                <a:solidFill>
                  <a:srgbClr val="C00000"/>
                </a:solidFill>
              </a:rPr>
              <a:t>Finally, the </a:t>
            </a:r>
            <a:r>
              <a:rPr lang="en-US" sz="2000" dirty="0" smtClean="0">
                <a:solidFill>
                  <a:srgbClr val="002060"/>
                </a:solidFill>
              </a:rPr>
              <a:t>attributes</a:t>
            </a:r>
            <a:r>
              <a:rPr lang="en-US" sz="2000" dirty="0" smtClean="0">
                <a:solidFill>
                  <a:srgbClr val="C00000"/>
                </a:solidFill>
              </a:rPr>
              <a:t> to be retrieved from each relation are displayed in  </a:t>
            </a:r>
            <a:r>
              <a:rPr lang="en-US" sz="2000" dirty="0" smtClean="0">
                <a:solidFill>
                  <a:srgbClr val="002060"/>
                </a:solidFill>
              </a:rPr>
              <a:t>square  brackets  </a:t>
            </a:r>
            <a:r>
              <a:rPr lang="en-US" sz="2000" dirty="0" smtClean="0">
                <a:solidFill>
                  <a:srgbClr val="C00000"/>
                </a:solidFill>
              </a:rPr>
              <a:t>above  each relation.</a:t>
            </a:r>
          </a:p>
          <a:p>
            <a:pPr lvl="2">
              <a:lnSpc>
                <a:spcPct val="150000"/>
              </a:lnSpc>
              <a:buFont typeface="Wingdings" pitchFamily="2" charset="2"/>
              <a:buChar char="ü"/>
            </a:pPr>
            <a:r>
              <a:rPr lang="en-US" sz="2000" dirty="0" smtClean="0">
                <a:solidFill>
                  <a:srgbClr val="C00000"/>
                </a:solidFill>
              </a:rPr>
              <a:t>The query graph representation </a:t>
            </a:r>
            <a:r>
              <a:rPr lang="en-US" sz="2000" dirty="0" smtClean="0">
                <a:solidFill>
                  <a:srgbClr val="002060"/>
                </a:solidFill>
              </a:rPr>
              <a:t>does not indicate an order </a:t>
            </a:r>
            <a:r>
              <a:rPr lang="en-US" sz="2000" dirty="0" smtClean="0">
                <a:solidFill>
                  <a:srgbClr val="C00000"/>
                </a:solidFill>
              </a:rPr>
              <a:t>on which operations to perform first. This is a single graph corresponding to each query</a:t>
            </a:r>
          </a:p>
          <a:p>
            <a:pPr lvl="2">
              <a:lnSpc>
                <a:spcPct val="150000"/>
              </a:lnSpc>
              <a:buFont typeface="Wingdings" pitchFamily="2" charset="2"/>
              <a:buChar char="ü"/>
            </a:pPr>
            <a:r>
              <a:rPr lang="en-US" sz="2000" dirty="0" smtClean="0">
                <a:solidFill>
                  <a:srgbClr val="C00000"/>
                </a:solidFill>
              </a:rPr>
              <a:t>Query tree are  preferable, because the query optimizer needs  to show the  order of  operation  for query execution ,which is not possible in query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9" y="1098073"/>
            <a:ext cx="3948552" cy="523220"/>
          </a:xfrm>
          <a:prstGeom prst="rect">
            <a:avLst/>
          </a:prstGeom>
          <a:solidFill>
            <a:schemeClr val="accent2"/>
          </a:solidFill>
        </p:spPr>
        <p:txBody>
          <a:bodyPr wrap="square" rtlCol="0">
            <a:spAutoFit/>
          </a:bodyPr>
          <a:lstStyle/>
          <a:p>
            <a:r>
              <a:rPr lang="en-US" sz="2800" dirty="0" smtClean="0">
                <a:solidFill>
                  <a:schemeClr val="bg1"/>
                </a:solidFill>
              </a:rPr>
              <a:t>Examples: (Solution – Q1)</a:t>
            </a:r>
            <a:endParaRPr lang="en-US" sz="2800" dirty="0">
              <a:solidFill>
                <a:schemeClr val="bg1"/>
              </a:solidFill>
            </a:endParaRPr>
          </a:p>
        </p:txBody>
      </p:sp>
      <p:sp>
        <p:nvSpPr>
          <p:cNvPr id="8" name="TextBox 7"/>
          <p:cNvSpPr txBox="1"/>
          <p:nvPr/>
        </p:nvSpPr>
        <p:spPr>
          <a:xfrm>
            <a:off x="501441" y="2320674"/>
            <a:ext cx="1539394" cy="400110"/>
          </a:xfrm>
          <a:prstGeom prst="rect">
            <a:avLst/>
          </a:prstGeom>
          <a:noFill/>
          <a:ln>
            <a:solidFill>
              <a:schemeClr val="accent1"/>
            </a:solidFill>
          </a:ln>
        </p:spPr>
        <p:txBody>
          <a:bodyPr wrap="square" rtlCol="0">
            <a:spAutoFit/>
          </a:bodyPr>
          <a:lstStyle/>
          <a:p>
            <a:r>
              <a:rPr lang="en-US" sz="2000" dirty="0" smtClean="0">
                <a:solidFill>
                  <a:srgbClr val="002060"/>
                </a:solidFill>
              </a:rPr>
              <a:t>Example :</a:t>
            </a:r>
          </a:p>
        </p:txBody>
      </p:sp>
      <p:sp>
        <p:nvSpPr>
          <p:cNvPr id="23" name="Rectangle 22"/>
          <p:cNvSpPr/>
          <p:nvPr/>
        </p:nvSpPr>
        <p:spPr>
          <a:xfrm>
            <a:off x="657811" y="3005798"/>
            <a:ext cx="2448106" cy="369332"/>
          </a:xfrm>
          <a:prstGeom prst="rect">
            <a:avLst/>
          </a:prstGeom>
        </p:spPr>
        <p:txBody>
          <a:bodyPr wrap="none">
            <a:spAutoFit/>
          </a:bodyPr>
          <a:lstStyle/>
          <a:p>
            <a:r>
              <a:rPr lang="en-US" dirty="0" smtClean="0">
                <a:solidFill>
                  <a:srgbClr val="C00000"/>
                </a:solidFill>
              </a:rPr>
              <a:t>[NAME, ROLL, ADDRESS]</a:t>
            </a:r>
          </a:p>
        </p:txBody>
      </p:sp>
      <p:sp>
        <p:nvSpPr>
          <p:cNvPr id="25" name="Oval 24"/>
          <p:cNvSpPr/>
          <p:nvPr/>
        </p:nvSpPr>
        <p:spPr>
          <a:xfrm>
            <a:off x="1166190" y="3458817"/>
            <a:ext cx="1510749" cy="82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STUDENT</a:t>
            </a:r>
            <a:endParaRPr lang="en-US" dirty="0"/>
          </a:p>
        </p:txBody>
      </p:sp>
      <p:sp>
        <p:nvSpPr>
          <p:cNvPr id="27" name="Oval 26"/>
          <p:cNvSpPr/>
          <p:nvPr/>
        </p:nvSpPr>
        <p:spPr>
          <a:xfrm>
            <a:off x="1126433" y="4863547"/>
            <a:ext cx="1524000" cy="993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MCA</a:t>
            </a:r>
            <a:endParaRPr lang="en-US" dirty="0"/>
          </a:p>
        </p:txBody>
      </p:sp>
      <p:sp>
        <p:nvSpPr>
          <p:cNvPr id="28" name="Oval 27"/>
          <p:cNvSpPr/>
          <p:nvPr/>
        </p:nvSpPr>
        <p:spPr>
          <a:xfrm>
            <a:off x="1073425" y="4784035"/>
            <a:ext cx="1643270" cy="11529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25" idx="4"/>
            <a:endCxn id="28" idx="0"/>
          </p:cNvCxnSpPr>
          <p:nvPr/>
        </p:nvCxnSpPr>
        <p:spPr>
          <a:xfrm rot="5400000">
            <a:off x="1656522" y="4518991"/>
            <a:ext cx="503583" cy="26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446644" y="3346177"/>
            <a:ext cx="1709530" cy="82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EMPLOYEE</a:t>
            </a:r>
            <a:endParaRPr lang="en-US" dirty="0"/>
          </a:p>
        </p:txBody>
      </p:sp>
      <p:sp>
        <p:nvSpPr>
          <p:cNvPr id="52" name="Oval 51"/>
          <p:cNvSpPr/>
          <p:nvPr/>
        </p:nvSpPr>
        <p:spPr>
          <a:xfrm>
            <a:off x="5532725" y="4750907"/>
            <a:ext cx="1524000" cy="993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GUNUPUR</a:t>
            </a:r>
            <a:endParaRPr lang="en-US" sz="1600" dirty="0"/>
          </a:p>
        </p:txBody>
      </p:sp>
      <p:sp>
        <p:nvSpPr>
          <p:cNvPr id="53" name="Oval 52"/>
          <p:cNvSpPr/>
          <p:nvPr/>
        </p:nvSpPr>
        <p:spPr>
          <a:xfrm>
            <a:off x="5466465" y="4671395"/>
            <a:ext cx="1643270" cy="11529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a:stCxn id="51" idx="4"/>
            <a:endCxn id="53" idx="0"/>
          </p:cNvCxnSpPr>
          <p:nvPr/>
        </p:nvCxnSpPr>
        <p:spPr>
          <a:xfrm rot="5400000">
            <a:off x="6042964" y="4412949"/>
            <a:ext cx="503583" cy="133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9687230" y="3366057"/>
            <a:ext cx="2040930" cy="82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DEPARTMENT</a:t>
            </a:r>
            <a:endParaRPr lang="en-US" dirty="0"/>
          </a:p>
        </p:txBody>
      </p:sp>
      <p:cxnSp>
        <p:nvCxnSpPr>
          <p:cNvPr id="57" name="Straight Arrow Connector 56"/>
          <p:cNvCxnSpPr>
            <a:stCxn id="51" idx="6"/>
            <a:endCxn id="55" idx="2"/>
          </p:cNvCxnSpPr>
          <p:nvPr/>
        </p:nvCxnSpPr>
        <p:spPr>
          <a:xfrm>
            <a:off x="7156174" y="3756995"/>
            <a:ext cx="2531056" cy="19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5885727" y="2879906"/>
            <a:ext cx="982961" cy="369332"/>
          </a:xfrm>
          <a:prstGeom prst="rect">
            <a:avLst/>
          </a:prstGeom>
        </p:spPr>
        <p:txBody>
          <a:bodyPr wrap="none">
            <a:spAutoFit/>
          </a:bodyPr>
          <a:lstStyle/>
          <a:p>
            <a:r>
              <a:rPr lang="en-US" dirty="0" smtClean="0">
                <a:solidFill>
                  <a:srgbClr val="C00000"/>
                </a:solidFill>
              </a:rPr>
              <a:t>[ENAME]</a:t>
            </a:r>
          </a:p>
        </p:txBody>
      </p:sp>
      <p:sp>
        <p:nvSpPr>
          <p:cNvPr id="69" name="Rectangle 68"/>
          <p:cNvSpPr/>
          <p:nvPr/>
        </p:nvSpPr>
        <p:spPr>
          <a:xfrm>
            <a:off x="10292019" y="2873282"/>
            <a:ext cx="1021433" cy="369332"/>
          </a:xfrm>
          <a:prstGeom prst="rect">
            <a:avLst/>
          </a:prstGeom>
        </p:spPr>
        <p:txBody>
          <a:bodyPr wrap="none">
            <a:spAutoFit/>
          </a:bodyPr>
          <a:lstStyle/>
          <a:p>
            <a:r>
              <a:rPr lang="en-US" dirty="0" smtClean="0">
                <a:solidFill>
                  <a:srgbClr val="C00000"/>
                </a:solidFill>
              </a:rPr>
              <a:t>[DNAME]</a:t>
            </a:r>
          </a:p>
        </p:txBody>
      </p:sp>
      <p:sp>
        <p:nvSpPr>
          <p:cNvPr id="70" name="Rectangle 69"/>
          <p:cNvSpPr/>
          <p:nvPr/>
        </p:nvSpPr>
        <p:spPr>
          <a:xfrm>
            <a:off x="6356175" y="4224986"/>
            <a:ext cx="2743059" cy="369332"/>
          </a:xfrm>
          <a:prstGeom prst="rect">
            <a:avLst/>
          </a:prstGeom>
        </p:spPr>
        <p:txBody>
          <a:bodyPr wrap="none">
            <a:spAutoFit/>
          </a:bodyPr>
          <a:lstStyle/>
          <a:p>
            <a:r>
              <a:rPr lang="en-US" dirty="0" smtClean="0">
                <a:solidFill>
                  <a:srgbClr val="C00000"/>
                </a:solidFill>
              </a:rPr>
              <a:t>[E.ADDRESS = ‘GUNUPUR]</a:t>
            </a:r>
          </a:p>
        </p:txBody>
      </p:sp>
      <p:sp>
        <p:nvSpPr>
          <p:cNvPr id="71" name="Rectangle 70"/>
          <p:cNvSpPr/>
          <p:nvPr/>
        </p:nvSpPr>
        <p:spPr>
          <a:xfrm>
            <a:off x="7244059" y="3376858"/>
            <a:ext cx="2404376" cy="369332"/>
          </a:xfrm>
          <a:prstGeom prst="rect">
            <a:avLst/>
          </a:prstGeom>
        </p:spPr>
        <p:txBody>
          <a:bodyPr wrap="none">
            <a:spAutoFit/>
          </a:bodyPr>
          <a:lstStyle/>
          <a:p>
            <a:r>
              <a:rPr lang="en-US" dirty="0" smtClean="0">
                <a:solidFill>
                  <a:srgbClr val="C00000"/>
                </a:solidFill>
              </a:rPr>
              <a:t>[E.ENO = D.DMGRENO]</a:t>
            </a:r>
          </a:p>
        </p:txBody>
      </p:sp>
      <p:sp>
        <p:nvSpPr>
          <p:cNvPr id="72" name="TextBox 71"/>
          <p:cNvSpPr txBox="1"/>
          <p:nvPr/>
        </p:nvSpPr>
        <p:spPr>
          <a:xfrm>
            <a:off x="7306345" y="2327302"/>
            <a:ext cx="1539394" cy="400110"/>
          </a:xfrm>
          <a:prstGeom prst="rect">
            <a:avLst/>
          </a:prstGeom>
          <a:noFill/>
          <a:ln>
            <a:solidFill>
              <a:schemeClr val="accent1"/>
            </a:solidFill>
          </a:ln>
        </p:spPr>
        <p:txBody>
          <a:bodyPr wrap="square" rtlCol="0">
            <a:spAutoFit/>
          </a:bodyPr>
          <a:lstStyle/>
          <a:p>
            <a:r>
              <a:rPr lang="en-US" sz="2000" dirty="0" smtClean="0">
                <a:solidFill>
                  <a:srgbClr val="002060"/>
                </a:solidFill>
              </a:rPr>
              <a:t>Example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
                                            <p:txEl>
                                              <p:pRg st="0" end="0"/>
                                            </p:txEl>
                                          </p:spTgt>
                                        </p:tgtEl>
                                        <p:attrNameLst>
                                          <p:attrName>style.visibility</p:attrName>
                                        </p:attrNameLst>
                                      </p:cBhvr>
                                      <p:to>
                                        <p:strVal val="visible"/>
                                      </p:to>
                                    </p:set>
                                    <p:anim calcmode="lin" valueType="num">
                                      <p:cBhvr additive="base">
                                        <p:cTn id="13"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9" y="1098073"/>
            <a:ext cx="3948552" cy="523220"/>
          </a:xfrm>
          <a:prstGeom prst="rect">
            <a:avLst/>
          </a:prstGeom>
          <a:solidFill>
            <a:schemeClr val="accent2"/>
          </a:solidFill>
        </p:spPr>
        <p:txBody>
          <a:bodyPr wrap="square" rtlCol="0">
            <a:spAutoFit/>
          </a:bodyPr>
          <a:lstStyle/>
          <a:p>
            <a:r>
              <a:rPr lang="en-US" sz="2800" dirty="0" smtClean="0">
                <a:solidFill>
                  <a:schemeClr val="bg1"/>
                </a:solidFill>
              </a:rPr>
              <a:t>Examples: (Solution – Q2)</a:t>
            </a:r>
            <a:endParaRPr lang="en-US" sz="2800" dirty="0">
              <a:solidFill>
                <a:schemeClr val="bg1"/>
              </a:solidFill>
            </a:endParaRPr>
          </a:p>
        </p:txBody>
      </p:sp>
      <p:sp>
        <p:nvSpPr>
          <p:cNvPr id="8" name="TextBox 7"/>
          <p:cNvSpPr txBox="1"/>
          <p:nvPr/>
        </p:nvSpPr>
        <p:spPr>
          <a:xfrm>
            <a:off x="501441" y="2320674"/>
            <a:ext cx="1539394" cy="400110"/>
          </a:xfrm>
          <a:prstGeom prst="rect">
            <a:avLst/>
          </a:prstGeom>
          <a:noFill/>
          <a:ln>
            <a:solidFill>
              <a:schemeClr val="accent1"/>
            </a:solidFill>
          </a:ln>
        </p:spPr>
        <p:txBody>
          <a:bodyPr wrap="square" rtlCol="0">
            <a:spAutoFit/>
          </a:bodyPr>
          <a:lstStyle/>
          <a:p>
            <a:r>
              <a:rPr lang="en-US" sz="2000" dirty="0" smtClean="0">
                <a:solidFill>
                  <a:srgbClr val="002060"/>
                </a:solidFill>
              </a:rPr>
              <a:t>Example  2:</a:t>
            </a:r>
          </a:p>
        </p:txBody>
      </p:sp>
      <p:pic>
        <p:nvPicPr>
          <p:cNvPr id="24" name="image80.png"/>
          <p:cNvPicPr/>
          <p:nvPr/>
        </p:nvPicPr>
        <p:blipFill>
          <a:blip r:embed="rId2" cstate="print"/>
          <a:stretch>
            <a:fillRect/>
          </a:stretch>
        </p:blipFill>
        <p:spPr>
          <a:xfrm>
            <a:off x="2917394" y="1921415"/>
            <a:ext cx="6504901" cy="37240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rPr>
              <a:t>         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Query Processing and Optimization</a:t>
            </a:r>
            <a:endParaRPr lang="en-US" dirty="0">
              <a:solidFill>
                <a:schemeClr val="bg1"/>
              </a:solidFill>
            </a:endParaRPr>
          </a:p>
        </p:txBody>
      </p:sp>
      <p:sp>
        <p:nvSpPr>
          <p:cNvPr id="11" name="TextBox 10"/>
          <p:cNvSpPr txBox="1"/>
          <p:nvPr/>
        </p:nvSpPr>
        <p:spPr>
          <a:xfrm>
            <a:off x="928249" y="1098073"/>
            <a:ext cx="6678500" cy="461665"/>
          </a:xfrm>
          <a:prstGeom prst="rect">
            <a:avLst/>
          </a:prstGeom>
          <a:solidFill>
            <a:schemeClr val="accent2"/>
          </a:solidFill>
        </p:spPr>
        <p:txBody>
          <a:bodyPr wrap="square" rtlCol="0">
            <a:spAutoFit/>
          </a:bodyPr>
          <a:lstStyle/>
          <a:p>
            <a:r>
              <a:rPr lang="en-US" sz="2400" dirty="0" smtClean="0">
                <a:solidFill>
                  <a:schemeClr val="bg1"/>
                </a:solidFill>
              </a:rPr>
              <a:t>Heuristic Optimization of Query Tree:-</a:t>
            </a:r>
            <a:endParaRPr lang="en-US" sz="2400" dirty="0">
              <a:solidFill>
                <a:schemeClr val="bg1"/>
              </a:solidFill>
            </a:endParaRPr>
          </a:p>
        </p:txBody>
      </p:sp>
      <p:sp>
        <p:nvSpPr>
          <p:cNvPr id="8" name="TextBox 7"/>
          <p:cNvSpPr txBox="1"/>
          <p:nvPr/>
        </p:nvSpPr>
        <p:spPr>
          <a:xfrm>
            <a:off x="331303" y="1961321"/>
            <a:ext cx="11449879" cy="3785652"/>
          </a:xfrm>
          <a:prstGeom prst="rect">
            <a:avLst/>
          </a:prstGeom>
          <a:noFill/>
        </p:spPr>
        <p:txBody>
          <a:bodyPr wrap="square" rtlCol="0">
            <a:spAutoFit/>
          </a:bodyPr>
          <a:lstStyle/>
          <a:p>
            <a:pPr lvl="0" algn="just">
              <a:lnSpc>
                <a:spcPct val="150000"/>
              </a:lnSpc>
              <a:buFont typeface="Wingdings" pitchFamily="2" charset="2"/>
              <a:buChar char="ü"/>
            </a:pPr>
            <a:r>
              <a:rPr lang="en-US" sz="2000" dirty="0" smtClean="0">
                <a:solidFill>
                  <a:srgbClr val="C00000"/>
                </a:solidFill>
              </a:rPr>
              <a:t>The query passer will typically generate a standard initial query tree to correspond to an SQL query  , without  doing any optimization.</a:t>
            </a:r>
          </a:p>
          <a:p>
            <a:pPr lvl="0" algn="just">
              <a:lnSpc>
                <a:spcPct val="150000"/>
              </a:lnSpc>
              <a:buFont typeface="Wingdings" pitchFamily="2" charset="2"/>
              <a:buChar char="ü"/>
            </a:pPr>
            <a:endParaRPr lang="en-US" sz="2000" dirty="0" smtClean="0">
              <a:solidFill>
                <a:srgbClr val="C00000"/>
              </a:solidFill>
            </a:endParaRPr>
          </a:p>
          <a:p>
            <a:pPr lvl="0" algn="just">
              <a:lnSpc>
                <a:spcPct val="150000"/>
              </a:lnSpc>
              <a:buFont typeface="Wingdings" pitchFamily="2" charset="2"/>
              <a:buChar char="ü"/>
            </a:pPr>
            <a:r>
              <a:rPr lang="en-US" sz="2000" dirty="0" smtClean="0">
                <a:solidFill>
                  <a:srgbClr val="C00000"/>
                </a:solidFill>
              </a:rPr>
              <a:t>This is the initial query tree or canonical query tree represent a relational algebra expression that is  very  inefficient if executed directly, because of the </a:t>
            </a:r>
            <a:r>
              <a:rPr lang="en-US" sz="2000" dirty="0" smtClean="0">
                <a:solidFill>
                  <a:srgbClr val="002060"/>
                </a:solidFill>
              </a:rPr>
              <a:t>CARTESIAN PRODUCT(X) </a:t>
            </a:r>
            <a:r>
              <a:rPr lang="en-US" sz="2000" dirty="0" smtClean="0">
                <a:solidFill>
                  <a:srgbClr val="C00000"/>
                </a:solidFill>
              </a:rPr>
              <a:t>operations.</a:t>
            </a:r>
          </a:p>
          <a:p>
            <a:pPr lvl="0" algn="just">
              <a:lnSpc>
                <a:spcPct val="150000"/>
              </a:lnSpc>
              <a:buFont typeface="Wingdings" pitchFamily="2" charset="2"/>
              <a:buChar char="ü"/>
            </a:pPr>
            <a:endParaRPr lang="en-US" sz="2000" dirty="0" smtClean="0">
              <a:solidFill>
                <a:srgbClr val="C00000"/>
              </a:solidFill>
            </a:endParaRPr>
          </a:p>
          <a:p>
            <a:pPr lvl="0" algn="just">
              <a:lnSpc>
                <a:spcPct val="150000"/>
              </a:lnSpc>
              <a:buFont typeface="Wingdings" pitchFamily="2" charset="2"/>
              <a:buChar char="ü"/>
            </a:pPr>
            <a:r>
              <a:rPr lang="en-US" sz="2000" dirty="0" smtClean="0">
                <a:solidFill>
                  <a:srgbClr val="C00000"/>
                </a:solidFill>
              </a:rPr>
              <a:t>Now, the job of the query optimizer is to transform the initial query tree into a final query tree  that  is efficient  to execute.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TRANSACTION PROCESSING</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6146" name="Rectangle 2"/>
          <p:cNvSpPr>
            <a:spLocks noChangeArrowheads="1"/>
          </p:cNvSpPr>
          <p:nvPr/>
        </p:nvSpPr>
        <p:spPr bwMode="auto">
          <a:xfrm>
            <a:off x="92768" y="2054970"/>
            <a:ext cx="7885043" cy="384720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ü"/>
            </a:pPr>
            <a:r>
              <a:rPr lang="en-GB" sz="2000" dirty="0" smtClean="0">
                <a:solidFill>
                  <a:srgbClr val="C00000"/>
                </a:solidFill>
              </a:rPr>
              <a:t>A </a:t>
            </a:r>
            <a:r>
              <a:rPr lang="en-GB" sz="2000" dirty="0" smtClean="0">
                <a:solidFill>
                  <a:srgbClr val="002060"/>
                </a:solidFill>
              </a:rPr>
              <a:t>transaction</a:t>
            </a:r>
            <a:r>
              <a:rPr lang="en-GB" sz="2000" dirty="0" smtClean="0">
                <a:solidFill>
                  <a:srgbClr val="C00000"/>
                </a:solidFill>
              </a:rPr>
              <a:t> is a single logical unit of work which accesses and possibly modifies the contents of a database. </a:t>
            </a:r>
          </a:p>
          <a:p>
            <a:pPr algn="just">
              <a:lnSpc>
                <a:spcPct val="150000"/>
              </a:lnSpc>
              <a:buFont typeface="Wingdings" pitchFamily="2" charset="2"/>
              <a:buChar char="ü"/>
            </a:pPr>
            <a:r>
              <a:rPr lang="en-GB" sz="2000" dirty="0" smtClean="0">
                <a:solidFill>
                  <a:srgbClr val="C00000"/>
                </a:solidFill>
              </a:rPr>
              <a:t>Transactions access data using read and write operations.</a:t>
            </a:r>
          </a:p>
          <a:p>
            <a:pPr marL="457200" lvl="2" algn="just">
              <a:lnSpc>
                <a:spcPct val="150000"/>
              </a:lnSpc>
              <a:buFont typeface="Wingdings" pitchFamily="2" charset="2"/>
              <a:buChar char="§"/>
            </a:pPr>
            <a:r>
              <a:rPr lang="en-US" sz="2000" dirty="0" smtClean="0">
                <a:solidFill>
                  <a:srgbClr val="002060"/>
                </a:solidFill>
              </a:rPr>
              <a:t>read operation(read(x))</a:t>
            </a:r>
          </a:p>
          <a:p>
            <a:pPr lvl="1" algn="just">
              <a:lnSpc>
                <a:spcPct val="150000"/>
              </a:lnSpc>
            </a:pPr>
            <a:r>
              <a:rPr lang="en-US" sz="2000" dirty="0" smtClean="0">
                <a:solidFill>
                  <a:srgbClr val="C00000"/>
                </a:solidFill>
              </a:rPr>
              <a:t>It transfers the data item x from the database to a local buffer belonging to the transaction that executed the read operation</a:t>
            </a:r>
          </a:p>
          <a:p>
            <a:pPr lvl="1" algn="just">
              <a:lnSpc>
                <a:spcPct val="150000"/>
              </a:lnSpc>
              <a:buFont typeface="Wingdings" pitchFamily="2" charset="2"/>
              <a:buChar char="§"/>
            </a:pPr>
            <a:r>
              <a:rPr lang="en-US" sz="2000" dirty="0" smtClean="0">
                <a:solidFill>
                  <a:srgbClr val="002060"/>
                </a:solidFill>
              </a:rPr>
              <a:t>write operation(write(x))</a:t>
            </a:r>
          </a:p>
          <a:p>
            <a:pPr lvl="1"/>
            <a:r>
              <a:rPr lang="en-US" sz="2000" dirty="0" smtClean="0">
                <a:solidFill>
                  <a:srgbClr val="C00000"/>
                </a:solidFill>
              </a:rPr>
              <a:t>It transfers the data item x from the local buffer of the transaction that executed the write back to the database.</a:t>
            </a:r>
          </a:p>
        </p:txBody>
      </p:sp>
      <p:sp>
        <p:nvSpPr>
          <p:cNvPr id="11" name="Rectangle 10"/>
          <p:cNvSpPr/>
          <p:nvPr/>
        </p:nvSpPr>
        <p:spPr>
          <a:xfrm>
            <a:off x="8136792" y="1559230"/>
            <a:ext cx="3617886" cy="4708981"/>
          </a:xfrm>
          <a:prstGeom prst="rect">
            <a:avLst/>
          </a:prstGeom>
          <a:ln>
            <a:solidFill>
              <a:schemeClr val="accent1"/>
            </a:solidFill>
          </a:ln>
        </p:spPr>
        <p:txBody>
          <a:bodyPr wrap="square">
            <a:spAutoFit/>
          </a:bodyPr>
          <a:lstStyle/>
          <a:p>
            <a:pPr algn="just">
              <a:lnSpc>
                <a:spcPct val="150000"/>
              </a:lnSpc>
            </a:pPr>
            <a:r>
              <a:rPr lang="en-US" sz="2000" dirty="0" smtClean="0">
                <a:solidFill>
                  <a:srgbClr val="C00000"/>
                </a:solidFill>
              </a:rPr>
              <a:t>Let T1 be a transaction that transfers Rs. 50 from account A to account B. This transaction can be defined as:-</a:t>
            </a:r>
          </a:p>
          <a:p>
            <a:pPr lvl="1" algn="just">
              <a:lnSpc>
                <a:spcPct val="150000"/>
              </a:lnSpc>
            </a:pPr>
            <a:r>
              <a:rPr lang="en-US" sz="2000" dirty="0" smtClean="0">
                <a:solidFill>
                  <a:srgbClr val="002060"/>
                </a:solidFill>
              </a:rPr>
              <a:t>T1:	read (A);</a:t>
            </a:r>
          </a:p>
          <a:p>
            <a:pPr lvl="1" algn="just">
              <a:lnSpc>
                <a:spcPct val="150000"/>
              </a:lnSpc>
            </a:pPr>
            <a:r>
              <a:rPr lang="en-US" sz="2000" dirty="0" smtClean="0">
                <a:solidFill>
                  <a:srgbClr val="002060"/>
                </a:solidFill>
              </a:rPr>
              <a:t>A:=A-50;</a:t>
            </a:r>
          </a:p>
          <a:p>
            <a:pPr lvl="1" algn="just">
              <a:lnSpc>
                <a:spcPct val="150000"/>
              </a:lnSpc>
            </a:pPr>
            <a:r>
              <a:rPr lang="en-US" sz="2000" dirty="0" smtClean="0">
                <a:solidFill>
                  <a:srgbClr val="002060"/>
                </a:solidFill>
              </a:rPr>
              <a:t>Write (A);</a:t>
            </a:r>
          </a:p>
          <a:p>
            <a:pPr lvl="1" algn="just">
              <a:lnSpc>
                <a:spcPct val="150000"/>
              </a:lnSpc>
            </a:pPr>
            <a:r>
              <a:rPr lang="en-US" sz="2000" dirty="0" smtClean="0">
                <a:solidFill>
                  <a:srgbClr val="002060"/>
                </a:solidFill>
              </a:rPr>
              <a:t>Read (B);</a:t>
            </a:r>
          </a:p>
          <a:p>
            <a:pPr lvl="1" algn="just">
              <a:lnSpc>
                <a:spcPct val="150000"/>
              </a:lnSpc>
            </a:pPr>
            <a:r>
              <a:rPr lang="en-US" sz="2000" dirty="0" smtClean="0">
                <a:solidFill>
                  <a:srgbClr val="002060"/>
                </a:solidFill>
              </a:rPr>
              <a:t>B: =B+50;</a:t>
            </a:r>
          </a:p>
          <a:p>
            <a:pPr lvl="1" algn="just">
              <a:lnSpc>
                <a:spcPct val="150000"/>
              </a:lnSpc>
            </a:pPr>
            <a:r>
              <a:rPr lang="en-US" sz="2000" dirty="0" smtClean="0">
                <a:solidFill>
                  <a:srgbClr val="002060"/>
                </a:solidFill>
              </a:rPr>
              <a:t>Write (B);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9" y="1098073"/>
            <a:ext cx="3325700" cy="461665"/>
          </a:xfrm>
          <a:prstGeom prst="rect">
            <a:avLst/>
          </a:prstGeom>
          <a:solidFill>
            <a:schemeClr val="accent2"/>
          </a:solidFill>
        </p:spPr>
        <p:txBody>
          <a:bodyPr wrap="square" rtlCol="0">
            <a:spAutoFit/>
          </a:bodyPr>
          <a:lstStyle/>
          <a:p>
            <a:r>
              <a:rPr lang="en-US" sz="2400" dirty="0" smtClean="0">
                <a:solidFill>
                  <a:schemeClr val="bg1"/>
                </a:solidFill>
              </a:rPr>
              <a:t>ACID PROPERTIES:</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6146" name="Rectangle 2"/>
          <p:cNvSpPr>
            <a:spLocks noChangeArrowheads="1"/>
          </p:cNvSpPr>
          <p:nvPr/>
        </p:nvSpPr>
        <p:spPr bwMode="auto">
          <a:xfrm>
            <a:off x="304800" y="1723670"/>
            <a:ext cx="11357113" cy="873765"/>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ü"/>
            </a:pPr>
            <a:r>
              <a:rPr lang="en-GB" sz="2000" dirty="0" smtClean="0">
                <a:solidFill>
                  <a:srgbClr val="C00000"/>
                </a:solidFill>
              </a:rPr>
              <a:t>In order to maintain consistency in a database, before and after the transaction, certain properties are followed, these are called </a:t>
            </a:r>
            <a:r>
              <a:rPr lang="en-GB" sz="2000" dirty="0" smtClean="0">
                <a:solidFill>
                  <a:srgbClr val="002060"/>
                </a:solidFill>
              </a:rPr>
              <a:t>ACID </a:t>
            </a:r>
            <a:r>
              <a:rPr lang="en-GB" sz="2000" dirty="0" smtClean="0">
                <a:solidFill>
                  <a:srgbClr val="C00000"/>
                </a:solidFill>
              </a:rPr>
              <a:t>properties.</a:t>
            </a:r>
          </a:p>
        </p:txBody>
      </p:sp>
      <p:pic>
        <p:nvPicPr>
          <p:cNvPr id="1026" name="Picture 2" descr="https://media.geeksforgeeks.org/wp-content/cdn-uploads/20191121102921/ACID-Properties.jpg"/>
          <p:cNvPicPr>
            <a:picLocks noChangeAspect="1" noChangeArrowheads="1"/>
          </p:cNvPicPr>
          <p:nvPr/>
        </p:nvPicPr>
        <p:blipFill>
          <a:blip r:embed="rId2"/>
          <a:srcRect/>
          <a:stretch>
            <a:fillRect/>
          </a:stretch>
        </p:blipFill>
        <p:spPr bwMode="auto">
          <a:xfrm>
            <a:off x="5605390" y="2373874"/>
            <a:ext cx="6114804" cy="3761885"/>
          </a:xfrm>
          <a:prstGeom prst="rect">
            <a:avLst/>
          </a:prstGeom>
          <a:noFill/>
        </p:spPr>
      </p:pic>
      <p:sp>
        <p:nvSpPr>
          <p:cNvPr id="9" name="Rectangle 8"/>
          <p:cNvSpPr/>
          <p:nvPr/>
        </p:nvSpPr>
        <p:spPr>
          <a:xfrm>
            <a:off x="755404" y="2607431"/>
            <a:ext cx="4744249" cy="3693319"/>
          </a:xfrm>
          <a:prstGeom prst="rect">
            <a:avLst/>
          </a:prstGeom>
        </p:spPr>
        <p:txBody>
          <a:bodyPr wrap="square">
            <a:spAutoFit/>
          </a:bodyPr>
          <a:lstStyle/>
          <a:p>
            <a:pPr algn="just"/>
            <a:r>
              <a:rPr lang="en-GB" dirty="0" smtClean="0">
                <a:solidFill>
                  <a:srgbClr val="002060"/>
                </a:solidFill>
              </a:rPr>
              <a:t>Atomicity</a:t>
            </a:r>
            <a:r>
              <a:rPr lang="en-GB" dirty="0" smtClean="0"/>
              <a:t/>
            </a:r>
            <a:br>
              <a:rPr lang="en-GB" dirty="0" smtClean="0"/>
            </a:br>
            <a:r>
              <a:rPr lang="en-GB" dirty="0" smtClean="0">
                <a:solidFill>
                  <a:srgbClr val="C00000"/>
                </a:solidFill>
              </a:rPr>
              <a:t>By this, we mean that either the entire transaction takes place at once or doesn’t happen at all. There is no midway i.e. </a:t>
            </a:r>
            <a:r>
              <a:rPr lang="en-GB" dirty="0" smtClean="0">
                <a:solidFill>
                  <a:srgbClr val="002060"/>
                </a:solidFill>
              </a:rPr>
              <a:t>transactions do not occur partially.</a:t>
            </a:r>
            <a:r>
              <a:rPr lang="en-GB" dirty="0" smtClean="0">
                <a:solidFill>
                  <a:srgbClr val="C00000"/>
                </a:solidFill>
              </a:rPr>
              <a:t> Each transaction is considered as one unit and either runs to completion or is not executed at all. It involves the following two operations.</a:t>
            </a:r>
          </a:p>
          <a:p>
            <a:pPr algn="just"/>
            <a:r>
              <a:rPr lang="en-GB" dirty="0" smtClean="0">
                <a:solidFill>
                  <a:srgbClr val="002060"/>
                </a:solidFill>
              </a:rPr>
              <a:t>—Abort: </a:t>
            </a:r>
            <a:r>
              <a:rPr lang="en-GB" dirty="0" smtClean="0">
                <a:solidFill>
                  <a:srgbClr val="C00000"/>
                </a:solidFill>
              </a:rPr>
              <a:t>If a transaction aborts, changes made to database are not visible.</a:t>
            </a:r>
          </a:p>
          <a:p>
            <a:pPr algn="just"/>
            <a:r>
              <a:rPr lang="en-GB" dirty="0" smtClean="0">
                <a:solidFill>
                  <a:srgbClr val="002060"/>
                </a:solidFill>
              </a:rPr>
              <a:t>—Commit: </a:t>
            </a:r>
            <a:r>
              <a:rPr lang="en-GB" dirty="0" smtClean="0">
                <a:solidFill>
                  <a:srgbClr val="C00000"/>
                </a:solidFill>
              </a:rPr>
              <a:t>If a transaction commits, changes made</a:t>
            </a:r>
          </a:p>
          <a:p>
            <a:pPr algn="just"/>
            <a:r>
              <a:rPr lang="en-GB" dirty="0" smtClean="0">
                <a:solidFill>
                  <a:srgbClr val="C00000"/>
                </a:solidFill>
              </a:rPr>
              <a:t> are visible.</a:t>
            </a:r>
          </a:p>
          <a:p>
            <a:pPr algn="just"/>
            <a:r>
              <a:rPr lang="en-GB" dirty="0" smtClean="0">
                <a:solidFill>
                  <a:srgbClr val="002060"/>
                </a:solidFill>
              </a:rPr>
              <a:t>Atomicity</a:t>
            </a:r>
            <a:r>
              <a:rPr lang="en-GB" dirty="0" smtClean="0">
                <a:solidFill>
                  <a:srgbClr val="C00000"/>
                </a:solidFill>
              </a:rPr>
              <a:t> is also known as the </a:t>
            </a:r>
            <a:r>
              <a:rPr lang="en-GB" dirty="0" smtClean="0">
                <a:solidFill>
                  <a:srgbClr val="002060"/>
                </a:solidFill>
              </a:rPr>
              <a:t>‘All or nothing rule’.</a:t>
            </a:r>
            <a:endParaRPr lang="en-US"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6146" name="Rectangle 2"/>
          <p:cNvSpPr>
            <a:spLocks noChangeArrowheads="1"/>
          </p:cNvSpPr>
          <p:nvPr/>
        </p:nvSpPr>
        <p:spPr bwMode="auto">
          <a:xfrm>
            <a:off x="92768" y="2054970"/>
            <a:ext cx="6228519" cy="1335430"/>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ü"/>
            </a:pPr>
            <a:r>
              <a:rPr lang="en-GB" sz="2000" dirty="0" smtClean="0">
                <a:solidFill>
                  <a:srgbClr val="002060"/>
                </a:solidFill>
              </a:rPr>
              <a:t>Consider the following transaction T consisting of T1 and T2: Transfer of 100 from account X to account Y.</a:t>
            </a:r>
          </a:p>
        </p:txBody>
      </p:sp>
      <p:pic>
        <p:nvPicPr>
          <p:cNvPr id="75778" name="Picture 2" descr="https://media.geeksforgeeks.org/wp-content/uploads/11-6.jpg"/>
          <p:cNvPicPr>
            <a:picLocks noChangeAspect="1" noChangeArrowheads="1"/>
          </p:cNvPicPr>
          <p:nvPr/>
        </p:nvPicPr>
        <p:blipFill>
          <a:blip r:embed="rId2"/>
          <a:srcRect/>
          <a:stretch>
            <a:fillRect/>
          </a:stretch>
        </p:blipFill>
        <p:spPr bwMode="auto">
          <a:xfrm>
            <a:off x="6556373" y="1776409"/>
            <a:ext cx="5105539" cy="2093846"/>
          </a:xfrm>
          <a:prstGeom prst="rect">
            <a:avLst/>
          </a:prstGeom>
          <a:noFill/>
        </p:spPr>
      </p:pic>
      <p:sp>
        <p:nvSpPr>
          <p:cNvPr id="12" name="Rectangle 11"/>
          <p:cNvSpPr/>
          <p:nvPr/>
        </p:nvSpPr>
        <p:spPr>
          <a:xfrm>
            <a:off x="530087" y="3898855"/>
            <a:ext cx="11012557" cy="1889428"/>
          </a:xfrm>
          <a:prstGeom prst="rect">
            <a:avLst/>
          </a:prstGeom>
        </p:spPr>
        <p:txBody>
          <a:bodyPr wrap="square">
            <a:spAutoFit/>
          </a:bodyPr>
          <a:lstStyle/>
          <a:p>
            <a:pPr algn="just">
              <a:lnSpc>
                <a:spcPct val="150000"/>
              </a:lnSpc>
              <a:buFont typeface="Wingdings" pitchFamily="2" charset="2"/>
              <a:buChar char="v"/>
            </a:pPr>
            <a:r>
              <a:rPr lang="en-GB" sz="2000" dirty="0" smtClean="0">
                <a:solidFill>
                  <a:srgbClr val="C00000"/>
                </a:solidFill>
              </a:rPr>
              <a:t>If the transaction fails after completion of T1 but before completion of T2.( say, after write(X) but before write(Y)), then amount has been deducted from X but not added to Y. This results in an inconsistent database state. Therefore, the transaction must be executed in entirety in order to ensure correctness of database state.</a:t>
            </a:r>
            <a:endParaRPr lang="en-US" sz="2000" dirty="0" smtClean="0">
              <a:solidFill>
                <a:srgbClr val="C00000"/>
              </a:solidFill>
            </a:endParaRPr>
          </a:p>
        </p:txBody>
      </p:sp>
      <p:sp>
        <p:nvSpPr>
          <p:cNvPr id="13" name="TextBox 12"/>
          <p:cNvSpPr txBox="1"/>
          <p:nvPr/>
        </p:nvSpPr>
        <p:spPr>
          <a:xfrm>
            <a:off x="928249" y="1098073"/>
            <a:ext cx="3325700" cy="461665"/>
          </a:xfrm>
          <a:prstGeom prst="rect">
            <a:avLst/>
          </a:prstGeom>
          <a:solidFill>
            <a:schemeClr val="accent2"/>
          </a:solidFill>
        </p:spPr>
        <p:txBody>
          <a:bodyPr wrap="square" rtlCol="0">
            <a:spAutoFit/>
          </a:bodyPr>
          <a:lstStyle/>
          <a:p>
            <a:r>
              <a:rPr lang="en-US" sz="2400" dirty="0" smtClean="0">
                <a:solidFill>
                  <a:schemeClr val="bg1"/>
                </a:solidFill>
              </a:rPr>
              <a:t>ACID PROPERTIES:</a:t>
            </a: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76004" y="1687161"/>
            <a:ext cx="10855234" cy="4585871"/>
          </a:xfrm>
          <a:prstGeom prst="rect">
            <a:avLst/>
          </a:prstGeom>
        </p:spPr>
        <p:txBody>
          <a:bodyPr wrap="square">
            <a:spAutoFit/>
          </a:bodyPr>
          <a:lstStyle/>
          <a:p>
            <a:pPr lvl="0" algn="just"/>
            <a:r>
              <a:rPr lang="en-US" sz="2400" dirty="0" smtClean="0">
                <a:solidFill>
                  <a:srgbClr val="C00000"/>
                </a:solidFill>
              </a:rPr>
              <a:t>The data model is organized according to the types of concepts they use to describe the database structure.</a:t>
            </a:r>
          </a:p>
          <a:p>
            <a:pPr lvl="1" algn="just"/>
            <a:r>
              <a:rPr lang="en-US" sz="2400" b="1" i="1" dirty="0" smtClean="0">
                <a:solidFill>
                  <a:srgbClr val="002060"/>
                </a:solidFill>
              </a:rPr>
              <a:t>Logical / conceptual / high level data model:  </a:t>
            </a:r>
            <a:r>
              <a:rPr lang="en-US" sz="2000" dirty="0" smtClean="0">
                <a:solidFill>
                  <a:srgbClr val="FF0000"/>
                </a:solidFill>
              </a:rPr>
              <a:t>it provides the concepts that are close to the way many users perceive data. It describes what data are stored in the database and what relationship exists among the data. It uses the concept such as entities, attributes and relationships.</a:t>
            </a:r>
            <a:endParaRPr lang="en-US" dirty="0" smtClean="0">
              <a:solidFill>
                <a:srgbClr val="FF0000"/>
              </a:solidFill>
            </a:endParaRPr>
          </a:p>
          <a:p>
            <a:pPr algn="just"/>
            <a:r>
              <a:rPr lang="en-US" sz="2400" b="1" i="1" dirty="0" smtClean="0">
                <a:solidFill>
                  <a:srgbClr val="002060"/>
                </a:solidFill>
              </a:rPr>
              <a:t>Entity</a:t>
            </a:r>
            <a:r>
              <a:rPr lang="en-US" sz="2000" b="1" dirty="0" smtClean="0"/>
              <a:t>: </a:t>
            </a:r>
            <a:r>
              <a:rPr lang="en-US" sz="2000" dirty="0" smtClean="0">
                <a:solidFill>
                  <a:srgbClr val="FF0000"/>
                </a:solidFill>
              </a:rPr>
              <a:t>it represents a real world object / concept such as an employee, student or project…. </a:t>
            </a:r>
          </a:p>
          <a:p>
            <a:pPr algn="just"/>
            <a:r>
              <a:rPr lang="en-US" sz="2400" b="1" i="1" dirty="0" smtClean="0">
                <a:solidFill>
                  <a:srgbClr val="002060"/>
                </a:solidFill>
              </a:rPr>
              <a:t>Attribute:</a:t>
            </a:r>
            <a:r>
              <a:rPr lang="en-US" sz="2000" b="1" dirty="0" smtClean="0">
                <a:solidFill>
                  <a:srgbClr val="FF0000"/>
                </a:solidFill>
              </a:rPr>
              <a:t> </a:t>
            </a:r>
            <a:r>
              <a:rPr lang="en-US" sz="2000" dirty="0" smtClean="0">
                <a:solidFill>
                  <a:srgbClr val="FF0000"/>
                </a:solidFill>
              </a:rPr>
              <a:t>it represents some properties that describe the entity such as employee’s name, mobile etc…</a:t>
            </a:r>
          </a:p>
          <a:p>
            <a:pPr algn="just"/>
            <a:r>
              <a:rPr lang="en-US" sz="2400" b="1" i="1" dirty="0" smtClean="0">
                <a:solidFill>
                  <a:srgbClr val="002060"/>
                </a:solidFill>
              </a:rPr>
              <a:t>Relationship:</a:t>
            </a:r>
            <a:r>
              <a:rPr lang="en-US" sz="2000" b="1" dirty="0" smtClean="0"/>
              <a:t> </a:t>
            </a:r>
            <a:r>
              <a:rPr lang="en-US" sz="2000" dirty="0" smtClean="0">
                <a:solidFill>
                  <a:srgbClr val="FF0000"/>
                </a:solidFill>
              </a:rPr>
              <a:t>a relationship is the association among two or more entities.</a:t>
            </a:r>
          </a:p>
          <a:p>
            <a:pPr lvl="1" algn="just"/>
            <a:r>
              <a:rPr lang="en-US" sz="2400" b="1" i="1" dirty="0" smtClean="0">
                <a:solidFill>
                  <a:srgbClr val="002060"/>
                </a:solidFill>
              </a:rPr>
              <a:t>Physical / low level data model:</a:t>
            </a:r>
            <a:r>
              <a:rPr lang="en-US" sz="2000" b="1" dirty="0" smtClean="0"/>
              <a:t> </a:t>
            </a:r>
            <a:r>
              <a:rPr lang="en-US" sz="2000" dirty="0" smtClean="0">
                <a:solidFill>
                  <a:srgbClr val="FF0000"/>
                </a:solidFill>
              </a:rPr>
              <a:t>It provides the concept that describes the details of how data is stored in the computer.</a:t>
            </a:r>
          </a:p>
          <a:p>
            <a:pPr lvl="1" algn="just"/>
            <a:r>
              <a:rPr lang="en-US" sz="2400" b="1" i="1" dirty="0" smtClean="0">
                <a:solidFill>
                  <a:srgbClr val="002060"/>
                </a:solidFill>
              </a:rPr>
              <a:t>Representational / Implementation data model: </a:t>
            </a:r>
            <a:r>
              <a:rPr lang="en-US" sz="2000" dirty="0" smtClean="0">
                <a:solidFill>
                  <a:srgbClr val="FF0000"/>
                </a:solidFill>
              </a:rPr>
              <a:t>between the above two data model, this level provides concepts that may be understood by end users but are not too far removed from the way data is organized within the computer.</a:t>
            </a:r>
            <a:endParaRPr lang="en-US" sz="2400" dirty="0">
              <a:solidFill>
                <a:srgbClr val="C00000"/>
              </a:solidFill>
            </a:endParaRPr>
          </a:p>
        </p:txBody>
      </p:sp>
      <p:sp>
        <p:nvSpPr>
          <p:cNvPr id="8" name="TextBox 7"/>
          <p:cNvSpPr txBox="1"/>
          <p:nvPr/>
        </p:nvSpPr>
        <p:spPr>
          <a:xfrm>
            <a:off x="900539" y="1084218"/>
            <a:ext cx="4924705" cy="400110"/>
          </a:xfrm>
          <a:prstGeom prst="rect">
            <a:avLst/>
          </a:prstGeom>
          <a:solidFill>
            <a:schemeClr val="accent2"/>
          </a:solidFill>
        </p:spPr>
        <p:txBody>
          <a:bodyPr wrap="square" rtlCol="0">
            <a:spAutoFit/>
          </a:bodyPr>
          <a:lstStyle/>
          <a:p>
            <a:r>
              <a:rPr lang="en-US" sz="2000" dirty="0" smtClean="0">
                <a:solidFill>
                  <a:schemeClr val="bg1"/>
                </a:solidFill>
              </a:rPr>
              <a:t>Categories of data models::</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965356"/>
            <a:ext cx="11330609" cy="3785652"/>
          </a:xfrm>
          <a:prstGeom prst="rect">
            <a:avLst/>
          </a:prstGeom>
        </p:spPr>
        <p:txBody>
          <a:bodyPr wrap="square">
            <a:spAutoFit/>
          </a:bodyPr>
          <a:lstStyle/>
          <a:p>
            <a:pPr algn="just">
              <a:lnSpc>
                <a:spcPct val="150000"/>
              </a:lnSpc>
            </a:pPr>
            <a:r>
              <a:rPr lang="en-GB" sz="2000" dirty="0" smtClean="0">
                <a:solidFill>
                  <a:srgbClr val="002060"/>
                </a:solidFill>
              </a:rPr>
              <a:t>Consistency</a:t>
            </a:r>
          </a:p>
          <a:p>
            <a:pPr algn="just">
              <a:lnSpc>
                <a:spcPct val="150000"/>
              </a:lnSpc>
              <a:buFont typeface="Wingdings" pitchFamily="2" charset="2"/>
              <a:buChar char="v"/>
            </a:pPr>
            <a:r>
              <a:rPr lang="en-GB" sz="2000" dirty="0" smtClean="0">
                <a:solidFill>
                  <a:srgbClr val="C00000"/>
                </a:solidFill>
              </a:rPr>
              <a:t>This means that integrity constraints must be maintained so that the database is consistent before and after the transaction. It refers to the correctness of a database.  </a:t>
            </a:r>
          </a:p>
          <a:p>
            <a:pPr lvl="1" algn="just">
              <a:lnSpc>
                <a:spcPct val="150000"/>
              </a:lnSpc>
              <a:buFont typeface="Wingdings" pitchFamily="2" charset="2"/>
              <a:buChar char="§"/>
            </a:pPr>
            <a:r>
              <a:rPr lang="en-GB" sz="2000" dirty="0" smtClean="0">
                <a:solidFill>
                  <a:srgbClr val="C00000"/>
                </a:solidFill>
              </a:rPr>
              <a:t>Referring to the example above, the total amount before and after the transaction must be maintained.</a:t>
            </a:r>
            <a:br>
              <a:rPr lang="en-GB" sz="2000" dirty="0" smtClean="0">
                <a:solidFill>
                  <a:srgbClr val="C00000"/>
                </a:solidFill>
              </a:rPr>
            </a:br>
            <a:r>
              <a:rPr lang="en-GB" sz="2000" dirty="0" smtClean="0">
                <a:solidFill>
                  <a:srgbClr val="C00000"/>
                </a:solidFill>
              </a:rPr>
              <a:t>Total before T occurs = </a:t>
            </a:r>
            <a:r>
              <a:rPr lang="en-GB" sz="2000" dirty="0" smtClean="0">
                <a:solidFill>
                  <a:srgbClr val="002060"/>
                </a:solidFill>
              </a:rPr>
              <a:t>500 + 200 = 700.</a:t>
            </a:r>
          </a:p>
          <a:p>
            <a:pPr lvl="1" algn="just">
              <a:lnSpc>
                <a:spcPct val="150000"/>
              </a:lnSpc>
            </a:pPr>
            <a:r>
              <a:rPr lang="en-GB" sz="2000" dirty="0" smtClean="0">
                <a:solidFill>
                  <a:srgbClr val="C00000"/>
                </a:solidFill>
              </a:rPr>
              <a:t>Total after T occurs = </a:t>
            </a:r>
            <a:r>
              <a:rPr lang="en-GB" sz="2000" dirty="0" smtClean="0">
                <a:solidFill>
                  <a:srgbClr val="002060"/>
                </a:solidFill>
              </a:rPr>
              <a:t>400 + 300 = 700.</a:t>
            </a:r>
          </a:p>
          <a:p>
            <a:pPr algn="just">
              <a:lnSpc>
                <a:spcPct val="150000"/>
              </a:lnSpc>
            </a:pPr>
            <a:r>
              <a:rPr lang="en-GB" sz="2000" dirty="0" smtClean="0">
                <a:solidFill>
                  <a:srgbClr val="C00000"/>
                </a:solidFill>
              </a:rPr>
              <a:t>Therefore, database is consistent. Inconsistency occurs in case T1 completes but T2 fails. As a result T is incomplete.</a:t>
            </a:r>
            <a:endParaRPr lang="en-US" sz="2000" dirty="0" smtClean="0">
              <a:solidFill>
                <a:srgbClr val="C00000"/>
              </a:solidFill>
            </a:endParaRPr>
          </a:p>
        </p:txBody>
      </p:sp>
      <p:sp>
        <p:nvSpPr>
          <p:cNvPr id="12" name="TextBox 11"/>
          <p:cNvSpPr txBox="1"/>
          <p:nvPr/>
        </p:nvSpPr>
        <p:spPr>
          <a:xfrm>
            <a:off x="928249" y="1098073"/>
            <a:ext cx="3325700" cy="461665"/>
          </a:xfrm>
          <a:prstGeom prst="rect">
            <a:avLst/>
          </a:prstGeom>
          <a:solidFill>
            <a:schemeClr val="accent2"/>
          </a:solidFill>
        </p:spPr>
        <p:txBody>
          <a:bodyPr wrap="square" rtlCol="0">
            <a:spAutoFit/>
          </a:bodyPr>
          <a:lstStyle/>
          <a:p>
            <a:r>
              <a:rPr lang="en-US" sz="2400" dirty="0" smtClean="0">
                <a:solidFill>
                  <a:schemeClr val="bg1"/>
                </a:solidFill>
              </a:rPr>
              <a:t>ACID PROPERTIES:</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s://media.geeksforgeeks.org/wp-content/uploads/22-1.jpg"/>
          <p:cNvPicPr>
            <a:picLocks noChangeAspect="1" noChangeArrowheads="1"/>
          </p:cNvPicPr>
          <p:nvPr/>
        </p:nvPicPr>
        <p:blipFill>
          <a:blip r:embed="rId2"/>
          <a:srcRect/>
          <a:stretch>
            <a:fillRect/>
          </a:stretch>
        </p:blipFill>
        <p:spPr bwMode="auto">
          <a:xfrm>
            <a:off x="6794913" y="4335118"/>
            <a:ext cx="4734478" cy="2163037"/>
          </a:xfrm>
          <a:prstGeom prst="rect">
            <a:avLst/>
          </a:prstGeom>
          <a:noFill/>
        </p:spPr>
      </p:pic>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607552"/>
            <a:ext cx="11330609" cy="3785652"/>
          </a:xfrm>
          <a:prstGeom prst="rect">
            <a:avLst/>
          </a:prstGeom>
        </p:spPr>
        <p:txBody>
          <a:bodyPr wrap="square">
            <a:spAutoFit/>
          </a:bodyPr>
          <a:lstStyle/>
          <a:p>
            <a:pPr algn="just">
              <a:lnSpc>
                <a:spcPct val="150000"/>
              </a:lnSpc>
            </a:pPr>
            <a:r>
              <a:rPr lang="en-GB" sz="2000" dirty="0" smtClean="0">
                <a:solidFill>
                  <a:srgbClr val="002060"/>
                </a:solidFill>
              </a:rPr>
              <a:t>Isolation:</a:t>
            </a:r>
          </a:p>
          <a:p>
            <a:pPr algn="just">
              <a:lnSpc>
                <a:spcPct val="150000"/>
              </a:lnSpc>
            </a:pPr>
            <a:r>
              <a:rPr lang="en-GB" sz="2000" dirty="0" smtClean="0">
                <a:solidFill>
                  <a:srgbClr val="C00000"/>
                </a:solidFill>
              </a:rPr>
              <a:t>This property ensures that multiple transactions can occur concurrently without leading to the inconsistency of database state. Transactions occur independently without interference. Changes occurring in a particular transaction will not be visible to any other transaction until that particular change in that transaction is written to memory or has been committed. This property ensures that the execution of transactions concurrently will result in a state that is equivalent to a state achieved these were executed serially in some order.</a:t>
            </a:r>
          </a:p>
          <a:p>
            <a:pPr algn="just">
              <a:lnSpc>
                <a:spcPct val="150000"/>
              </a:lnSpc>
            </a:pPr>
            <a:r>
              <a:rPr lang="en-GB" sz="2000" dirty="0" smtClean="0">
                <a:solidFill>
                  <a:srgbClr val="C00000"/>
                </a:solidFill>
              </a:rPr>
              <a:t>Let X= 500, Y = 500.</a:t>
            </a:r>
          </a:p>
          <a:p>
            <a:pPr algn="just">
              <a:lnSpc>
                <a:spcPct val="150000"/>
              </a:lnSpc>
            </a:pPr>
            <a:r>
              <a:rPr lang="en-GB" sz="2000" dirty="0" smtClean="0">
                <a:solidFill>
                  <a:srgbClr val="C00000"/>
                </a:solidFill>
              </a:rPr>
              <a:t>Consider two transactions T and T”.</a:t>
            </a:r>
            <a:endParaRPr lang="en-US" sz="2000" dirty="0" smtClean="0">
              <a:solidFill>
                <a:srgbClr val="C00000"/>
              </a:solidFill>
            </a:endParaRPr>
          </a:p>
        </p:txBody>
      </p:sp>
      <p:sp>
        <p:nvSpPr>
          <p:cNvPr id="8" name="TextBox 7"/>
          <p:cNvSpPr txBox="1"/>
          <p:nvPr/>
        </p:nvSpPr>
        <p:spPr>
          <a:xfrm>
            <a:off x="928249" y="1098073"/>
            <a:ext cx="3325700" cy="461665"/>
          </a:xfrm>
          <a:prstGeom prst="rect">
            <a:avLst/>
          </a:prstGeom>
          <a:solidFill>
            <a:schemeClr val="accent2"/>
          </a:solidFill>
        </p:spPr>
        <p:txBody>
          <a:bodyPr wrap="square" rtlCol="0">
            <a:spAutoFit/>
          </a:bodyPr>
          <a:lstStyle/>
          <a:p>
            <a:r>
              <a:rPr lang="en-US" sz="2400" dirty="0" smtClean="0">
                <a:solidFill>
                  <a:schemeClr val="bg1"/>
                </a:solidFill>
              </a:rPr>
              <a:t>ACID PROPERTIES:</a:t>
            </a:r>
            <a:endParaRPr lang="en-US" sz="2400" dirty="0">
              <a:solidFill>
                <a:schemeClr val="bg1"/>
              </a:solidFill>
            </a:endParaRPr>
          </a:p>
        </p:txBody>
      </p:sp>
      <p:sp>
        <p:nvSpPr>
          <p:cNvPr id="11" name="Rectangle 10"/>
          <p:cNvSpPr/>
          <p:nvPr/>
        </p:nvSpPr>
        <p:spPr>
          <a:xfrm>
            <a:off x="397566" y="5387765"/>
            <a:ext cx="6228522" cy="830997"/>
          </a:xfrm>
          <a:prstGeom prst="rect">
            <a:avLst/>
          </a:prstGeom>
        </p:spPr>
        <p:txBody>
          <a:bodyPr wrap="square">
            <a:spAutoFit/>
          </a:bodyPr>
          <a:lstStyle/>
          <a:p>
            <a:pPr algn="just"/>
            <a:r>
              <a:rPr lang="en-GB" sz="1600" dirty="0" smtClean="0">
                <a:solidFill>
                  <a:srgbClr val="002060"/>
                </a:solidFill>
              </a:rPr>
              <a:t>This results in database inconsistency, due to a loss of 50 units. Hence, transactions must take place in isolation and changes should be visible only after they have been made to the main memory.</a:t>
            </a:r>
            <a:endParaRPr lang="en-US" sz="1600" dirty="0" smtClean="0">
              <a:solidFill>
                <a:srgbClr val="002060"/>
              </a:solidFill>
            </a:endParaRP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779828"/>
            <a:ext cx="11330609" cy="4247317"/>
          </a:xfrm>
          <a:prstGeom prst="rect">
            <a:avLst/>
          </a:prstGeom>
        </p:spPr>
        <p:txBody>
          <a:bodyPr wrap="square">
            <a:spAutoFit/>
          </a:bodyPr>
          <a:lstStyle/>
          <a:p>
            <a:pPr algn="just">
              <a:lnSpc>
                <a:spcPct val="150000"/>
              </a:lnSpc>
            </a:pPr>
            <a:r>
              <a:rPr lang="en-GB" sz="2000" dirty="0" smtClean="0">
                <a:solidFill>
                  <a:srgbClr val="002060"/>
                </a:solidFill>
              </a:rPr>
              <a:t>Durability:</a:t>
            </a:r>
          </a:p>
          <a:p>
            <a:pPr algn="just">
              <a:lnSpc>
                <a:spcPct val="150000"/>
              </a:lnSpc>
              <a:buFont typeface="Wingdings" pitchFamily="2" charset="2"/>
              <a:buChar char="ü"/>
            </a:pPr>
            <a:r>
              <a:rPr lang="en-GB" sz="2000" dirty="0" smtClean="0">
                <a:solidFill>
                  <a:srgbClr val="C00000"/>
                </a:solidFill>
              </a:rPr>
              <a:t>This property ensures that once the transaction has completed execution, the updates and modifications to the database are stored in and written to disk and </a:t>
            </a:r>
            <a:r>
              <a:rPr lang="en-GB" sz="2000" dirty="0" smtClean="0">
                <a:solidFill>
                  <a:srgbClr val="002060"/>
                </a:solidFill>
              </a:rPr>
              <a:t>they persist even if a system failure occurs. </a:t>
            </a:r>
            <a:r>
              <a:rPr lang="en-GB" sz="2000" dirty="0" smtClean="0">
                <a:solidFill>
                  <a:srgbClr val="C00000"/>
                </a:solidFill>
              </a:rPr>
              <a:t>These updates now become permanent and are stored in non-volatile memory. The effects of the transaction, thus, are never lost.</a:t>
            </a:r>
          </a:p>
          <a:p>
            <a:pPr algn="just">
              <a:lnSpc>
                <a:spcPct val="150000"/>
              </a:lnSpc>
              <a:buFont typeface="Wingdings" pitchFamily="2" charset="2"/>
              <a:buChar char="ü"/>
            </a:pPr>
            <a:endParaRPr lang="en-GB" sz="2000" dirty="0" smtClean="0">
              <a:solidFill>
                <a:srgbClr val="C00000"/>
              </a:solidFill>
            </a:endParaRPr>
          </a:p>
          <a:p>
            <a:pPr algn="just">
              <a:lnSpc>
                <a:spcPct val="150000"/>
              </a:lnSpc>
              <a:buFont typeface="Wingdings" pitchFamily="2" charset="2"/>
              <a:buChar char="ü"/>
            </a:pPr>
            <a:r>
              <a:rPr lang="en-GB" sz="2000" dirty="0" smtClean="0">
                <a:solidFill>
                  <a:srgbClr val="C00000"/>
                </a:solidFill>
              </a:rPr>
              <a:t>The </a:t>
            </a:r>
            <a:r>
              <a:rPr lang="en-GB" sz="2000" dirty="0" smtClean="0">
                <a:solidFill>
                  <a:srgbClr val="002060"/>
                </a:solidFill>
              </a:rPr>
              <a:t>ACID properties</a:t>
            </a:r>
            <a:r>
              <a:rPr lang="en-GB" sz="2000" dirty="0" smtClean="0">
                <a:solidFill>
                  <a:srgbClr val="C00000"/>
                </a:solidFill>
              </a:rPr>
              <a:t>, in totality, provide a mechanism to ensure correctness and consistency of a database in a way such that each transaction is a group of operations that acts a single unit, produces consistent results, acts in isolation from other operations and updates that it makes are durably stored.</a:t>
            </a:r>
            <a:endParaRPr lang="en-US" sz="2000" dirty="0" smtClean="0">
              <a:solidFill>
                <a:srgbClr val="C00000"/>
              </a:solidFill>
            </a:endParaRPr>
          </a:p>
        </p:txBody>
      </p:sp>
      <p:sp>
        <p:nvSpPr>
          <p:cNvPr id="8" name="TextBox 7"/>
          <p:cNvSpPr txBox="1"/>
          <p:nvPr/>
        </p:nvSpPr>
        <p:spPr>
          <a:xfrm>
            <a:off x="928249" y="1098073"/>
            <a:ext cx="3325700" cy="461665"/>
          </a:xfrm>
          <a:prstGeom prst="rect">
            <a:avLst/>
          </a:prstGeom>
          <a:solidFill>
            <a:schemeClr val="accent2"/>
          </a:solidFill>
        </p:spPr>
        <p:txBody>
          <a:bodyPr wrap="square" rtlCol="0">
            <a:spAutoFit/>
          </a:bodyPr>
          <a:lstStyle/>
          <a:p>
            <a:r>
              <a:rPr lang="en-US" sz="2400" dirty="0" smtClean="0">
                <a:solidFill>
                  <a:schemeClr val="bg1"/>
                </a:solidFill>
              </a:rPr>
              <a:t>ACID PROPERTIES:</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6" y="2044868"/>
            <a:ext cx="4598504" cy="3785652"/>
          </a:xfrm>
          <a:prstGeom prst="rect">
            <a:avLst/>
          </a:prstGeom>
        </p:spPr>
        <p:txBody>
          <a:bodyPr wrap="square">
            <a:spAutoFit/>
          </a:bodyPr>
          <a:lstStyle/>
          <a:p>
            <a:pPr algn="just">
              <a:lnSpc>
                <a:spcPct val="150000"/>
              </a:lnSpc>
            </a:pPr>
            <a:r>
              <a:rPr lang="en-GB" sz="2000" dirty="0" smtClean="0">
                <a:solidFill>
                  <a:srgbClr val="C00000"/>
                </a:solidFill>
              </a:rPr>
              <a:t>States through which a transaction goes during its lifetime. These are the states which tell about the current state of the Transaction and also tell how we will further do processing we will do on the transactions. These states govern the rules which decide the fate of the transaction whether it will commit or abort.</a:t>
            </a:r>
            <a:endParaRPr lang="en-US" sz="2000" dirty="0" smtClean="0">
              <a:solidFill>
                <a:srgbClr val="C00000"/>
              </a:solidFill>
            </a:endParaRPr>
          </a:p>
        </p:txBody>
      </p:sp>
      <p:sp>
        <p:nvSpPr>
          <p:cNvPr id="8" name="TextBox 7"/>
          <p:cNvSpPr txBox="1"/>
          <p:nvPr/>
        </p:nvSpPr>
        <p:spPr>
          <a:xfrm>
            <a:off x="928249" y="1098073"/>
            <a:ext cx="4809942" cy="461665"/>
          </a:xfrm>
          <a:prstGeom prst="rect">
            <a:avLst/>
          </a:prstGeom>
          <a:solidFill>
            <a:schemeClr val="accent2"/>
          </a:solidFill>
        </p:spPr>
        <p:txBody>
          <a:bodyPr wrap="square" rtlCol="0">
            <a:spAutoFit/>
          </a:bodyPr>
          <a:lstStyle/>
          <a:p>
            <a:pPr fontAlgn="base"/>
            <a:r>
              <a:rPr lang="en-US" sz="2400" dirty="0" smtClean="0">
                <a:solidFill>
                  <a:schemeClr val="bg1"/>
                </a:solidFill>
              </a:rPr>
              <a:t>Transaction States in DBMS</a:t>
            </a:r>
            <a:endParaRPr lang="en-US" sz="2400" dirty="0">
              <a:solidFill>
                <a:schemeClr val="bg1"/>
              </a:solidFill>
            </a:endParaRPr>
          </a:p>
        </p:txBody>
      </p:sp>
      <p:pic>
        <p:nvPicPr>
          <p:cNvPr id="78850" name="Picture 2" descr="https://media.geeksforgeeks.org/wp-content/uploads/20200501195048/Tt7.png"/>
          <p:cNvPicPr>
            <a:picLocks noChangeAspect="1" noChangeArrowheads="1"/>
          </p:cNvPicPr>
          <p:nvPr/>
        </p:nvPicPr>
        <p:blipFill>
          <a:blip r:embed="rId2"/>
          <a:srcRect/>
          <a:stretch>
            <a:fillRect/>
          </a:stretch>
        </p:blipFill>
        <p:spPr bwMode="auto">
          <a:xfrm>
            <a:off x="5326957" y="1978507"/>
            <a:ext cx="6366315" cy="3852449"/>
          </a:xfrm>
          <a:prstGeom prst="rect">
            <a:avLst/>
          </a:prstGeom>
          <a:noFill/>
        </p:spPr>
      </p:pic>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846088"/>
            <a:ext cx="11436625" cy="4247317"/>
          </a:xfrm>
          <a:prstGeom prst="rect">
            <a:avLst/>
          </a:prstGeom>
        </p:spPr>
        <p:txBody>
          <a:bodyPr wrap="square">
            <a:spAutoFit/>
          </a:bodyPr>
          <a:lstStyle/>
          <a:p>
            <a:pPr algn="just">
              <a:lnSpc>
                <a:spcPct val="150000"/>
              </a:lnSpc>
            </a:pPr>
            <a:r>
              <a:rPr lang="en-GB" sz="2000" dirty="0" smtClean="0">
                <a:solidFill>
                  <a:srgbClr val="C00000"/>
                </a:solidFill>
              </a:rPr>
              <a:t>These are different types of Transaction States :</a:t>
            </a:r>
          </a:p>
          <a:p>
            <a:pPr algn="just">
              <a:lnSpc>
                <a:spcPct val="150000"/>
              </a:lnSpc>
            </a:pPr>
            <a:r>
              <a:rPr lang="en-GB" sz="2000" dirty="0" smtClean="0">
                <a:solidFill>
                  <a:srgbClr val="002060"/>
                </a:solidFill>
              </a:rPr>
              <a:t>Active State –</a:t>
            </a:r>
          </a:p>
          <a:p>
            <a:pPr algn="just">
              <a:lnSpc>
                <a:spcPct val="150000"/>
              </a:lnSpc>
            </a:pPr>
            <a:r>
              <a:rPr lang="en-GB" sz="2000" dirty="0" smtClean="0">
                <a:solidFill>
                  <a:srgbClr val="C00000"/>
                </a:solidFill>
              </a:rPr>
              <a:t>When the instructions of the transaction is running then the transaction is in active state. If all the read and write operations are performed without any error then it goes to “partially committed state”, if any instruction fails it goes to “failed state”.</a:t>
            </a:r>
          </a:p>
          <a:p>
            <a:pPr algn="just">
              <a:lnSpc>
                <a:spcPct val="150000"/>
              </a:lnSpc>
            </a:pPr>
            <a:r>
              <a:rPr lang="en-GB" sz="2000" dirty="0" smtClean="0">
                <a:solidFill>
                  <a:srgbClr val="002060"/>
                </a:solidFill>
              </a:rPr>
              <a:t>Partially Committed –</a:t>
            </a:r>
          </a:p>
          <a:p>
            <a:pPr algn="just">
              <a:lnSpc>
                <a:spcPct val="150000"/>
              </a:lnSpc>
            </a:pPr>
            <a:r>
              <a:rPr lang="en-GB" sz="2000" dirty="0" smtClean="0">
                <a:solidFill>
                  <a:srgbClr val="C00000"/>
                </a:solidFill>
              </a:rPr>
              <a:t>After completion of all the read and write operation the changes are made in main memory or local buffer. If the </a:t>
            </a:r>
            <a:r>
              <a:rPr lang="en-GB" sz="2000" dirty="0" err="1" smtClean="0">
                <a:solidFill>
                  <a:srgbClr val="C00000"/>
                </a:solidFill>
              </a:rPr>
              <a:t>the</a:t>
            </a:r>
            <a:r>
              <a:rPr lang="en-GB" sz="2000" dirty="0" smtClean="0">
                <a:solidFill>
                  <a:srgbClr val="C00000"/>
                </a:solidFill>
              </a:rPr>
              <a:t> changes are made permanent on the Data Base then state will change to “committed state” and in case of failure it will go to “failed state”.</a:t>
            </a:r>
          </a:p>
        </p:txBody>
      </p:sp>
      <p:sp>
        <p:nvSpPr>
          <p:cNvPr id="8" name="TextBox 7"/>
          <p:cNvSpPr txBox="1"/>
          <p:nvPr/>
        </p:nvSpPr>
        <p:spPr>
          <a:xfrm>
            <a:off x="928249" y="1098073"/>
            <a:ext cx="4809942" cy="461665"/>
          </a:xfrm>
          <a:prstGeom prst="rect">
            <a:avLst/>
          </a:prstGeom>
          <a:solidFill>
            <a:schemeClr val="accent2"/>
          </a:solidFill>
        </p:spPr>
        <p:txBody>
          <a:bodyPr wrap="square" rtlCol="0">
            <a:spAutoFit/>
          </a:bodyPr>
          <a:lstStyle/>
          <a:p>
            <a:pPr fontAlgn="base"/>
            <a:r>
              <a:rPr lang="en-US" sz="2400" dirty="0" smtClean="0">
                <a:solidFill>
                  <a:schemeClr val="bg1"/>
                </a:solidFill>
              </a:rPr>
              <a:t>Transaction States in DBMS</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501536"/>
            <a:ext cx="11436625" cy="5033686"/>
          </a:xfrm>
          <a:prstGeom prst="rect">
            <a:avLst/>
          </a:prstGeom>
        </p:spPr>
        <p:txBody>
          <a:bodyPr wrap="square">
            <a:spAutoFit/>
          </a:bodyPr>
          <a:lstStyle/>
          <a:p>
            <a:pPr algn="just">
              <a:lnSpc>
                <a:spcPct val="150000"/>
              </a:lnSpc>
            </a:pPr>
            <a:r>
              <a:rPr lang="en-GB" dirty="0" smtClean="0">
                <a:solidFill>
                  <a:srgbClr val="002060"/>
                </a:solidFill>
              </a:rPr>
              <a:t>Failed State –</a:t>
            </a:r>
          </a:p>
          <a:p>
            <a:pPr algn="just">
              <a:lnSpc>
                <a:spcPct val="150000"/>
              </a:lnSpc>
            </a:pPr>
            <a:r>
              <a:rPr lang="en-GB" dirty="0" smtClean="0">
                <a:solidFill>
                  <a:srgbClr val="C00000"/>
                </a:solidFill>
              </a:rPr>
              <a:t>When any instruction of the transaction fails it goes to </a:t>
            </a:r>
            <a:r>
              <a:rPr lang="en-GB" dirty="0" smtClean="0">
                <a:solidFill>
                  <a:srgbClr val="002060"/>
                </a:solidFill>
              </a:rPr>
              <a:t>“failed state” </a:t>
            </a:r>
            <a:r>
              <a:rPr lang="en-GB" dirty="0" smtClean="0">
                <a:solidFill>
                  <a:srgbClr val="C00000"/>
                </a:solidFill>
              </a:rPr>
              <a:t>or if failure occurs in making permanent change of data on Data Base.</a:t>
            </a:r>
          </a:p>
          <a:p>
            <a:pPr algn="just">
              <a:lnSpc>
                <a:spcPct val="150000"/>
              </a:lnSpc>
            </a:pPr>
            <a:r>
              <a:rPr lang="en-GB" dirty="0" smtClean="0">
                <a:solidFill>
                  <a:srgbClr val="002060"/>
                </a:solidFill>
              </a:rPr>
              <a:t>Aborted State –</a:t>
            </a:r>
          </a:p>
          <a:p>
            <a:pPr algn="just">
              <a:lnSpc>
                <a:spcPct val="150000"/>
              </a:lnSpc>
            </a:pPr>
            <a:r>
              <a:rPr lang="en-GB" dirty="0" smtClean="0">
                <a:solidFill>
                  <a:srgbClr val="C00000"/>
                </a:solidFill>
              </a:rPr>
              <a:t>After having any type of failure the transaction goes from </a:t>
            </a:r>
            <a:r>
              <a:rPr lang="en-GB" dirty="0" smtClean="0">
                <a:solidFill>
                  <a:srgbClr val="002060"/>
                </a:solidFill>
              </a:rPr>
              <a:t>“failed state”</a:t>
            </a:r>
            <a:r>
              <a:rPr lang="en-GB" dirty="0" smtClean="0">
                <a:solidFill>
                  <a:srgbClr val="C00000"/>
                </a:solidFill>
              </a:rPr>
              <a:t> to </a:t>
            </a:r>
            <a:r>
              <a:rPr lang="en-GB" dirty="0" smtClean="0">
                <a:solidFill>
                  <a:srgbClr val="002060"/>
                </a:solidFill>
              </a:rPr>
              <a:t>“aborted state” </a:t>
            </a:r>
            <a:r>
              <a:rPr lang="en-GB" dirty="0" smtClean="0">
                <a:solidFill>
                  <a:srgbClr val="C00000"/>
                </a:solidFill>
              </a:rPr>
              <a:t>and in before states the changes are only made to local buffer or main memory and hence these changes are deleted or rollback.</a:t>
            </a:r>
          </a:p>
          <a:p>
            <a:pPr algn="just">
              <a:lnSpc>
                <a:spcPct val="150000"/>
              </a:lnSpc>
            </a:pPr>
            <a:r>
              <a:rPr lang="en-GB" dirty="0" smtClean="0">
                <a:solidFill>
                  <a:srgbClr val="002060"/>
                </a:solidFill>
              </a:rPr>
              <a:t>Committed State –</a:t>
            </a:r>
          </a:p>
          <a:p>
            <a:pPr algn="just">
              <a:lnSpc>
                <a:spcPct val="150000"/>
              </a:lnSpc>
            </a:pPr>
            <a:r>
              <a:rPr lang="en-GB" dirty="0" smtClean="0">
                <a:solidFill>
                  <a:srgbClr val="C00000"/>
                </a:solidFill>
              </a:rPr>
              <a:t>It is the stage when the changes are made permanent on the Data Base and transaction is complete and therefore terminated in </a:t>
            </a:r>
            <a:r>
              <a:rPr lang="en-GB" dirty="0" smtClean="0">
                <a:solidFill>
                  <a:srgbClr val="002060"/>
                </a:solidFill>
              </a:rPr>
              <a:t>“terminated state”.</a:t>
            </a:r>
          </a:p>
          <a:p>
            <a:pPr algn="just">
              <a:lnSpc>
                <a:spcPct val="150000"/>
              </a:lnSpc>
            </a:pPr>
            <a:r>
              <a:rPr lang="en-GB" dirty="0" smtClean="0">
                <a:solidFill>
                  <a:srgbClr val="002060"/>
                </a:solidFill>
              </a:rPr>
              <a:t>Terminated State –</a:t>
            </a:r>
          </a:p>
          <a:p>
            <a:pPr algn="just">
              <a:lnSpc>
                <a:spcPct val="150000"/>
              </a:lnSpc>
            </a:pPr>
            <a:r>
              <a:rPr lang="en-GB" dirty="0" smtClean="0">
                <a:solidFill>
                  <a:srgbClr val="C00000"/>
                </a:solidFill>
              </a:rPr>
              <a:t>If there is any roll back or the transaction come from </a:t>
            </a:r>
            <a:r>
              <a:rPr lang="en-GB" dirty="0" smtClean="0">
                <a:solidFill>
                  <a:srgbClr val="002060"/>
                </a:solidFill>
              </a:rPr>
              <a:t>“committed state” </a:t>
            </a:r>
            <a:r>
              <a:rPr lang="en-GB" dirty="0" smtClean="0">
                <a:solidFill>
                  <a:srgbClr val="C00000"/>
                </a:solidFill>
              </a:rPr>
              <a:t>then the system is consistent and ready for new transaction and the old transaction is terminated.</a:t>
            </a:r>
            <a:endParaRPr lang="en-US" dirty="0" smtClean="0">
              <a:solidFill>
                <a:srgbClr val="C00000"/>
              </a:solidFill>
            </a:endParaRPr>
          </a:p>
        </p:txBody>
      </p:sp>
      <p:sp>
        <p:nvSpPr>
          <p:cNvPr id="8" name="TextBox 7"/>
          <p:cNvSpPr txBox="1"/>
          <p:nvPr/>
        </p:nvSpPr>
        <p:spPr>
          <a:xfrm>
            <a:off x="928249" y="1098073"/>
            <a:ext cx="4809942" cy="461665"/>
          </a:xfrm>
          <a:prstGeom prst="rect">
            <a:avLst/>
          </a:prstGeom>
          <a:solidFill>
            <a:schemeClr val="accent2"/>
          </a:solidFill>
        </p:spPr>
        <p:txBody>
          <a:bodyPr wrap="square" rtlCol="0">
            <a:spAutoFit/>
          </a:bodyPr>
          <a:lstStyle/>
          <a:p>
            <a:pPr fontAlgn="base"/>
            <a:r>
              <a:rPr lang="en-US" sz="2400" dirty="0" smtClean="0">
                <a:solidFill>
                  <a:schemeClr val="bg1"/>
                </a:solidFill>
              </a:rPr>
              <a:t>Transaction States in DBMS</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427796"/>
            <a:ext cx="11436625" cy="5170646"/>
          </a:xfrm>
          <a:prstGeom prst="rect">
            <a:avLst/>
          </a:prstGeom>
        </p:spPr>
        <p:txBody>
          <a:bodyPr wrap="square">
            <a:spAutoFit/>
          </a:bodyPr>
          <a:lstStyle/>
          <a:p>
            <a:pPr lvl="1">
              <a:lnSpc>
                <a:spcPct val="150000"/>
              </a:lnSpc>
              <a:buFont typeface="Wingdings" pitchFamily="2" charset="2"/>
              <a:buChar char="ü"/>
            </a:pPr>
            <a:r>
              <a:rPr lang="en-US" sz="2000" dirty="0" smtClean="0">
                <a:solidFill>
                  <a:srgbClr val="C00000"/>
                </a:solidFill>
              </a:rPr>
              <a:t>Transaction processing systems usually allow multiple transactions to run concurrently.</a:t>
            </a:r>
          </a:p>
          <a:p>
            <a:pPr lvl="1">
              <a:lnSpc>
                <a:spcPct val="150000"/>
              </a:lnSpc>
              <a:buFont typeface="Wingdings" pitchFamily="2" charset="2"/>
              <a:buChar char="ü"/>
            </a:pPr>
            <a:r>
              <a:rPr lang="en-US" sz="2000" dirty="0" smtClean="0">
                <a:solidFill>
                  <a:srgbClr val="C00000"/>
                </a:solidFill>
              </a:rPr>
              <a:t>In the serial execution- the transactions run serially that is one at a time, each transaction starting only after the previous one has completed.</a:t>
            </a:r>
          </a:p>
          <a:p>
            <a:pPr>
              <a:lnSpc>
                <a:spcPct val="150000"/>
              </a:lnSpc>
            </a:pPr>
            <a:r>
              <a:rPr lang="en-US" sz="2000" dirty="0" smtClean="0">
                <a:solidFill>
                  <a:srgbClr val="002060"/>
                </a:solidFill>
              </a:rPr>
              <a:t>ADVANTAGES OF CONCURRENT EXECUTIONS:-</a:t>
            </a:r>
          </a:p>
          <a:p>
            <a:pPr>
              <a:lnSpc>
                <a:spcPct val="150000"/>
              </a:lnSpc>
            </a:pPr>
            <a:r>
              <a:rPr lang="en-US" sz="2000" dirty="0" smtClean="0">
                <a:solidFill>
                  <a:srgbClr val="C00000"/>
                </a:solidFill>
              </a:rPr>
              <a:t>The following are two good advantages of concurrent execution over the serial execution:-</a:t>
            </a:r>
          </a:p>
          <a:p>
            <a:pPr lvl="0">
              <a:lnSpc>
                <a:spcPct val="150000"/>
              </a:lnSpc>
            </a:pPr>
            <a:r>
              <a:rPr lang="en-US" sz="2000" dirty="0" smtClean="0">
                <a:solidFill>
                  <a:srgbClr val="002060"/>
                </a:solidFill>
              </a:rPr>
              <a:t>Improved throughput and resource utilization:-</a:t>
            </a:r>
          </a:p>
          <a:p>
            <a:pPr lvl="1">
              <a:lnSpc>
                <a:spcPct val="150000"/>
              </a:lnSpc>
              <a:buFont typeface="Wingdings" pitchFamily="2" charset="2"/>
              <a:buChar char="ü"/>
            </a:pPr>
            <a:r>
              <a:rPr lang="en-US" sz="2000" dirty="0" smtClean="0">
                <a:solidFill>
                  <a:srgbClr val="C00000"/>
                </a:solidFill>
              </a:rPr>
              <a:t>While a read or write on behalf of one transaction is in progress on one disk, another transaction can be running on the CPU, while another transaction can use another disk. All of this increases the throughput of the system. (the number of transactions executed  in a given amount of time.)</a:t>
            </a:r>
          </a:p>
          <a:p>
            <a:pPr lvl="1">
              <a:lnSpc>
                <a:spcPct val="150000"/>
              </a:lnSpc>
              <a:buFont typeface="Wingdings" pitchFamily="2" charset="2"/>
              <a:buChar char="ü"/>
            </a:pPr>
            <a:r>
              <a:rPr lang="en-US" sz="2000" dirty="0" smtClean="0">
                <a:solidFill>
                  <a:srgbClr val="C00000"/>
                </a:solidFill>
              </a:rPr>
              <a:t>Resource utilization means the processor and disk spend less time  idle or  not performing  any useful work.</a:t>
            </a:r>
          </a:p>
        </p:txBody>
      </p:sp>
      <p:sp>
        <p:nvSpPr>
          <p:cNvPr id="8" name="TextBox 7"/>
          <p:cNvSpPr txBox="1"/>
          <p:nvPr/>
        </p:nvSpPr>
        <p:spPr>
          <a:xfrm>
            <a:off x="928249" y="1098073"/>
            <a:ext cx="4809942" cy="461665"/>
          </a:xfrm>
          <a:prstGeom prst="rect">
            <a:avLst/>
          </a:prstGeom>
          <a:solidFill>
            <a:schemeClr val="accent2"/>
          </a:solidFill>
        </p:spPr>
        <p:txBody>
          <a:bodyPr wrap="square" rtlCol="0">
            <a:spAutoFit/>
          </a:bodyPr>
          <a:lstStyle/>
          <a:p>
            <a:r>
              <a:rPr lang="en-US" sz="2400" dirty="0" smtClean="0">
                <a:solidFill>
                  <a:schemeClr val="bg1"/>
                </a:solidFill>
              </a:rPr>
              <a:t>CONCURRENT EXECUTIONS:-</a:t>
            </a: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737504"/>
            <a:ext cx="11436625" cy="2215991"/>
          </a:xfrm>
          <a:prstGeom prst="rect">
            <a:avLst/>
          </a:prstGeom>
        </p:spPr>
        <p:txBody>
          <a:bodyPr wrap="square">
            <a:spAutoFit/>
          </a:bodyPr>
          <a:lstStyle/>
          <a:p>
            <a:pPr lvl="0">
              <a:lnSpc>
                <a:spcPct val="150000"/>
              </a:lnSpc>
            </a:pPr>
            <a:r>
              <a:rPr lang="en-US" sz="2000" dirty="0" smtClean="0">
                <a:solidFill>
                  <a:srgbClr val="002060"/>
                </a:solidFill>
              </a:rPr>
              <a:t>Reduced waiting time:-</a:t>
            </a:r>
          </a:p>
          <a:p>
            <a:pPr lvl="1">
              <a:lnSpc>
                <a:spcPct val="150000"/>
              </a:lnSpc>
              <a:buFont typeface="Wingdings" pitchFamily="2" charset="2"/>
              <a:buChar char="ü"/>
            </a:pPr>
            <a:r>
              <a:rPr lang="en-US" sz="2000" dirty="0" smtClean="0">
                <a:solidFill>
                  <a:srgbClr val="C00000"/>
                </a:solidFill>
              </a:rPr>
              <a:t>If transactions run serially, a short transaction may have to wait for a preceding long transaction to complete.</a:t>
            </a:r>
          </a:p>
          <a:p>
            <a:pPr lvl="1">
              <a:lnSpc>
                <a:spcPct val="150000"/>
              </a:lnSpc>
              <a:buFont typeface="Wingdings" pitchFamily="2" charset="2"/>
              <a:buChar char="ü"/>
            </a:pPr>
            <a:r>
              <a:rPr lang="en-US" sz="2000" dirty="0" smtClean="0">
                <a:solidFill>
                  <a:srgbClr val="C00000"/>
                </a:solidFill>
              </a:rPr>
              <a:t>But, concurrent execution reduces the unpredictable delays in running transactions.</a:t>
            </a:r>
            <a:endParaRPr lang="en-US" dirty="0" smtClean="0">
              <a:solidFill>
                <a:srgbClr val="C00000"/>
              </a:solidFill>
            </a:endParaRPr>
          </a:p>
          <a:p>
            <a:pPr lvl="1"/>
            <a:endParaRPr lang="en-US" dirty="0" smtClean="0">
              <a:solidFill>
                <a:srgbClr val="C00000"/>
              </a:solidFill>
            </a:endParaRPr>
          </a:p>
        </p:txBody>
      </p:sp>
      <p:sp>
        <p:nvSpPr>
          <p:cNvPr id="8" name="TextBox 7"/>
          <p:cNvSpPr txBox="1"/>
          <p:nvPr/>
        </p:nvSpPr>
        <p:spPr>
          <a:xfrm>
            <a:off x="928249" y="1098073"/>
            <a:ext cx="4809942" cy="461665"/>
          </a:xfrm>
          <a:prstGeom prst="rect">
            <a:avLst/>
          </a:prstGeom>
          <a:solidFill>
            <a:schemeClr val="accent2"/>
          </a:solidFill>
        </p:spPr>
        <p:txBody>
          <a:bodyPr wrap="square" rtlCol="0">
            <a:spAutoFit/>
          </a:bodyPr>
          <a:lstStyle/>
          <a:p>
            <a:r>
              <a:rPr lang="en-US" sz="2400" dirty="0" smtClean="0">
                <a:solidFill>
                  <a:schemeClr val="bg1"/>
                </a:solidFill>
              </a:rPr>
              <a:t>CONCURRENT EXECUTIONS:-</a:t>
            </a: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958724"/>
            <a:ext cx="11436625" cy="3970318"/>
          </a:xfrm>
          <a:prstGeom prst="rect">
            <a:avLst/>
          </a:prstGeom>
        </p:spPr>
        <p:txBody>
          <a:bodyPr wrap="square">
            <a:spAutoFit/>
          </a:bodyPr>
          <a:lstStyle/>
          <a:p>
            <a:pPr lvl="1" algn="just">
              <a:lnSpc>
                <a:spcPct val="150000"/>
              </a:lnSpc>
              <a:buFont typeface="Wingdings" pitchFamily="2" charset="2"/>
              <a:buChar char="ü"/>
            </a:pPr>
            <a:r>
              <a:rPr lang="en-US" sz="2400" dirty="0" smtClean="0">
                <a:solidFill>
                  <a:srgbClr val="C00000"/>
                </a:solidFill>
              </a:rPr>
              <a:t>The execution sequences are called </a:t>
            </a:r>
            <a:r>
              <a:rPr lang="en-US" sz="2400" dirty="0" smtClean="0">
                <a:solidFill>
                  <a:srgbClr val="002060"/>
                </a:solidFill>
              </a:rPr>
              <a:t>schedules.</a:t>
            </a:r>
          </a:p>
          <a:p>
            <a:pPr lvl="1" algn="just">
              <a:lnSpc>
                <a:spcPct val="150000"/>
              </a:lnSpc>
              <a:buFont typeface="Wingdings" pitchFamily="2" charset="2"/>
              <a:buChar char="ü"/>
            </a:pPr>
            <a:r>
              <a:rPr lang="en-US" sz="2400" dirty="0" smtClean="0">
                <a:solidFill>
                  <a:srgbClr val="C00000"/>
                </a:solidFill>
              </a:rPr>
              <a:t>When the database system executes several transactions </a:t>
            </a:r>
            <a:r>
              <a:rPr lang="en-US" sz="2400" dirty="0" smtClean="0">
                <a:solidFill>
                  <a:srgbClr val="002060"/>
                </a:solidFill>
              </a:rPr>
              <a:t>concurrently,</a:t>
            </a:r>
            <a:r>
              <a:rPr lang="en-US" sz="2400" dirty="0" smtClean="0">
                <a:solidFill>
                  <a:srgbClr val="C00000"/>
                </a:solidFill>
              </a:rPr>
              <a:t> the corresponding schedule no longer needs to be serial.</a:t>
            </a:r>
          </a:p>
          <a:p>
            <a:pPr lvl="1" algn="just">
              <a:lnSpc>
                <a:spcPct val="150000"/>
              </a:lnSpc>
              <a:buFont typeface="Wingdings" pitchFamily="2" charset="2"/>
              <a:buChar char="ü"/>
            </a:pPr>
            <a:r>
              <a:rPr lang="en-US" sz="2400" dirty="0" smtClean="0">
                <a:solidFill>
                  <a:srgbClr val="C00000"/>
                </a:solidFill>
              </a:rPr>
              <a:t>If two transactions are running concurrently, the operating system may execute one transaction for a little while, then perform a </a:t>
            </a:r>
            <a:r>
              <a:rPr lang="en-US" sz="2400" dirty="0" smtClean="0">
                <a:solidFill>
                  <a:srgbClr val="002060"/>
                </a:solidFill>
              </a:rPr>
              <a:t>context switch</a:t>
            </a:r>
            <a:r>
              <a:rPr lang="en-US" sz="2400" dirty="0" smtClean="0">
                <a:solidFill>
                  <a:srgbClr val="C00000"/>
                </a:solidFill>
              </a:rPr>
              <a:t>, execute the second transaction for some time, and then switch back to the first transaction for some time and so on.</a:t>
            </a:r>
          </a:p>
        </p:txBody>
      </p:sp>
      <p:sp>
        <p:nvSpPr>
          <p:cNvPr id="8" name="TextBox 7"/>
          <p:cNvSpPr txBox="1"/>
          <p:nvPr/>
        </p:nvSpPr>
        <p:spPr>
          <a:xfrm>
            <a:off x="928249" y="1098073"/>
            <a:ext cx="4809942" cy="461665"/>
          </a:xfrm>
          <a:prstGeom prst="rect">
            <a:avLst/>
          </a:prstGeom>
          <a:solidFill>
            <a:schemeClr val="accent2"/>
          </a:solidFill>
        </p:spPr>
        <p:txBody>
          <a:bodyPr wrap="square" rtlCol="0">
            <a:spAutoFit/>
          </a:bodyPr>
          <a:lstStyle/>
          <a:p>
            <a:r>
              <a:rPr lang="en-US" sz="2400" dirty="0" smtClean="0">
                <a:solidFill>
                  <a:schemeClr val="bg1"/>
                </a:solidFill>
              </a:rPr>
              <a:t>SCHEDULE:-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62149" y="1659452"/>
            <a:ext cx="10855234" cy="4339650"/>
          </a:xfrm>
          <a:prstGeom prst="rect">
            <a:avLst/>
          </a:prstGeom>
        </p:spPr>
        <p:txBody>
          <a:bodyPr wrap="square">
            <a:spAutoFit/>
          </a:bodyPr>
          <a:lstStyle/>
          <a:p>
            <a:pPr algn="just"/>
            <a:r>
              <a:rPr lang="en-US" sz="2400" b="1" i="1" dirty="0" smtClean="0">
                <a:solidFill>
                  <a:srgbClr val="002060"/>
                </a:solidFill>
              </a:rPr>
              <a:t>Data abstraction: </a:t>
            </a:r>
            <a:r>
              <a:rPr lang="en-US" sz="2000" dirty="0" smtClean="0">
                <a:solidFill>
                  <a:srgbClr val="FF0000"/>
                </a:solidFill>
              </a:rPr>
              <a:t>It provides user a conceptual representation with an  abstract view of the data.</a:t>
            </a:r>
          </a:p>
          <a:p>
            <a:pPr algn="just"/>
            <a:r>
              <a:rPr lang="en-US" sz="2000" i="1" dirty="0" smtClean="0">
                <a:solidFill>
                  <a:srgbClr val="002060"/>
                </a:solidFill>
              </a:rPr>
              <a:t>(The system hides  certain details of haw data are stored and maintained that   are not needed by most database users.)</a:t>
            </a:r>
          </a:p>
          <a:p>
            <a:pPr algn="just"/>
            <a:r>
              <a:rPr lang="en-US" sz="2400" b="1" i="1" dirty="0" smtClean="0">
                <a:solidFill>
                  <a:srgbClr val="002060"/>
                </a:solidFill>
              </a:rPr>
              <a:t>Database schema: </a:t>
            </a:r>
            <a:r>
              <a:rPr lang="en-US" sz="2000" dirty="0" smtClean="0">
                <a:solidFill>
                  <a:srgbClr val="FF0000"/>
                </a:solidFill>
              </a:rPr>
              <a:t>the </a:t>
            </a:r>
            <a:r>
              <a:rPr lang="en-US" sz="2000" i="1" dirty="0" smtClean="0">
                <a:solidFill>
                  <a:srgbClr val="002060"/>
                </a:solidFill>
              </a:rPr>
              <a:t>description</a:t>
            </a:r>
            <a:r>
              <a:rPr lang="en-US" sz="2000" dirty="0" smtClean="0">
                <a:solidFill>
                  <a:srgbClr val="FF0000"/>
                </a:solidFill>
              </a:rPr>
              <a:t> of the database or the overall design of the database is called as the database schema, which is specified during database design and is not expected to change frequently.</a:t>
            </a:r>
          </a:p>
          <a:p>
            <a:pPr algn="just"/>
            <a:r>
              <a:rPr lang="en-US" sz="2400" b="1" i="1" dirty="0" smtClean="0">
                <a:solidFill>
                  <a:srgbClr val="002060"/>
                </a:solidFill>
              </a:rPr>
              <a:t>Database state / snapshot / Instance: </a:t>
            </a:r>
            <a:r>
              <a:rPr lang="en-US" sz="2000" dirty="0" smtClean="0">
                <a:solidFill>
                  <a:srgbClr val="FF0000"/>
                </a:solidFill>
              </a:rPr>
              <a:t>the data in the </a:t>
            </a:r>
            <a:r>
              <a:rPr lang="en-US" sz="2000" i="1" dirty="0" smtClean="0">
                <a:solidFill>
                  <a:srgbClr val="002060"/>
                </a:solidFill>
              </a:rPr>
              <a:t>database at a particular moment </a:t>
            </a:r>
            <a:r>
              <a:rPr lang="en-US" sz="2000" dirty="0" smtClean="0">
                <a:solidFill>
                  <a:srgbClr val="FF0000"/>
                </a:solidFill>
              </a:rPr>
              <a:t>in time is called as the database state.</a:t>
            </a:r>
          </a:p>
          <a:p>
            <a:pPr algn="just"/>
            <a:r>
              <a:rPr lang="en-US" sz="2000" dirty="0" smtClean="0">
                <a:solidFill>
                  <a:srgbClr val="FF0000"/>
                </a:solidFill>
              </a:rPr>
              <a:t>Every time we insert or delete a record or change the value of a data item in a record, we change one state of the database into another state.</a:t>
            </a:r>
          </a:p>
          <a:p>
            <a:pPr algn="just"/>
            <a:r>
              <a:rPr lang="en-US" sz="2400" b="1" i="1" dirty="0" smtClean="0">
                <a:solidFill>
                  <a:srgbClr val="002060"/>
                </a:solidFill>
              </a:rPr>
              <a:t>Metadata: </a:t>
            </a:r>
            <a:r>
              <a:rPr lang="en-US" sz="2000" dirty="0" smtClean="0">
                <a:solidFill>
                  <a:srgbClr val="FF0000"/>
                </a:solidFill>
              </a:rPr>
              <a:t>it is the data about data means the </a:t>
            </a:r>
            <a:r>
              <a:rPr lang="en-US" sz="2000" i="1" dirty="0" smtClean="0">
                <a:solidFill>
                  <a:srgbClr val="002060"/>
                </a:solidFill>
              </a:rPr>
              <a:t>description of schema constructs and constraints. </a:t>
            </a:r>
            <a:r>
              <a:rPr lang="en-US" sz="2000" dirty="0" smtClean="0">
                <a:solidFill>
                  <a:srgbClr val="FF0000"/>
                </a:solidFill>
              </a:rPr>
              <a:t>Metadata is the information such as the structure of each file, the type and storage format of each data item and various constraints on the data.</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             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00539" y="1084218"/>
            <a:ext cx="4924705" cy="400110"/>
          </a:xfrm>
          <a:prstGeom prst="rect">
            <a:avLst/>
          </a:prstGeom>
          <a:solidFill>
            <a:schemeClr val="accent2"/>
          </a:solidFill>
        </p:spPr>
        <p:txBody>
          <a:bodyPr wrap="square" rtlCol="0">
            <a:spAutoFit/>
          </a:bodyPr>
          <a:lstStyle/>
          <a:p>
            <a:r>
              <a:rPr lang="en-US" sz="2000" dirty="0" smtClean="0">
                <a:solidFill>
                  <a:schemeClr val="bg1"/>
                </a:solidFill>
              </a:rPr>
              <a:t>Categories of data models::</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6" y="2017716"/>
            <a:ext cx="6829144" cy="1938992"/>
          </a:xfrm>
          <a:prstGeom prst="rect">
            <a:avLst/>
          </a:prstGeom>
        </p:spPr>
        <p:txBody>
          <a:bodyPr wrap="square">
            <a:spAutoFit/>
          </a:bodyPr>
          <a:lstStyle/>
          <a:p>
            <a:pPr algn="just">
              <a:lnSpc>
                <a:spcPct val="150000"/>
              </a:lnSpc>
              <a:buFont typeface="Wingdings" pitchFamily="2" charset="2"/>
              <a:buChar char="ü"/>
            </a:pPr>
            <a:r>
              <a:rPr lang="en-US" sz="2000" dirty="0" smtClean="0">
                <a:solidFill>
                  <a:srgbClr val="C00000"/>
                </a:solidFill>
              </a:rPr>
              <a:t>Suppose in a schedule S, two transactions T1 and T2:- Transaction T1 transfers Rs 50 from account A to B and,</a:t>
            </a:r>
          </a:p>
          <a:p>
            <a:pPr algn="just">
              <a:lnSpc>
                <a:spcPct val="150000"/>
              </a:lnSpc>
              <a:buFont typeface="Wingdings" pitchFamily="2" charset="2"/>
              <a:buChar char="ü"/>
            </a:pPr>
            <a:r>
              <a:rPr lang="en-US" sz="2000" dirty="0" smtClean="0">
                <a:solidFill>
                  <a:srgbClr val="C00000"/>
                </a:solidFill>
              </a:rPr>
              <a:t>Transaction T2 transfers 10 percent of the balance from account A to account B. </a:t>
            </a:r>
            <a:r>
              <a:rPr lang="en-US" sz="2000" dirty="0" smtClean="0">
                <a:solidFill>
                  <a:srgbClr val="002060"/>
                </a:solidFill>
              </a:rPr>
              <a:t>[Serial Schedule (S1)]</a:t>
            </a:r>
          </a:p>
        </p:txBody>
      </p:sp>
      <p:sp>
        <p:nvSpPr>
          <p:cNvPr id="8" name="TextBox 7"/>
          <p:cNvSpPr txBox="1"/>
          <p:nvPr/>
        </p:nvSpPr>
        <p:spPr>
          <a:xfrm>
            <a:off x="928249" y="1098073"/>
            <a:ext cx="4809942" cy="461665"/>
          </a:xfrm>
          <a:prstGeom prst="rect">
            <a:avLst/>
          </a:prstGeom>
          <a:solidFill>
            <a:schemeClr val="accent2"/>
          </a:solidFill>
        </p:spPr>
        <p:txBody>
          <a:bodyPr wrap="square" rtlCol="0">
            <a:spAutoFit/>
          </a:bodyPr>
          <a:lstStyle/>
          <a:p>
            <a:pPr lvl="1"/>
            <a:r>
              <a:rPr lang="en-US" sz="2400" dirty="0" smtClean="0">
                <a:solidFill>
                  <a:schemeClr val="bg1"/>
                </a:solidFill>
              </a:rPr>
              <a:t>EXAMPLE:-</a:t>
            </a:r>
            <a:endParaRPr lang="en-US" sz="2000" dirty="0">
              <a:solidFill>
                <a:schemeClr val="bg1"/>
              </a:solidFill>
            </a:endParaRPr>
          </a:p>
        </p:txBody>
      </p:sp>
      <p:graphicFrame>
        <p:nvGraphicFramePr>
          <p:cNvPr id="11" name="Table 10"/>
          <p:cNvGraphicFramePr>
            <a:graphicFrameLocks noGrp="1"/>
          </p:cNvGraphicFramePr>
          <p:nvPr/>
        </p:nvGraphicFramePr>
        <p:xfrm>
          <a:off x="8049184" y="1117226"/>
          <a:ext cx="3085690" cy="4577080"/>
        </p:xfrm>
        <a:graphic>
          <a:graphicData uri="http://schemas.openxmlformats.org/drawingml/2006/table">
            <a:tbl>
              <a:tblPr firstRow="1" bandRow="1">
                <a:tableStyleId>{5C22544A-7EE6-4342-B048-85BDC9FD1C3A}</a:tableStyleId>
              </a:tblPr>
              <a:tblGrid>
                <a:gridCol w="1522361">
                  <a:extLst>
                    <a:ext uri="{9D8B030D-6E8A-4147-A177-3AD203B41FA5}">
                      <a16:colId xmlns:a16="http://schemas.microsoft.com/office/drawing/2014/main" val="20000"/>
                    </a:ext>
                  </a:extLst>
                </a:gridCol>
                <a:gridCol w="1563329">
                  <a:extLst>
                    <a:ext uri="{9D8B030D-6E8A-4147-A177-3AD203B41FA5}">
                      <a16:colId xmlns:a16="http://schemas.microsoft.com/office/drawing/2014/main" val="20001"/>
                    </a:ext>
                  </a:extLst>
                </a:gridCol>
              </a:tblGrid>
              <a:tr h="370840">
                <a:tc>
                  <a:txBody>
                    <a:bodyPr/>
                    <a:lstStyle/>
                    <a:p>
                      <a:r>
                        <a:rPr lang="en-US" dirty="0" smtClean="0"/>
                        <a:t>T1</a:t>
                      </a:r>
                      <a:endParaRPr lang="en-US" dirty="0"/>
                    </a:p>
                  </a:txBody>
                  <a:tcPr/>
                </a:tc>
                <a:tc>
                  <a:txBody>
                    <a:bodyPr/>
                    <a:lstStyle/>
                    <a:p>
                      <a:r>
                        <a:rPr lang="en-US" dirty="0" smtClean="0"/>
                        <a:t>T2</a:t>
                      </a:r>
                      <a:endParaRPr lang="en-US" dirty="0"/>
                    </a:p>
                  </a:txBody>
                  <a:tcPr/>
                </a:tc>
                <a:extLst>
                  <a:ext uri="{0D108BD9-81ED-4DB2-BD59-A6C34878D82A}">
                    <a16:rowId xmlns:a16="http://schemas.microsoft.com/office/drawing/2014/main" val="10000"/>
                  </a:ext>
                </a:extLst>
              </a:tr>
              <a:tr h="370840">
                <a:tc>
                  <a:txBody>
                    <a:bodyPr/>
                    <a:lstStyle/>
                    <a:p>
                      <a:pPr>
                        <a:lnSpc>
                          <a:spcPct val="100000"/>
                        </a:lnSpc>
                      </a:pPr>
                      <a:r>
                        <a:rPr lang="en-US" sz="1800" kern="1200" dirty="0" smtClean="0">
                          <a:solidFill>
                            <a:srgbClr val="002060"/>
                          </a:solidFill>
                          <a:latin typeface="+mn-lt"/>
                          <a:ea typeface="+mn-ea"/>
                          <a:cs typeface="+mn-cs"/>
                        </a:rPr>
                        <a:t>Read(A) </a:t>
                      </a:r>
                    </a:p>
                    <a:p>
                      <a:pPr>
                        <a:lnSpc>
                          <a:spcPct val="100000"/>
                        </a:lnSpc>
                      </a:pPr>
                      <a:r>
                        <a:rPr lang="en-US" sz="1800" kern="1200" dirty="0" smtClean="0">
                          <a:solidFill>
                            <a:srgbClr val="002060"/>
                          </a:solidFill>
                          <a:latin typeface="+mn-lt"/>
                          <a:ea typeface="+mn-ea"/>
                          <a:cs typeface="+mn-cs"/>
                        </a:rPr>
                        <a:t>A:= A-50</a:t>
                      </a:r>
                    </a:p>
                    <a:p>
                      <a:pPr>
                        <a:lnSpc>
                          <a:spcPct val="100000"/>
                        </a:lnSpc>
                      </a:pPr>
                      <a:r>
                        <a:rPr lang="en-US" sz="1800" kern="1200" dirty="0" smtClean="0">
                          <a:solidFill>
                            <a:srgbClr val="002060"/>
                          </a:solidFill>
                          <a:latin typeface="+mn-lt"/>
                          <a:ea typeface="+mn-ea"/>
                          <a:cs typeface="+mn-cs"/>
                        </a:rPr>
                        <a:t>Write(A)</a:t>
                      </a:r>
                    </a:p>
                    <a:p>
                      <a:pPr>
                        <a:lnSpc>
                          <a:spcPct val="100000"/>
                        </a:lnSpc>
                      </a:pPr>
                      <a:endParaRPr lang="en-US" sz="1800" kern="1200" dirty="0" smtClean="0">
                        <a:solidFill>
                          <a:srgbClr val="002060"/>
                        </a:solidFill>
                        <a:latin typeface="+mn-lt"/>
                        <a:ea typeface="+mn-ea"/>
                        <a:cs typeface="+mn-cs"/>
                      </a:endParaRPr>
                    </a:p>
                    <a:p>
                      <a:pPr>
                        <a:lnSpc>
                          <a:spcPct val="100000"/>
                        </a:lnSpc>
                      </a:pPr>
                      <a:r>
                        <a:rPr lang="en-US" sz="1800" kern="1200" dirty="0" smtClean="0">
                          <a:solidFill>
                            <a:srgbClr val="002060"/>
                          </a:solidFill>
                          <a:latin typeface="+mn-lt"/>
                          <a:ea typeface="+mn-ea"/>
                          <a:cs typeface="+mn-cs"/>
                        </a:rPr>
                        <a:t>Read(B) </a:t>
                      </a:r>
                    </a:p>
                    <a:p>
                      <a:pPr>
                        <a:lnSpc>
                          <a:spcPct val="100000"/>
                        </a:lnSpc>
                      </a:pPr>
                      <a:r>
                        <a:rPr lang="en-US" sz="1800" kern="1200" dirty="0" smtClean="0">
                          <a:solidFill>
                            <a:srgbClr val="002060"/>
                          </a:solidFill>
                          <a:latin typeface="+mn-lt"/>
                          <a:ea typeface="+mn-ea"/>
                          <a:cs typeface="+mn-cs"/>
                        </a:rPr>
                        <a:t>B:=B+50</a:t>
                      </a:r>
                    </a:p>
                    <a:p>
                      <a:pPr>
                        <a:lnSpc>
                          <a:spcPct val="100000"/>
                        </a:lnSpc>
                      </a:pPr>
                      <a:r>
                        <a:rPr lang="en-US" sz="1800" kern="1200" dirty="0" smtClean="0">
                          <a:solidFill>
                            <a:srgbClr val="002060"/>
                          </a:solidFill>
                          <a:latin typeface="+mn-lt"/>
                          <a:ea typeface="+mn-ea"/>
                          <a:cs typeface="+mn-cs"/>
                        </a:rPr>
                        <a:t>Write(B)</a:t>
                      </a:r>
                      <a:endParaRPr lang="en-US" dirty="0">
                        <a:solidFill>
                          <a:srgbClr val="002060"/>
                        </a:solidFill>
                      </a:endParaRPr>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lnSpc>
                          <a:spcPct val="100000"/>
                        </a:lnSpc>
                      </a:pPr>
                      <a:r>
                        <a:rPr lang="en-US" sz="1800" kern="1200" dirty="0" smtClean="0">
                          <a:solidFill>
                            <a:srgbClr val="C00000"/>
                          </a:solidFill>
                          <a:latin typeface="+mn-lt"/>
                          <a:ea typeface="+mn-ea"/>
                          <a:cs typeface="+mn-cs"/>
                        </a:rPr>
                        <a:t>Read(A)</a:t>
                      </a:r>
                    </a:p>
                    <a:p>
                      <a:pPr>
                        <a:lnSpc>
                          <a:spcPct val="100000"/>
                        </a:lnSpc>
                      </a:pPr>
                      <a:r>
                        <a:rPr lang="en-US" sz="1800" kern="1200" dirty="0" smtClean="0">
                          <a:solidFill>
                            <a:srgbClr val="C00000"/>
                          </a:solidFill>
                          <a:latin typeface="+mn-lt"/>
                          <a:ea typeface="+mn-ea"/>
                          <a:cs typeface="+mn-cs"/>
                        </a:rPr>
                        <a:t>Temp:=A*0.1 </a:t>
                      </a:r>
                    </a:p>
                    <a:p>
                      <a:pPr>
                        <a:lnSpc>
                          <a:spcPct val="100000"/>
                        </a:lnSpc>
                      </a:pPr>
                      <a:r>
                        <a:rPr lang="en-US" sz="1800" kern="1200" dirty="0" smtClean="0">
                          <a:solidFill>
                            <a:srgbClr val="C00000"/>
                          </a:solidFill>
                          <a:latin typeface="+mn-lt"/>
                          <a:ea typeface="+mn-ea"/>
                          <a:cs typeface="+mn-cs"/>
                        </a:rPr>
                        <a:t>A:=A-temp</a:t>
                      </a:r>
                    </a:p>
                    <a:p>
                      <a:pPr>
                        <a:lnSpc>
                          <a:spcPct val="100000"/>
                        </a:lnSpc>
                      </a:pPr>
                      <a:endParaRPr lang="en-US" sz="1800" kern="1200" dirty="0" smtClean="0">
                        <a:solidFill>
                          <a:srgbClr val="C00000"/>
                        </a:solidFill>
                        <a:latin typeface="+mn-lt"/>
                        <a:ea typeface="+mn-ea"/>
                        <a:cs typeface="+mn-cs"/>
                      </a:endParaRPr>
                    </a:p>
                    <a:p>
                      <a:pPr>
                        <a:lnSpc>
                          <a:spcPct val="100000"/>
                        </a:lnSpc>
                      </a:pPr>
                      <a:r>
                        <a:rPr lang="en-US" sz="1800" kern="1200" dirty="0" smtClean="0">
                          <a:solidFill>
                            <a:srgbClr val="C00000"/>
                          </a:solidFill>
                          <a:latin typeface="+mn-lt"/>
                          <a:ea typeface="+mn-ea"/>
                          <a:cs typeface="+mn-cs"/>
                        </a:rPr>
                        <a:t>Write(A) </a:t>
                      </a:r>
                    </a:p>
                    <a:p>
                      <a:pPr>
                        <a:lnSpc>
                          <a:spcPct val="100000"/>
                        </a:lnSpc>
                      </a:pPr>
                      <a:r>
                        <a:rPr lang="en-US" sz="1800" kern="1200" dirty="0" smtClean="0">
                          <a:solidFill>
                            <a:srgbClr val="C00000"/>
                          </a:solidFill>
                          <a:latin typeface="+mn-lt"/>
                          <a:ea typeface="+mn-ea"/>
                          <a:cs typeface="+mn-cs"/>
                        </a:rPr>
                        <a:t>Read(B) </a:t>
                      </a:r>
                    </a:p>
                    <a:p>
                      <a:pPr>
                        <a:lnSpc>
                          <a:spcPct val="100000"/>
                        </a:lnSpc>
                      </a:pPr>
                      <a:r>
                        <a:rPr lang="en-US" sz="1800" kern="1200" dirty="0" smtClean="0">
                          <a:solidFill>
                            <a:srgbClr val="C00000"/>
                          </a:solidFill>
                          <a:latin typeface="+mn-lt"/>
                          <a:ea typeface="+mn-ea"/>
                          <a:cs typeface="+mn-cs"/>
                        </a:rPr>
                        <a:t>B:=</a:t>
                      </a:r>
                      <a:r>
                        <a:rPr lang="en-US" sz="1800" kern="1200" dirty="0" err="1" smtClean="0">
                          <a:solidFill>
                            <a:srgbClr val="C00000"/>
                          </a:solidFill>
                          <a:latin typeface="+mn-lt"/>
                          <a:ea typeface="+mn-ea"/>
                          <a:cs typeface="+mn-cs"/>
                        </a:rPr>
                        <a:t>B+temp</a:t>
                      </a:r>
                      <a:endParaRPr lang="en-US" sz="1800" kern="1200" dirty="0" smtClean="0">
                        <a:solidFill>
                          <a:srgbClr val="C00000"/>
                        </a:solidFill>
                        <a:latin typeface="+mn-lt"/>
                        <a:ea typeface="+mn-ea"/>
                        <a:cs typeface="+mn-cs"/>
                      </a:endParaRPr>
                    </a:p>
                    <a:p>
                      <a:pPr>
                        <a:lnSpc>
                          <a:spcPct val="100000"/>
                        </a:lnSpc>
                      </a:pPr>
                      <a:r>
                        <a:rPr lang="en-US" sz="1800" kern="1200" dirty="0" smtClean="0">
                          <a:solidFill>
                            <a:srgbClr val="C00000"/>
                          </a:solidFill>
                          <a:latin typeface="+mn-lt"/>
                          <a:ea typeface="+mn-ea"/>
                          <a:cs typeface="+mn-cs"/>
                        </a:rPr>
                        <a:t>Write(B)</a:t>
                      </a:r>
                      <a:endParaRPr lang="en-US" dirty="0">
                        <a:solidFill>
                          <a:srgbClr val="C00000"/>
                        </a:solidFill>
                      </a:endParaRPr>
                    </a:p>
                  </a:txBody>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heel(4)">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8" name="TextBox 7"/>
          <p:cNvSpPr txBox="1"/>
          <p:nvPr/>
        </p:nvSpPr>
        <p:spPr>
          <a:xfrm>
            <a:off x="928249" y="1098073"/>
            <a:ext cx="4809942" cy="584775"/>
          </a:xfrm>
          <a:prstGeom prst="rect">
            <a:avLst/>
          </a:prstGeom>
          <a:solidFill>
            <a:schemeClr val="accent2"/>
          </a:solidFill>
        </p:spPr>
        <p:txBody>
          <a:bodyPr wrap="square" rtlCol="0">
            <a:spAutoFit/>
          </a:bodyPr>
          <a:lstStyle/>
          <a:p>
            <a:r>
              <a:rPr lang="en-US" sz="3200" dirty="0" smtClean="0">
                <a:solidFill>
                  <a:schemeClr val="bg1"/>
                </a:solidFill>
              </a:rPr>
              <a:t>[Concurrent schedule (S</a:t>
            </a:r>
            <a:r>
              <a:rPr lang="en-US" sz="3200" baseline="-25000" dirty="0" smtClean="0">
                <a:solidFill>
                  <a:schemeClr val="bg1"/>
                </a:solidFill>
              </a:rPr>
              <a:t>2</a:t>
            </a:r>
            <a:r>
              <a:rPr lang="en-US" sz="3200" dirty="0" smtClean="0">
                <a:solidFill>
                  <a:schemeClr val="bg1"/>
                </a:solidFill>
              </a:rPr>
              <a:t>)]</a:t>
            </a:r>
            <a:endParaRPr lang="en-US" sz="3200" dirty="0">
              <a:solidFill>
                <a:schemeClr val="bg1"/>
              </a:solidFill>
            </a:endParaRPr>
          </a:p>
        </p:txBody>
      </p:sp>
      <p:graphicFrame>
        <p:nvGraphicFramePr>
          <p:cNvPr id="11" name="Table 10"/>
          <p:cNvGraphicFramePr>
            <a:graphicFrameLocks noGrp="1"/>
          </p:cNvGraphicFramePr>
          <p:nvPr/>
        </p:nvGraphicFramePr>
        <p:xfrm>
          <a:off x="2580926" y="1958498"/>
          <a:ext cx="6813754" cy="4302760"/>
        </p:xfrm>
        <a:graphic>
          <a:graphicData uri="http://schemas.openxmlformats.org/drawingml/2006/table">
            <a:tbl>
              <a:tblPr firstRow="1" bandRow="1">
                <a:tableStyleId>{5C22544A-7EE6-4342-B048-85BDC9FD1C3A}</a:tableStyleId>
              </a:tblPr>
              <a:tblGrid>
                <a:gridCol w="3392129">
                  <a:extLst>
                    <a:ext uri="{9D8B030D-6E8A-4147-A177-3AD203B41FA5}">
                      <a16:colId xmlns:a16="http://schemas.microsoft.com/office/drawing/2014/main" val="20000"/>
                    </a:ext>
                  </a:extLst>
                </a:gridCol>
                <a:gridCol w="3421625">
                  <a:extLst>
                    <a:ext uri="{9D8B030D-6E8A-4147-A177-3AD203B41FA5}">
                      <a16:colId xmlns:a16="http://schemas.microsoft.com/office/drawing/2014/main" val="20001"/>
                    </a:ext>
                  </a:extLst>
                </a:gridCol>
              </a:tblGrid>
              <a:tr h="370840">
                <a:tc>
                  <a:txBody>
                    <a:bodyPr/>
                    <a:lstStyle/>
                    <a:p>
                      <a:r>
                        <a:rPr lang="en-US" dirty="0" smtClean="0"/>
                        <a:t>T1</a:t>
                      </a:r>
                      <a:endParaRPr lang="en-US" dirty="0"/>
                    </a:p>
                  </a:txBody>
                  <a:tcPr/>
                </a:tc>
                <a:tc>
                  <a:txBody>
                    <a:bodyPr/>
                    <a:lstStyle/>
                    <a:p>
                      <a:r>
                        <a:rPr lang="en-US" dirty="0" smtClean="0"/>
                        <a:t>T2</a:t>
                      </a:r>
                      <a:endParaRPr lang="en-US" dirty="0"/>
                    </a:p>
                  </a:txBody>
                  <a:tcPr/>
                </a:tc>
                <a:extLst>
                  <a:ext uri="{0D108BD9-81ED-4DB2-BD59-A6C34878D82A}">
                    <a16:rowId xmlns:a16="http://schemas.microsoft.com/office/drawing/2014/main" val="10000"/>
                  </a:ext>
                </a:extLst>
              </a:tr>
              <a:tr h="370840">
                <a:tc>
                  <a:txBody>
                    <a:bodyPr/>
                    <a:lstStyle/>
                    <a:p>
                      <a:pPr>
                        <a:lnSpc>
                          <a:spcPct val="100000"/>
                        </a:lnSpc>
                      </a:pPr>
                      <a:r>
                        <a:rPr lang="en-US" sz="1800" kern="1200" dirty="0" smtClean="0">
                          <a:solidFill>
                            <a:srgbClr val="002060"/>
                          </a:solidFill>
                          <a:latin typeface="+mn-lt"/>
                          <a:ea typeface="+mn-ea"/>
                          <a:cs typeface="+mn-cs"/>
                        </a:rPr>
                        <a:t>Read(A) </a:t>
                      </a:r>
                    </a:p>
                    <a:p>
                      <a:pPr>
                        <a:lnSpc>
                          <a:spcPct val="100000"/>
                        </a:lnSpc>
                      </a:pPr>
                      <a:r>
                        <a:rPr lang="en-US" sz="1800" kern="1200" dirty="0" smtClean="0">
                          <a:solidFill>
                            <a:srgbClr val="002060"/>
                          </a:solidFill>
                          <a:latin typeface="+mn-lt"/>
                          <a:ea typeface="+mn-ea"/>
                          <a:cs typeface="+mn-cs"/>
                        </a:rPr>
                        <a:t>A:= A-50</a:t>
                      </a:r>
                    </a:p>
                    <a:p>
                      <a:pPr>
                        <a:lnSpc>
                          <a:spcPct val="100000"/>
                        </a:lnSpc>
                      </a:pPr>
                      <a:r>
                        <a:rPr lang="en-US" sz="1800" kern="1200" dirty="0" smtClean="0">
                          <a:solidFill>
                            <a:srgbClr val="002060"/>
                          </a:solidFill>
                          <a:latin typeface="+mn-lt"/>
                          <a:ea typeface="+mn-ea"/>
                          <a:cs typeface="+mn-cs"/>
                        </a:rPr>
                        <a:t>Write(A)</a:t>
                      </a:r>
                    </a:p>
                    <a:p>
                      <a:pPr>
                        <a:lnSpc>
                          <a:spcPct val="100000"/>
                        </a:lnSpc>
                      </a:pPr>
                      <a:endParaRPr lang="en-US" sz="1800" kern="1200" dirty="0" smtClean="0">
                        <a:solidFill>
                          <a:srgbClr val="002060"/>
                        </a:solidFill>
                        <a:latin typeface="+mn-lt"/>
                        <a:ea typeface="+mn-ea"/>
                        <a:cs typeface="+mn-cs"/>
                      </a:endParaRPr>
                    </a:p>
                    <a:p>
                      <a:pPr>
                        <a:lnSpc>
                          <a:spcPct val="100000"/>
                        </a:lnSpc>
                      </a:pPr>
                      <a:endParaRPr lang="en-US" sz="1800" kern="1200" dirty="0" smtClean="0">
                        <a:solidFill>
                          <a:srgbClr val="002060"/>
                        </a:solidFill>
                        <a:latin typeface="+mn-lt"/>
                        <a:ea typeface="+mn-ea"/>
                        <a:cs typeface="+mn-cs"/>
                      </a:endParaRPr>
                    </a:p>
                    <a:p>
                      <a:pPr>
                        <a:lnSpc>
                          <a:spcPct val="100000"/>
                        </a:lnSpc>
                      </a:pPr>
                      <a:r>
                        <a:rPr lang="en-US" sz="1800" kern="1200" dirty="0" smtClean="0">
                          <a:solidFill>
                            <a:srgbClr val="002060"/>
                          </a:solidFill>
                          <a:latin typeface="+mn-lt"/>
                          <a:ea typeface="+mn-ea"/>
                          <a:cs typeface="+mn-cs"/>
                        </a:rPr>
                        <a:t>Read(B) </a:t>
                      </a:r>
                    </a:p>
                    <a:p>
                      <a:pPr>
                        <a:lnSpc>
                          <a:spcPct val="100000"/>
                        </a:lnSpc>
                      </a:pPr>
                      <a:r>
                        <a:rPr lang="en-US" sz="1800" kern="1200" dirty="0" smtClean="0">
                          <a:solidFill>
                            <a:srgbClr val="002060"/>
                          </a:solidFill>
                          <a:latin typeface="+mn-lt"/>
                          <a:ea typeface="+mn-ea"/>
                          <a:cs typeface="+mn-cs"/>
                        </a:rPr>
                        <a:t>B:=B+50</a:t>
                      </a:r>
                    </a:p>
                    <a:p>
                      <a:pPr>
                        <a:lnSpc>
                          <a:spcPct val="100000"/>
                        </a:lnSpc>
                      </a:pPr>
                      <a:r>
                        <a:rPr lang="en-US" sz="1800" kern="1200" dirty="0" smtClean="0">
                          <a:solidFill>
                            <a:srgbClr val="002060"/>
                          </a:solidFill>
                          <a:latin typeface="+mn-lt"/>
                          <a:ea typeface="+mn-ea"/>
                          <a:cs typeface="+mn-cs"/>
                        </a:rPr>
                        <a:t>Write(B)</a:t>
                      </a:r>
                      <a:endParaRPr lang="en-US" dirty="0" smtClean="0">
                        <a:solidFill>
                          <a:srgbClr val="002060"/>
                        </a:solidFill>
                      </a:endParaRPr>
                    </a:p>
                    <a:p>
                      <a:pPr>
                        <a:lnSpc>
                          <a:spcPct val="100000"/>
                        </a:lnSpc>
                      </a:pPr>
                      <a:endParaRPr lang="en-US" sz="1800" kern="1200" dirty="0" smtClean="0">
                        <a:solidFill>
                          <a:srgbClr val="002060"/>
                        </a:solidFill>
                        <a:latin typeface="+mn-lt"/>
                        <a:ea typeface="+mn-ea"/>
                        <a:cs typeface="+mn-cs"/>
                      </a:endParaRPr>
                    </a:p>
                    <a:p>
                      <a:pPr>
                        <a:lnSpc>
                          <a:spcPct val="100000"/>
                        </a:lnSpc>
                      </a:pPr>
                      <a:endParaRPr lang="en-US" sz="1800" kern="1200" dirty="0" smtClean="0">
                        <a:solidFill>
                          <a:srgbClr val="002060"/>
                        </a:solidFill>
                        <a:latin typeface="+mn-lt"/>
                        <a:ea typeface="+mn-ea"/>
                        <a:cs typeface="+mn-cs"/>
                      </a:endParaRPr>
                    </a:p>
                  </a:txBody>
                  <a:tcPr/>
                </a:tc>
                <a:tc>
                  <a:txBody>
                    <a:bodyPr/>
                    <a:lstStyle/>
                    <a:p>
                      <a:endParaRPr lang="en-US" dirty="0" smtClean="0"/>
                    </a:p>
                    <a:p>
                      <a:endParaRPr lang="en-US" dirty="0" smtClean="0"/>
                    </a:p>
                    <a:p>
                      <a:endParaRPr lang="en-US" dirty="0" smtClean="0"/>
                    </a:p>
                    <a:p>
                      <a:endParaRPr lang="en-IN" dirty="0" smtClean="0"/>
                    </a:p>
                    <a:p>
                      <a:endParaRPr lang="en-IN" dirty="0" smtClean="0"/>
                    </a:p>
                    <a:p>
                      <a:pPr>
                        <a:lnSpc>
                          <a:spcPct val="100000"/>
                        </a:lnSpc>
                      </a:pPr>
                      <a:r>
                        <a:rPr lang="en-US" sz="1800" kern="1200" dirty="0" smtClean="0">
                          <a:solidFill>
                            <a:srgbClr val="C00000"/>
                          </a:solidFill>
                          <a:latin typeface="+mn-lt"/>
                          <a:ea typeface="+mn-ea"/>
                          <a:cs typeface="+mn-cs"/>
                        </a:rPr>
                        <a:t>Read(A)</a:t>
                      </a:r>
                    </a:p>
                    <a:p>
                      <a:pPr>
                        <a:lnSpc>
                          <a:spcPct val="100000"/>
                        </a:lnSpc>
                      </a:pPr>
                      <a:r>
                        <a:rPr lang="en-US" sz="1800" kern="1200" dirty="0" smtClean="0">
                          <a:solidFill>
                            <a:srgbClr val="C00000"/>
                          </a:solidFill>
                          <a:latin typeface="+mn-lt"/>
                          <a:ea typeface="+mn-ea"/>
                          <a:cs typeface="+mn-cs"/>
                        </a:rPr>
                        <a:t>Temp:=A*0.1 </a:t>
                      </a:r>
                    </a:p>
                    <a:p>
                      <a:pPr>
                        <a:lnSpc>
                          <a:spcPct val="100000"/>
                        </a:lnSpc>
                      </a:pPr>
                      <a:r>
                        <a:rPr lang="en-US" sz="1800" kern="1200" dirty="0" smtClean="0">
                          <a:solidFill>
                            <a:srgbClr val="C00000"/>
                          </a:solidFill>
                          <a:latin typeface="+mn-lt"/>
                          <a:ea typeface="+mn-ea"/>
                          <a:cs typeface="+mn-cs"/>
                        </a:rPr>
                        <a:t>A:=A-temp</a:t>
                      </a:r>
                      <a:endParaRPr lang="en-US" dirty="0" smtClean="0"/>
                    </a:p>
                    <a:p>
                      <a:endParaRPr lang="en-US" dirty="0" smtClean="0"/>
                    </a:p>
                    <a:p>
                      <a:endParaRPr lang="en-US" dirty="0" smtClean="0"/>
                    </a:p>
                    <a:p>
                      <a:pPr>
                        <a:lnSpc>
                          <a:spcPct val="100000"/>
                        </a:lnSpc>
                      </a:pPr>
                      <a:r>
                        <a:rPr lang="en-US" sz="1800" kern="1200" dirty="0" smtClean="0">
                          <a:solidFill>
                            <a:srgbClr val="C00000"/>
                          </a:solidFill>
                          <a:latin typeface="+mn-lt"/>
                          <a:ea typeface="+mn-ea"/>
                          <a:cs typeface="+mn-cs"/>
                        </a:rPr>
                        <a:t>Write(A) </a:t>
                      </a:r>
                    </a:p>
                    <a:p>
                      <a:pPr>
                        <a:lnSpc>
                          <a:spcPct val="100000"/>
                        </a:lnSpc>
                      </a:pPr>
                      <a:r>
                        <a:rPr lang="en-US" sz="1800" kern="1200" dirty="0" smtClean="0">
                          <a:solidFill>
                            <a:srgbClr val="C00000"/>
                          </a:solidFill>
                          <a:latin typeface="+mn-lt"/>
                          <a:ea typeface="+mn-ea"/>
                          <a:cs typeface="+mn-cs"/>
                        </a:rPr>
                        <a:t>Read(B) </a:t>
                      </a:r>
                    </a:p>
                    <a:p>
                      <a:pPr>
                        <a:lnSpc>
                          <a:spcPct val="100000"/>
                        </a:lnSpc>
                      </a:pPr>
                      <a:r>
                        <a:rPr lang="en-US" sz="1800" kern="1200" dirty="0" smtClean="0">
                          <a:solidFill>
                            <a:srgbClr val="C00000"/>
                          </a:solidFill>
                          <a:latin typeface="+mn-lt"/>
                          <a:ea typeface="+mn-ea"/>
                          <a:cs typeface="+mn-cs"/>
                        </a:rPr>
                        <a:t>B:=</a:t>
                      </a:r>
                      <a:r>
                        <a:rPr lang="en-US" sz="1800" kern="1200" dirty="0" err="1" smtClean="0">
                          <a:solidFill>
                            <a:srgbClr val="C00000"/>
                          </a:solidFill>
                          <a:latin typeface="+mn-lt"/>
                          <a:ea typeface="+mn-ea"/>
                          <a:cs typeface="+mn-cs"/>
                        </a:rPr>
                        <a:t>B+temp</a:t>
                      </a:r>
                      <a:endParaRPr lang="en-US" sz="1800" kern="1200" dirty="0" smtClean="0">
                        <a:solidFill>
                          <a:srgbClr val="C00000"/>
                        </a:solidFill>
                        <a:latin typeface="+mn-lt"/>
                        <a:ea typeface="+mn-ea"/>
                        <a:cs typeface="+mn-cs"/>
                      </a:endParaRPr>
                    </a:p>
                    <a:p>
                      <a:pPr>
                        <a:lnSpc>
                          <a:spcPct val="100000"/>
                        </a:lnSpc>
                      </a:pPr>
                      <a:r>
                        <a:rPr lang="en-US" sz="1800" kern="1200" dirty="0" smtClean="0">
                          <a:solidFill>
                            <a:srgbClr val="C00000"/>
                          </a:solidFill>
                          <a:latin typeface="+mn-lt"/>
                          <a:ea typeface="+mn-ea"/>
                          <a:cs typeface="+mn-cs"/>
                        </a:rPr>
                        <a:t>Write(B)</a:t>
                      </a:r>
                      <a:endParaRPr lang="en-US" dirty="0" smtClean="0">
                        <a:solidFill>
                          <a:srgbClr val="C00000"/>
                        </a:solidFill>
                      </a:endParaRPr>
                    </a:p>
                  </a:txBody>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4)">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737504"/>
            <a:ext cx="11436625" cy="4247317"/>
          </a:xfrm>
          <a:prstGeom prst="rect">
            <a:avLst/>
          </a:prstGeom>
        </p:spPr>
        <p:txBody>
          <a:bodyPr wrap="square">
            <a:spAutoFit/>
          </a:bodyPr>
          <a:lstStyle/>
          <a:p>
            <a:pPr lvl="1">
              <a:lnSpc>
                <a:spcPct val="150000"/>
              </a:lnSpc>
              <a:buFont typeface="Wingdings" pitchFamily="2" charset="2"/>
              <a:buChar char="ü"/>
            </a:pPr>
            <a:r>
              <a:rPr lang="en-US" sz="2000" dirty="0" smtClean="0">
                <a:solidFill>
                  <a:srgbClr val="C00000"/>
                </a:solidFill>
              </a:rPr>
              <a:t>The database system must control concurrent execution of transactions, to ensure that  the  database state remains consistent.</a:t>
            </a:r>
            <a:endParaRPr lang="en-US" dirty="0" smtClean="0">
              <a:solidFill>
                <a:srgbClr val="C00000"/>
              </a:solidFill>
            </a:endParaRPr>
          </a:p>
          <a:p>
            <a:pPr lvl="1">
              <a:lnSpc>
                <a:spcPct val="150000"/>
              </a:lnSpc>
              <a:buFont typeface="Wingdings" pitchFamily="2" charset="2"/>
              <a:buChar char="ü"/>
            </a:pPr>
            <a:r>
              <a:rPr lang="en-US" sz="2000" dirty="0" smtClean="0">
                <a:solidFill>
                  <a:srgbClr val="C00000"/>
                </a:solidFill>
              </a:rPr>
              <a:t>In the </a:t>
            </a:r>
            <a:r>
              <a:rPr lang="en-US" sz="2000" dirty="0" err="1" smtClean="0">
                <a:solidFill>
                  <a:srgbClr val="C00000"/>
                </a:solidFill>
              </a:rPr>
              <a:t>serializability</a:t>
            </a:r>
            <a:r>
              <a:rPr lang="en-US" sz="2000" dirty="0" smtClean="0">
                <a:solidFill>
                  <a:srgbClr val="C00000"/>
                </a:solidFill>
              </a:rPr>
              <a:t> there are mainly two concepts are involved:-</a:t>
            </a:r>
            <a:endParaRPr lang="en-US" dirty="0" smtClean="0">
              <a:solidFill>
                <a:srgbClr val="C00000"/>
              </a:solidFill>
            </a:endParaRPr>
          </a:p>
          <a:p>
            <a:pPr lvl="2">
              <a:lnSpc>
                <a:spcPct val="150000"/>
              </a:lnSpc>
              <a:buFont typeface="Wingdings" pitchFamily="2" charset="2"/>
              <a:buChar char="§"/>
            </a:pPr>
            <a:r>
              <a:rPr lang="en-US" sz="2000" dirty="0" smtClean="0">
                <a:solidFill>
                  <a:srgbClr val="002060"/>
                </a:solidFill>
              </a:rPr>
              <a:t>Conflict </a:t>
            </a:r>
            <a:r>
              <a:rPr lang="en-US" sz="2000" dirty="0" err="1" smtClean="0">
                <a:solidFill>
                  <a:srgbClr val="002060"/>
                </a:solidFill>
              </a:rPr>
              <a:t>Serializability</a:t>
            </a:r>
            <a:endParaRPr lang="en-US" dirty="0" smtClean="0">
              <a:solidFill>
                <a:srgbClr val="002060"/>
              </a:solidFill>
            </a:endParaRPr>
          </a:p>
          <a:p>
            <a:pPr lvl="2">
              <a:lnSpc>
                <a:spcPct val="150000"/>
              </a:lnSpc>
              <a:buFont typeface="Wingdings" pitchFamily="2" charset="2"/>
              <a:buChar char="§"/>
            </a:pPr>
            <a:r>
              <a:rPr lang="en-US" sz="2000" dirty="0" smtClean="0">
                <a:solidFill>
                  <a:srgbClr val="002060"/>
                </a:solidFill>
              </a:rPr>
              <a:t>View </a:t>
            </a:r>
            <a:r>
              <a:rPr lang="en-US" sz="2000" dirty="0" err="1" smtClean="0">
                <a:solidFill>
                  <a:srgbClr val="002060"/>
                </a:solidFill>
              </a:rPr>
              <a:t>Serializability</a:t>
            </a:r>
            <a:endParaRPr lang="en-US" sz="2000" dirty="0" smtClean="0">
              <a:solidFill>
                <a:srgbClr val="002060"/>
              </a:solidFill>
            </a:endParaRPr>
          </a:p>
          <a:p>
            <a:pPr>
              <a:lnSpc>
                <a:spcPct val="150000"/>
              </a:lnSpc>
            </a:pPr>
            <a:r>
              <a:rPr lang="en-US" sz="2000" dirty="0" smtClean="0">
                <a:solidFill>
                  <a:srgbClr val="002060"/>
                </a:solidFill>
              </a:rPr>
              <a:t>Conflict </a:t>
            </a:r>
            <a:r>
              <a:rPr lang="en-US" sz="2000" dirty="0" err="1" smtClean="0">
                <a:solidFill>
                  <a:srgbClr val="002060"/>
                </a:solidFill>
              </a:rPr>
              <a:t>Serializability</a:t>
            </a:r>
            <a:r>
              <a:rPr lang="en-US" sz="2000" dirty="0" smtClean="0">
                <a:solidFill>
                  <a:srgbClr val="002060"/>
                </a:solidFill>
              </a:rPr>
              <a:t>:-</a:t>
            </a:r>
          </a:p>
          <a:p>
            <a:pPr>
              <a:lnSpc>
                <a:spcPct val="150000"/>
              </a:lnSpc>
              <a:buFont typeface="Wingdings" pitchFamily="2" charset="2"/>
              <a:buChar char="ü"/>
            </a:pPr>
            <a:r>
              <a:rPr lang="en-US" sz="2000" dirty="0" smtClean="0">
                <a:solidFill>
                  <a:srgbClr val="C00000"/>
                </a:solidFill>
              </a:rPr>
              <a:t> Let us consider a schedule S in which there are two consecutive instructions, Ii and  </a:t>
            </a:r>
            <a:r>
              <a:rPr lang="en-US" sz="2000" dirty="0" err="1" smtClean="0">
                <a:solidFill>
                  <a:srgbClr val="C00000"/>
                </a:solidFill>
              </a:rPr>
              <a:t>Ij</a:t>
            </a:r>
            <a:r>
              <a:rPr lang="en-US" sz="2000" dirty="0" smtClean="0">
                <a:solidFill>
                  <a:srgbClr val="C00000"/>
                </a:solidFill>
              </a:rPr>
              <a:t>,  of  transactions Ti and </a:t>
            </a:r>
            <a:r>
              <a:rPr lang="en-US" sz="2000" dirty="0" err="1" smtClean="0">
                <a:solidFill>
                  <a:srgbClr val="C00000"/>
                </a:solidFill>
              </a:rPr>
              <a:t>Tj</a:t>
            </a:r>
            <a:r>
              <a:rPr lang="en-US" sz="2000" dirty="0" smtClean="0">
                <a:solidFill>
                  <a:srgbClr val="C00000"/>
                </a:solidFill>
              </a:rPr>
              <a:t>, respectively(</a:t>
            </a:r>
            <a:r>
              <a:rPr lang="en-US" sz="2000" dirty="0" err="1" smtClean="0">
                <a:solidFill>
                  <a:srgbClr val="C00000"/>
                </a:solidFill>
              </a:rPr>
              <a:t>i</a:t>
            </a:r>
            <a:r>
              <a:rPr lang="en-US" sz="2000" dirty="0" smtClean="0">
                <a:solidFill>
                  <a:srgbClr val="C00000"/>
                </a:solidFill>
              </a:rPr>
              <a:t>!=j).</a:t>
            </a:r>
          </a:p>
          <a:p>
            <a:pPr>
              <a:lnSpc>
                <a:spcPct val="150000"/>
              </a:lnSpc>
              <a:buFont typeface="Wingdings" pitchFamily="2" charset="2"/>
              <a:buChar char="ü"/>
            </a:pPr>
            <a:r>
              <a:rPr lang="en-US" sz="2000" dirty="0" smtClean="0">
                <a:solidFill>
                  <a:srgbClr val="C00000"/>
                </a:solidFill>
              </a:rPr>
              <a:t>If Ii and </a:t>
            </a:r>
            <a:r>
              <a:rPr lang="en-US" sz="2000" dirty="0" err="1" smtClean="0">
                <a:solidFill>
                  <a:srgbClr val="C00000"/>
                </a:solidFill>
              </a:rPr>
              <a:t>Ij</a:t>
            </a:r>
            <a:r>
              <a:rPr lang="en-US" sz="2000" dirty="0" smtClean="0">
                <a:solidFill>
                  <a:srgbClr val="C00000"/>
                </a:solidFill>
              </a:rPr>
              <a:t> refer to the same data item Q then the order of two transactions Ti and </a:t>
            </a:r>
            <a:r>
              <a:rPr lang="en-US" sz="2000" dirty="0" err="1" smtClean="0">
                <a:solidFill>
                  <a:srgbClr val="C00000"/>
                </a:solidFill>
              </a:rPr>
              <a:t>Tj</a:t>
            </a:r>
            <a:r>
              <a:rPr lang="en-US" sz="2000" dirty="0" smtClean="0">
                <a:solidFill>
                  <a:srgbClr val="C00000"/>
                </a:solidFill>
              </a:rPr>
              <a:t> may affect.</a:t>
            </a:r>
          </a:p>
        </p:txBody>
      </p:sp>
      <p:sp>
        <p:nvSpPr>
          <p:cNvPr id="8" name="TextBox 7"/>
          <p:cNvSpPr txBox="1"/>
          <p:nvPr/>
        </p:nvSpPr>
        <p:spPr>
          <a:xfrm>
            <a:off x="928249" y="1098073"/>
            <a:ext cx="4809942" cy="461665"/>
          </a:xfrm>
          <a:prstGeom prst="rect">
            <a:avLst/>
          </a:prstGeom>
          <a:solidFill>
            <a:schemeClr val="accent2"/>
          </a:solidFill>
        </p:spPr>
        <p:txBody>
          <a:bodyPr wrap="square" rtlCol="0">
            <a:spAutoFit/>
          </a:bodyPr>
          <a:lstStyle/>
          <a:p>
            <a:r>
              <a:rPr lang="en-US" sz="2400" dirty="0" smtClean="0">
                <a:solidFill>
                  <a:schemeClr val="bg1"/>
                </a:solidFill>
              </a:rPr>
              <a:t>SERIALIZABILITY:-</a:t>
            </a: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 calcmode="lin" valueType="num">
                                      <p:cBhvr additive="base">
                                        <p:cTn id="33"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anim calcmode="lin" valueType="num">
                                      <p:cBhvr additive="base">
                                        <p:cTn id="3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427796"/>
            <a:ext cx="11436625" cy="5170646"/>
          </a:xfrm>
          <a:prstGeom prst="rect">
            <a:avLst/>
          </a:prstGeom>
        </p:spPr>
        <p:txBody>
          <a:bodyPr wrap="square">
            <a:spAutoFit/>
          </a:bodyPr>
          <a:lstStyle/>
          <a:p>
            <a:pPr marL="0" lvl="1">
              <a:lnSpc>
                <a:spcPct val="150000"/>
              </a:lnSpc>
            </a:pPr>
            <a:r>
              <a:rPr lang="en-US" sz="2000" dirty="0" smtClean="0">
                <a:solidFill>
                  <a:srgbClr val="C00000"/>
                </a:solidFill>
              </a:rPr>
              <a:t>For that there are four cases that we need to consider:-</a:t>
            </a:r>
          </a:p>
          <a:p>
            <a:pPr lvl="1">
              <a:lnSpc>
                <a:spcPct val="150000"/>
              </a:lnSpc>
            </a:pPr>
            <a:r>
              <a:rPr lang="en-US" sz="2000" dirty="0" smtClean="0">
                <a:solidFill>
                  <a:srgbClr val="002060"/>
                </a:solidFill>
              </a:rPr>
              <a:t>Ii =read(Q), </a:t>
            </a:r>
            <a:r>
              <a:rPr lang="en-US" sz="2000" dirty="0" err="1" smtClean="0">
                <a:solidFill>
                  <a:srgbClr val="002060"/>
                </a:solidFill>
              </a:rPr>
              <a:t>Ij</a:t>
            </a:r>
            <a:r>
              <a:rPr lang="en-US" sz="2000" dirty="0" smtClean="0">
                <a:solidFill>
                  <a:srgbClr val="002060"/>
                </a:solidFill>
              </a:rPr>
              <a:t>=read(Q)  </a:t>
            </a:r>
            <a:r>
              <a:rPr lang="en-US" sz="2000" dirty="0" smtClean="0">
                <a:solidFill>
                  <a:srgbClr val="C00000"/>
                </a:solidFill>
              </a:rPr>
              <a:t>[Then the order of Ii and </a:t>
            </a:r>
            <a:r>
              <a:rPr lang="en-US" sz="2000" dirty="0" err="1" smtClean="0">
                <a:solidFill>
                  <a:srgbClr val="C00000"/>
                </a:solidFill>
              </a:rPr>
              <a:t>Ij</a:t>
            </a:r>
            <a:r>
              <a:rPr lang="en-US" sz="2000" dirty="0" smtClean="0">
                <a:solidFill>
                  <a:srgbClr val="C00000"/>
                </a:solidFill>
              </a:rPr>
              <a:t> does not matter, since the same values Q is read by Ti and </a:t>
            </a:r>
            <a:r>
              <a:rPr lang="en-US" sz="2000" dirty="0" err="1" smtClean="0">
                <a:solidFill>
                  <a:srgbClr val="C00000"/>
                </a:solidFill>
              </a:rPr>
              <a:t>Tj</a:t>
            </a:r>
            <a:r>
              <a:rPr lang="en-US" sz="2000" dirty="0" smtClean="0">
                <a:solidFill>
                  <a:srgbClr val="C00000"/>
                </a:solidFill>
              </a:rPr>
              <a:t>.]</a:t>
            </a:r>
          </a:p>
          <a:p>
            <a:pPr lvl="1">
              <a:lnSpc>
                <a:spcPct val="150000"/>
              </a:lnSpc>
            </a:pPr>
            <a:r>
              <a:rPr lang="en-US" sz="2000" dirty="0" smtClean="0">
                <a:solidFill>
                  <a:srgbClr val="002060"/>
                </a:solidFill>
              </a:rPr>
              <a:t>Ii=read(Q), </a:t>
            </a:r>
            <a:r>
              <a:rPr lang="en-US" sz="2000" dirty="0" err="1" smtClean="0">
                <a:solidFill>
                  <a:srgbClr val="002060"/>
                </a:solidFill>
              </a:rPr>
              <a:t>Ij</a:t>
            </a:r>
            <a:r>
              <a:rPr lang="en-US" sz="2000" dirty="0" smtClean="0">
                <a:solidFill>
                  <a:srgbClr val="002060"/>
                </a:solidFill>
              </a:rPr>
              <a:t>=write(Q)  </a:t>
            </a:r>
            <a:r>
              <a:rPr lang="en-US" sz="2000" dirty="0" smtClean="0">
                <a:solidFill>
                  <a:srgbClr val="C00000"/>
                </a:solidFill>
              </a:rPr>
              <a:t>[If it comes before the </a:t>
            </a:r>
            <a:r>
              <a:rPr lang="en-US" sz="2000" dirty="0" err="1" smtClean="0">
                <a:solidFill>
                  <a:srgbClr val="C00000"/>
                </a:solidFill>
              </a:rPr>
              <a:t>Ij</a:t>
            </a:r>
            <a:r>
              <a:rPr lang="en-US" sz="2000" dirty="0" smtClean="0">
                <a:solidFill>
                  <a:srgbClr val="C00000"/>
                </a:solidFill>
              </a:rPr>
              <a:t> then Ti does not read.]</a:t>
            </a:r>
          </a:p>
          <a:p>
            <a:pPr lvl="1">
              <a:lnSpc>
                <a:spcPct val="150000"/>
              </a:lnSpc>
            </a:pPr>
            <a:r>
              <a:rPr lang="en-US" sz="2000" dirty="0" smtClean="0">
                <a:solidFill>
                  <a:srgbClr val="C00000"/>
                </a:solidFill>
              </a:rPr>
              <a:t>The value of Q, which is written by </a:t>
            </a:r>
            <a:r>
              <a:rPr lang="en-US" sz="2000" dirty="0" err="1" smtClean="0">
                <a:solidFill>
                  <a:srgbClr val="C00000"/>
                </a:solidFill>
              </a:rPr>
              <a:t>Tj</a:t>
            </a:r>
            <a:r>
              <a:rPr lang="en-US" sz="2000" dirty="0" smtClean="0">
                <a:solidFill>
                  <a:srgbClr val="C00000"/>
                </a:solidFill>
              </a:rPr>
              <a:t>  in instruction </a:t>
            </a:r>
            <a:r>
              <a:rPr lang="en-US" sz="2000" dirty="0" err="1" smtClean="0">
                <a:solidFill>
                  <a:srgbClr val="C00000"/>
                </a:solidFill>
              </a:rPr>
              <a:t>Ij</a:t>
            </a:r>
            <a:r>
              <a:rPr lang="en-US" sz="2000" dirty="0" smtClean="0">
                <a:solidFill>
                  <a:srgbClr val="C00000"/>
                </a:solidFill>
              </a:rPr>
              <a:t>. If </a:t>
            </a:r>
            <a:r>
              <a:rPr lang="en-US" sz="2000" dirty="0" err="1" smtClean="0">
                <a:solidFill>
                  <a:srgbClr val="C00000"/>
                </a:solidFill>
              </a:rPr>
              <a:t>Ij</a:t>
            </a:r>
            <a:r>
              <a:rPr lang="en-US" sz="2000" dirty="0" smtClean="0">
                <a:solidFill>
                  <a:srgbClr val="C00000"/>
                </a:solidFill>
              </a:rPr>
              <a:t> comes before Ii , then Ti reads the value of  Q that is written by </a:t>
            </a:r>
            <a:r>
              <a:rPr lang="en-US" sz="2000" dirty="0" err="1" smtClean="0">
                <a:solidFill>
                  <a:srgbClr val="C00000"/>
                </a:solidFill>
              </a:rPr>
              <a:t>Tj</a:t>
            </a:r>
            <a:r>
              <a:rPr lang="en-US" sz="2000" dirty="0" smtClean="0">
                <a:solidFill>
                  <a:srgbClr val="C00000"/>
                </a:solidFill>
              </a:rPr>
              <a:t>. Thus the order Ii and </a:t>
            </a:r>
            <a:r>
              <a:rPr lang="en-US" sz="2000" dirty="0" err="1" smtClean="0">
                <a:solidFill>
                  <a:srgbClr val="C00000"/>
                </a:solidFill>
              </a:rPr>
              <a:t>Ij</a:t>
            </a:r>
            <a:r>
              <a:rPr lang="en-US" sz="2000" dirty="0" smtClean="0">
                <a:solidFill>
                  <a:srgbClr val="C00000"/>
                </a:solidFill>
              </a:rPr>
              <a:t> matters.</a:t>
            </a:r>
          </a:p>
          <a:p>
            <a:pPr lvl="1">
              <a:lnSpc>
                <a:spcPct val="150000"/>
              </a:lnSpc>
            </a:pPr>
            <a:r>
              <a:rPr lang="en-US" sz="2000" dirty="0" smtClean="0">
                <a:solidFill>
                  <a:srgbClr val="002060"/>
                </a:solidFill>
              </a:rPr>
              <a:t>Ii=write(Q), </a:t>
            </a:r>
            <a:r>
              <a:rPr lang="en-US" sz="2000" dirty="0" err="1" smtClean="0">
                <a:solidFill>
                  <a:srgbClr val="002060"/>
                </a:solidFill>
              </a:rPr>
              <a:t>Ij</a:t>
            </a:r>
            <a:r>
              <a:rPr lang="en-US" sz="2000" dirty="0" smtClean="0">
                <a:solidFill>
                  <a:srgbClr val="002060"/>
                </a:solidFill>
              </a:rPr>
              <a:t>=read(Q)  </a:t>
            </a:r>
            <a:r>
              <a:rPr lang="en-US" sz="2000" dirty="0" smtClean="0">
                <a:solidFill>
                  <a:srgbClr val="C00000"/>
                </a:solidFill>
              </a:rPr>
              <a:t>[The order of Ii and </a:t>
            </a:r>
            <a:r>
              <a:rPr lang="en-US" sz="2000" dirty="0" err="1" smtClean="0">
                <a:solidFill>
                  <a:srgbClr val="C00000"/>
                </a:solidFill>
              </a:rPr>
              <a:t>Ij</a:t>
            </a:r>
            <a:r>
              <a:rPr lang="en-US" sz="2000" dirty="0" smtClean="0">
                <a:solidFill>
                  <a:srgbClr val="C00000"/>
                </a:solidFill>
              </a:rPr>
              <a:t> matters for reasons similar to those of the previous case.]</a:t>
            </a:r>
          </a:p>
          <a:p>
            <a:pPr lvl="1">
              <a:lnSpc>
                <a:spcPct val="150000"/>
              </a:lnSpc>
            </a:pPr>
            <a:r>
              <a:rPr lang="en-US" sz="2000" dirty="0" smtClean="0">
                <a:solidFill>
                  <a:srgbClr val="002060"/>
                </a:solidFill>
              </a:rPr>
              <a:t>Ii =write(Q), </a:t>
            </a:r>
            <a:r>
              <a:rPr lang="en-US" sz="2000" dirty="0" err="1" smtClean="0">
                <a:solidFill>
                  <a:srgbClr val="002060"/>
                </a:solidFill>
              </a:rPr>
              <a:t>Ij</a:t>
            </a:r>
            <a:r>
              <a:rPr lang="en-US" sz="2000" dirty="0" smtClean="0">
                <a:solidFill>
                  <a:srgbClr val="002060"/>
                </a:solidFill>
              </a:rPr>
              <a:t>=write(Q)  </a:t>
            </a:r>
            <a:r>
              <a:rPr lang="en-US" sz="2000" dirty="0" smtClean="0">
                <a:solidFill>
                  <a:srgbClr val="C00000"/>
                </a:solidFill>
              </a:rPr>
              <a:t>[Since both the instructions are write operations, the order of the instructions affect because the value of next read(Q) instruction of S affected.]</a:t>
            </a:r>
          </a:p>
          <a:p>
            <a:pPr marL="0" lvl="1">
              <a:lnSpc>
                <a:spcPct val="150000"/>
              </a:lnSpc>
            </a:pPr>
            <a:r>
              <a:rPr lang="en-US" sz="2000" dirty="0" smtClean="0">
                <a:solidFill>
                  <a:srgbClr val="002060"/>
                </a:solidFill>
              </a:rPr>
              <a:t>So we can say that I</a:t>
            </a:r>
            <a:r>
              <a:rPr lang="en-US" sz="2000" baseline="-25000" dirty="0" smtClean="0">
                <a:solidFill>
                  <a:srgbClr val="002060"/>
                </a:solidFill>
              </a:rPr>
              <a:t>i</a:t>
            </a:r>
            <a:r>
              <a:rPr lang="en-US" sz="2000" dirty="0" smtClean="0">
                <a:solidFill>
                  <a:srgbClr val="002060"/>
                </a:solidFill>
              </a:rPr>
              <a:t> and </a:t>
            </a:r>
            <a:r>
              <a:rPr lang="en-US" sz="2000" dirty="0" err="1" smtClean="0">
                <a:solidFill>
                  <a:srgbClr val="002060"/>
                </a:solidFill>
              </a:rPr>
              <a:t>I</a:t>
            </a:r>
            <a:r>
              <a:rPr lang="en-US" sz="2000" baseline="-25000" dirty="0" err="1" smtClean="0">
                <a:solidFill>
                  <a:srgbClr val="002060"/>
                </a:solidFill>
              </a:rPr>
              <a:t>j</a:t>
            </a:r>
            <a:r>
              <a:rPr lang="en-US" sz="2000" dirty="0" smtClean="0">
                <a:solidFill>
                  <a:srgbClr val="002060"/>
                </a:solidFill>
              </a:rPr>
              <a:t> are  conflict </a:t>
            </a:r>
            <a:r>
              <a:rPr lang="en-US" sz="2000" dirty="0" err="1" smtClean="0">
                <a:solidFill>
                  <a:srgbClr val="002060"/>
                </a:solidFill>
              </a:rPr>
              <a:t>serializability</a:t>
            </a:r>
            <a:r>
              <a:rPr lang="en-US" sz="2000" dirty="0" smtClean="0">
                <a:solidFill>
                  <a:srgbClr val="002060"/>
                </a:solidFill>
              </a:rPr>
              <a:t> if they are operations by different transactions   T</a:t>
            </a:r>
            <a:r>
              <a:rPr lang="en-US" sz="2000" baseline="-25000" dirty="0" smtClean="0">
                <a:solidFill>
                  <a:srgbClr val="002060"/>
                </a:solidFill>
              </a:rPr>
              <a:t>i</a:t>
            </a:r>
            <a:r>
              <a:rPr lang="en-US" sz="2000" dirty="0" smtClean="0">
                <a:solidFill>
                  <a:srgbClr val="002060"/>
                </a:solidFill>
              </a:rPr>
              <a:t> and </a:t>
            </a:r>
            <a:r>
              <a:rPr lang="en-US" sz="2000" dirty="0" err="1" smtClean="0">
                <a:solidFill>
                  <a:srgbClr val="002060"/>
                </a:solidFill>
              </a:rPr>
              <a:t>T</a:t>
            </a:r>
            <a:r>
              <a:rPr lang="en-US" sz="2000" baseline="-25000" dirty="0" err="1" smtClean="0">
                <a:solidFill>
                  <a:srgbClr val="002060"/>
                </a:solidFill>
              </a:rPr>
              <a:t>j</a:t>
            </a:r>
            <a:r>
              <a:rPr lang="en-US" sz="2000" dirty="0" smtClean="0">
                <a:solidFill>
                  <a:srgbClr val="002060"/>
                </a:solidFill>
              </a:rPr>
              <a:t> on the same data item Q and at least one of those instructions is a write operation.</a:t>
            </a:r>
            <a:endParaRPr lang="en-US" sz="2000" dirty="0" smtClean="0">
              <a:solidFill>
                <a:srgbClr val="C00000"/>
              </a:solidFill>
            </a:endParaRPr>
          </a:p>
        </p:txBody>
      </p:sp>
      <p:sp>
        <p:nvSpPr>
          <p:cNvPr id="8" name="TextBox 7"/>
          <p:cNvSpPr txBox="1"/>
          <p:nvPr/>
        </p:nvSpPr>
        <p:spPr>
          <a:xfrm>
            <a:off x="928249" y="1024333"/>
            <a:ext cx="4809942" cy="461665"/>
          </a:xfrm>
          <a:prstGeom prst="rect">
            <a:avLst/>
          </a:prstGeom>
          <a:solidFill>
            <a:schemeClr val="accent2"/>
          </a:solidFill>
        </p:spPr>
        <p:txBody>
          <a:bodyPr wrap="square" rtlCol="0">
            <a:spAutoFit/>
          </a:bodyPr>
          <a:lstStyle/>
          <a:p>
            <a:r>
              <a:rPr lang="en-US" sz="2400" dirty="0" smtClean="0">
                <a:solidFill>
                  <a:schemeClr val="bg1"/>
                </a:solidFill>
              </a:rPr>
              <a:t>SERIALIZABILITY:-</a:t>
            </a: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840740"/>
            <a:ext cx="11436625" cy="4197752"/>
          </a:xfrm>
          <a:prstGeom prst="rect">
            <a:avLst/>
          </a:prstGeom>
        </p:spPr>
        <p:txBody>
          <a:bodyPr wrap="square">
            <a:spAutoFit/>
          </a:bodyPr>
          <a:lstStyle/>
          <a:p>
            <a:pPr marL="0" lvl="1" algn="just">
              <a:lnSpc>
                <a:spcPct val="150000"/>
              </a:lnSpc>
            </a:pPr>
            <a:r>
              <a:rPr lang="en-US" sz="2000" dirty="0" smtClean="0">
                <a:solidFill>
                  <a:srgbClr val="C00000"/>
                </a:solidFill>
              </a:rPr>
              <a:t>Consider two schedules S and S</a:t>
            </a:r>
            <a:r>
              <a:rPr lang="en-US" sz="2000" baseline="30000" dirty="0" smtClean="0">
                <a:solidFill>
                  <a:srgbClr val="C00000"/>
                </a:solidFill>
              </a:rPr>
              <a:t>|</a:t>
            </a:r>
            <a:r>
              <a:rPr lang="en-US" sz="2000" dirty="0" smtClean="0">
                <a:solidFill>
                  <a:srgbClr val="C00000"/>
                </a:solidFill>
              </a:rPr>
              <a:t> , where the same set of transactions participates in both schedules. The schedule S and S</a:t>
            </a:r>
            <a:r>
              <a:rPr lang="en-US" sz="2000" baseline="30000" dirty="0" smtClean="0">
                <a:solidFill>
                  <a:srgbClr val="C00000"/>
                </a:solidFill>
              </a:rPr>
              <a:t>|</a:t>
            </a:r>
            <a:r>
              <a:rPr lang="en-US" sz="2000" dirty="0" smtClean="0">
                <a:solidFill>
                  <a:srgbClr val="C00000"/>
                </a:solidFill>
              </a:rPr>
              <a:t> are said to be view equivalent if three conditions are met:-</a:t>
            </a:r>
          </a:p>
          <a:p>
            <a:pPr lvl="1" algn="just">
              <a:lnSpc>
                <a:spcPct val="150000"/>
              </a:lnSpc>
              <a:buFont typeface="Wingdings" pitchFamily="2" charset="2"/>
              <a:buChar char="ü"/>
            </a:pPr>
            <a:r>
              <a:rPr lang="en-US" sz="2000" dirty="0" smtClean="0">
                <a:solidFill>
                  <a:srgbClr val="C00000"/>
                </a:solidFill>
              </a:rPr>
              <a:t>For each data item Q, if transaction Ti reads the initial value of Q in schedule S, then transaction Ti must, in schedule S</a:t>
            </a:r>
            <a:r>
              <a:rPr lang="en-US" sz="2000" baseline="30000" dirty="0" smtClean="0">
                <a:solidFill>
                  <a:srgbClr val="C00000"/>
                </a:solidFill>
              </a:rPr>
              <a:t>|</a:t>
            </a:r>
            <a:r>
              <a:rPr lang="en-US" sz="2000" dirty="0" smtClean="0">
                <a:solidFill>
                  <a:srgbClr val="C00000"/>
                </a:solidFill>
              </a:rPr>
              <a:t>, also read the initial value of Q.</a:t>
            </a:r>
          </a:p>
          <a:p>
            <a:pPr lvl="1" algn="just">
              <a:lnSpc>
                <a:spcPct val="150000"/>
              </a:lnSpc>
              <a:buFont typeface="Wingdings" pitchFamily="2" charset="2"/>
              <a:buChar char="ü"/>
            </a:pPr>
            <a:r>
              <a:rPr lang="en-US" sz="2000" dirty="0" smtClean="0">
                <a:solidFill>
                  <a:srgbClr val="C00000"/>
                </a:solidFill>
              </a:rPr>
              <a:t>For each data item Q, if transaction Ti executes read(Q) in schedule S, and if that value was produced by a write(Q) operation executed by transaction </a:t>
            </a:r>
            <a:r>
              <a:rPr lang="en-US" sz="2000" dirty="0" err="1" smtClean="0">
                <a:solidFill>
                  <a:srgbClr val="C00000"/>
                </a:solidFill>
              </a:rPr>
              <a:t>Tj</a:t>
            </a:r>
            <a:r>
              <a:rPr lang="en-US" sz="2000" dirty="0" smtClean="0">
                <a:solidFill>
                  <a:srgbClr val="C00000"/>
                </a:solidFill>
              </a:rPr>
              <a:t>, then the read(Q) operation of transactions Ti must in schedule S</a:t>
            </a:r>
            <a:r>
              <a:rPr lang="en-US" sz="2000" baseline="30000" dirty="0" smtClean="0">
                <a:solidFill>
                  <a:srgbClr val="C00000"/>
                </a:solidFill>
              </a:rPr>
              <a:t>|</a:t>
            </a:r>
            <a:r>
              <a:rPr lang="en-US" sz="2000" dirty="0" smtClean="0">
                <a:solidFill>
                  <a:srgbClr val="C00000"/>
                </a:solidFill>
              </a:rPr>
              <a:t> , also read the value of Q that was produced by the same write(Q) operation of transaction </a:t>
            </a:r>
            <a:r>
              <a:rPr lang="en-US" sz="2000" dirty="0" err="1" smtClean="0">
                <a:solidFill>
                  <a:srgbClr val="C00000"/>
                </a:solidFill>
              </a:rPr>
              <a:t>Tj</a:t>
            </a:r>
            <a:r>
              <a:rPr lang="en-US" sz="2000" dirty="0" smtClean="0">
                <a:solidFill>
                  <a:srgbClr val="C00000"/>
                </a:solidFill>
              </a:rPr>
              <a:t>.</a:t>
            </a:r>
          </a:p>
          <a:p>
            <a:pPr lvl="1" algn="just">
              <a:lnSpc>
                <a:spcPct val="150000"/>
              </a:lnSpc>
              <a:buFont typeface="Wingdings" pitchFamily="2" charset="2"/>
              <a:buChar char="ü"/>
            </a:pPr>
            <a:r>
              <a:rPr lang="en-US" sz="2000" dirty="0" smtClean="0">
                <a:solidFill>
                  <a:srgbClr val="C00000"/>
                </a:solidFill>
              </a:rPr>
              <a:t>For each data item Q, the transaction that performs the final write (Q) operation in schedule  S must perform the final write (Q) operation in schedule S</a:t>
            </a:r>
            <a:r>
              <a:rPr lang="en-US" sz="2000" baseline="30000" dirty="0" smtClean="0">
                <a:solidFill>
                  <a:srgbClr val="C00000"/>
                </a:solidFill>
              </a:rPr>
              <a:t>|</a:t>
            </a:r>
            <a:endParaRPr lang="en-US" sz="2000" dirty="0" smtClean="0">
              <a:solidFill>
                <a:srgbClr val="C00000"/>
              </a:solidFill>
            </a:endParaRPr>
          </a:p>
        </p:txBody>
      </p:sp>
      <p:sp>
        <p:nvSpPr>
          <p:cNvPr id="8" name="TextBox 7"/>
          <p:cNvSpPr txBox="1"/>
          <p:nvPr/>
        </p:nvSpPr>
        <p:spPr>
          <a:xfrm>
            <a:off x="928249" y="1024333"/>
            <a:ext cx="4809942" cy="461665"/>
          </a:xfrm>
          <a:prstGeom prst="rect">
            <a:avLst/>
          </a:prstGeom>
          <a:solidFill>
            <a:schemeClr val="accent2"/>
          </a:solidFill>
        </p:spPr>
        <p:txBody>
          <a:bodyPr wrap="square" rtlCol="0">
            <a:spAutoFit/>
          </a:bodyPr>
          <a:lstStyle/>
          <a:p>
            <a:r>
              <a:rPr lang="en-US" sz="2400" dirty="0" smtClean="0">
                <a:solidFill>
                  <a:schemeClr val="bg1"/>
                </a:solidFill>
              </a:rPr>
              <a:t>View </a:t>
            </a:r>
            <a:r>
              <a:rPr lang="en-US" sz="2400" dirty="0" err="1" smtClean="0">
                <a:solidFill>
                  <a:schemeClr val="bg1"/>
                </a:solidFill>
              </a:rPr>
              <a:t>Serializability</a:t>
            </a:r>
            <a:r>
              <a:rPr lang="en-US" sz="2400" dirty="0" smtClean="0">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747976"/>
            <a:ext cx="11436625" cy="4708981"/>
          </a:xfrm>
          <a:prstGeom prst="rect">
            <a:avLst/>
          </a:prstGeom>
        </p:spPr>
        <p:txBody>
          <a:bodyPr wrap="square">
            <a:spAutoFit/>
          </a:bodyPr>
          <a:lstStyle/>
          <a:p>
            <a:pPr lvl="1" algn="just">
              <a:lnSpc>
                <a:spcPct val="150000"/>
              </a:lnSpc>
              <a:buFont typeface="Wingdings" pitchFamily="2" charset="2"/>
              <a:buChar char="ü"/>
            </a:pPr>
            <a:r>
              <a:rPr lang="en-US" sz="2000" dirty="0" smtClean="0">
                <a:solidFill>
                  <a:srgbClr val="C00000"/>
                </a:solidFill>
              </a:rPr>
              <a:t>If a transaction Ti fails, we need to undo the effect of this transaction to ensure that atomicity property of the transaction. In a system that allows concurrent execution, it is necessary also to ensure that any transaction </a:t>
            </a:r>
            <a:r>
              <a:rPr lang="en-US" sz="2000" dirty="0" err="1" smtClean="0">
                <a:solidFill>
                  <a:srgbClr val="C00000"/>
                </a:solidFill>
              </a:rPr>
              <a:t>Tj</a:t>
            </a:r>
            <a:r>
              <a:rPr lang="en-US" sz="2000" dirty="0" smtClean="0">
                <a:solidFill>
                  <a:srgbClr val="C00000"/>
                </a:solidFill>
              </a:rPr>
              <a:t> that is dependent on Ti(that is </a:t>
            </a:r>
            <a:r>
              <a:rPr lang="en-US" sz="2000" dirty="0" err="1" smtClean="0">
                <a:solidFill>
                  <a:srgbClr val="C00000"/>
                </a:solidFill>
              </a:rPr>
              <a:t>Tj</a:t>
            </a:r>
            <a:r>
              <a:rPr lang="en-US" sz="2000" dirty="0" smtClean="0">
                <a:solidFill>
                  <a:srgbClr val="C00000"/>
                </a:solidFill>
              </a:rPr>
              <a:t> has read data item written by Ti)  is  also aborted.</a:t>
            </a:r>
          </a:p>
          <a:p>
            <a:pPr lvl="1" algn="just">
              <a:lnSpc>
                <a:spcPct val="150000"/>
              </a:lnSpc>
              <a:buFont typeface="Wingdings" pitchFamily="2" charset="2"/>
              <a:buChar char="ü"/>
            </a:pPr>
            <a:r>
              <a:rPr lang="en-US" sz="2000" dirty="0" smtClean="0">
                <a:solidFill>
                  <a:srgbClr val="C00000"/>
                </a:solidFill>
              </a:rPr>
              <a:t>A </a:t>
            </a:r>
            <a:r>
              <a:rPr lang="en-US" sz="2000" dirty="0" smtClean="0">
                <a:solidFill>
                  <a:srgbClr val="002060"/>
                </a:solidFill>
              </a:rPr>
              <a:t>recoverable schedule </a:t>
            </a:r>
            <a:r>
              <a:rPr lang="en-US" sz="2000" dirty="0" smtClean="0">
                <a:solidFill>
                  <a:srgbClr val="C00000"/>
                </a:solidFill>
              </a:rPr>
              <a:t>is one where, for each pair of transactions Ti and </a:t>
            </a:r>
            <a:r>
              <a:rPr lang="en-US" sz="2000" dirty="0" err="1" smtClean="0">
                <a:solidFill>
                  <a:srgbClr val="C00000"/>
                </a:solidFill>
              </a:rPr>
              <a:t>Tj</a:t>
            </a:r>
            <a:r>
              <a:rPr lang="en-US" sz="2000" dirty="0" smtClean="0">
                <a:solidFill>
                  <a:srgbClr val="C00000"/>
                </a:solidFill>
              </a:rPr>
              <a:t> such that </a:t>
            </a:r>
            <a:r>
              <a:rPr lang="en-US" sz="2000" dirty="0" err="1" smtClean="0">
                <a:solidFill>
                  <a:srgbClr val="C00000"/>
                </a:solidFill>
              </a:rPr>
              <a:t>Tj</a:t>
            </a:r>
            <a:r>
              <a:rPr lang="en-US" sz="2000" dirty="0" smtClean="0">
                <a:solidFill>
                  <a:srgbClr val="C00000"/>
                </a:solidFill>
              </a:rPr>
              <a:t> reads a data item previously written by Ti, the commit operation of Ti appears before the commit operation of </a:t>
            </a:r>
            <a:r>
              <a:rPr lang="en-US" sz="2000" dirty="0" err="1" smtClean="0">
                <a:solidFill>
                  <a:srgbClr val="C00000"/>
                </a:solidFill>
              </a:rPr>
              <a:t>Tj</a:t>
            </a:r>
            <a:r>
              <a:rPr lang="en-US" sz="2000" dirty="0" smtClean="0">
                <a:solidFill>
                  <a:srgbClr val="C00000"/>
                </a:solidFill>
              </a:rPr>
              <a:t>.</a:t>
            </a:r>
          </a:p>
          <a:p>
            <a:pPr lvl="1" algn="just">
              <a:lnSpc>
                <a:spcPct val="150000"/>
              </a:lnSpc>
              <a:buFont typeface="Wingdings" pitchFamily="2" charset="2"/>
              <a:buChar char="ü"/>
            </a:pPr>
            <a:r>
              <a:rPr lang="en-US" sz="2000" dirty="0" smtClean="0">
                <a:solidFill>
                  <a:srgbClr val="C00000"/>
                </a:solidFill>
              </a:rPr>
              <a:t>If a schedule is recoverable, to recover correctly from the failure of transaction Ti, we may have to  roll back several transactions.</a:t>
            </a:r>
          </a:p>
          <a:p>
            <a:pPr lvl="1" algn="just">
              <a:lnSpc>
                <a:spcPct val="150000"/>
              </a:lnSpc>
              <a:buFont typeface="Wingdings" pitchFamily="2" charset="2"/>
              <a:buChar char="ü"/>
            </a:pPr>
            <a:r>
              <a:rPr lang="en-US" sz="2000" dirty="0" smtClean="0">
                <a:solidFill>
                  <a:srgbClr val="C00000"/>
                </a:solidFill>
              </a:rPr>
              <a:t>If a single transaction failure leads to a series of transaction rollback, it is a called as </a:t>
            </a:r>
            <a:r>
              <a:rPr lang="en-US" sz="2000" dirty="0" smtClean="0">
                <a:solidFill>
                  <a:srgbClr val="002060"/>
                </a:solidFill>
              </a:rPr>
              <a:t>cascading rollback.</a:t>
            </a:r>
          </a:p>
          <a:p>
            <a:pPr lvl="1" algn="just">
              <a:lnSpc>
                <a:spcPct val="150000"/>
              </a:lnSpc>
              <a:buFont typeface="Wingdings" pitchFamily="2" charset="2"/>
              <a:buChar char="ü"/>
            </a:pPr>
            <a:r>
              <a:rPr lang="en-US" sz="2000" dirty="0" smtClean="0">
                <a:solidFill>
                  <a:srgbClr val="C00000"/>
                </a:solidFill>
              </a:rPr>
              <a:t>A </a:t>
            </a:r>
            <a:r>
              <a:rPr lang="en-US" sz="2000" dirty="0" smtClean="0">
                <a:solidFill>
                  <a:srgbClr val="002060"/>
                </a:solidFill>
              </a:rPr>
              <a:t>cascade less rollback </a:t>
            </a:r>
            <a:r>
              <a:rPr lang="en-US" sz="2000" dirty="0" smtClean="0">
                <a:solidFill>
                  <a:srgbClr val="C00000"/>
                </a:solidFill>
              </a:rPr>
              <a:t>is one where, for each pair of transaction Ti and </a:t>
            </a:r>
            <a:r>
              <a:rPr lang="en-US" sz="2000" dirty="0" err="1" smtClean="0">
                <a:solidFill>
                  <a:srgbClr val="C00000"/>
                </a:solidFill>
              </a:rPr>
              <a:t>Tj</a:t>
            </a:r>
            <a:r>
              <a:rPr lang="en-US" sz="2000" dirty="0" smtClean="0">
                <a:solidFill>
                  <a:srgbClr val="C00000"/>
                </a:solidFill>
              </a:rPr>
              <a:t> such that </a:t>
            </a:r>
            <a:r>
              <a:rPr lang="en-US" sz="2000" dirty="0" err="1" smtClean="0">
                <a:solidFill>
                  <a:srgbClr val="C00000"/>
                </a:solidFill>
              </a:rPr>
              <a:t>Tj</a:t>
            </a:r>
            <a:r>
              <a:rPr lang="en-US" sz="2000" dirty="0" smtClean="0">
                <a:solidFill>
                  <a:srgbClr val="C00000"/>
                </a:solidFill>
              </a:rPr>
              <a:t> reads a data item previously written by Ti, the commit operation of Ti appears before the read operation of </a:t>
            </a:r>
            <a:r>
              <a:rPr lang="en-US" sz="2000" dirty="0" err="1" smtClean="0">
                <a:solidFill>
                  <a:srgbClr val="C00000"/>
                </a:solidFill>
              </a:rPr>
              <a:t>Tj</a:t>
            </a:r>
            <a:r>
              <a:rPr lang="en-US" sz="2000" dirty="0" smtClean="0">
                <a:solidFill>
                  <a:srgbClr val="C00000"/>
                </a:solidFill>
              </a:rPr>
              <a:t>.</a:t>
            </a:r>
          </a:p>
        </p:txBody>
      </p:sp>
      <p:sp>
        <p:nvSpPr>
          <p:cNvPr id="8" name="TextBox 7"/>
          <p:cNvSpPr txBox="1"/>
          <p:nvPr/>
        </p:nvSpPr>
        <p:spPr>
          <a:xfrm>
            <a:off x="928249" y="1024333"/>
            <a:ext cx="4809942" cy="461665"/>
          </a:xfrm>
          <a:prstGeom prst="rect">
            <a:avLst/>
          </a:prstGeom>
          <a:solidFill>
            <a:schemeClr val="accent2"/>
          </a:solidFill>
        </p:spPr>
        <p:txBody>
          <a:bodyPr wrap="square" rtlCol="0">
            <a:spAutoFit/>
          </a:bodyPr>
          <a:lstStyle/>
          <a:p>
            <a:r>
              <a:rPr lang="en-US" sz="2000" dirty="0" smtClean="0">
                <a:solidFill>
                  <a:schemeClr val="bg1"/>
                </a:solidFill>
              </a:rPr>
              <a:t>RECOVERABILITY</a:t>
            </a:r>
            <a:r>
              <a:rPr lang="en-US" sz="2400" dirty="0" smtClean="0">
                <a:solidFill>
                  <a:schemeClr val="bg1"/>
                </a:solidFill>
              </a:rPr>
              <a:t>:-</a:t>
            </a:r>
            <a:endParaRPr 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747976"/>
            <a:ext cx="11436625" cy="4570482"/>
          </a:xfrm>
          <a:prstGeom prst="rect">
            <a:avLst/>
          </a:prstGeom>
        </p:spPr>
        <p:txBody>
          <a:bodyPr wrap="square">
            <a:spAutoFit/>
          </a:bodyPr>
          <a:lstStyle/>
          <a:p>
            <a:pPr lvl="0">
              <a:lnSpc>
                <a:spcPct val="150000"/>
              </a:lnSpc>
              <a:buFont typeface="Wingdings" pitchFamily="2" charset="2"/>
              <a:buChar char="ü"/>
            </a:pPr>
            <a:r>
              <a:rPr lang="en-US" sz="2000" dirty="0" smtClean="0">
                <a:solidFill>
                  <a:srgbClr val="C00000"/>
                </a:solidFill>
              </a:rPr>
              <a:t>This is the most simple and efficient method for determining conflict </a:t>
            </a:r>
            <a:r>
              <a:rPr lang="en-US" sz="2000" dirty="0" err="1" smtClean="0">
                <a:solidFill>
                  <a:srgbClr val="C00000"/>
                </a:solidFill>
              </a:rPr>
              <a:t>serializability</a:t>
            </a:r>
            <a:r>
              <a:rPr lang="en-US" sz="2000" dirty="0" smtClean="0">
                <a:solidFill>
                  <a:srgbClr val="C00000"/>
                </a:solidFill>
              </a:rPr>
              <a:t>  of  a  schedule.</a:t>
            </a:r>
          </a:p>
          <a:p>
            <a:pPr lvl="0">
              <a:lnSpc>
                <a:spcPct val="150000"/>
              </a:lnSpc>
              <a:buFont typeface="Wingdings" pitchFamily="2" charset="2"/>
              <a:buChar char="ü"/>
            </a:pPr>
            <a:r>
              <a:rPr lang="en-US" sz="2000" dirty="0" smtClean="0">
                <a:solidFill>
                  <a:srgbClr val="C00000"/>
                </a:solidFill>
              </a:rPr>
              <a:t>Precedence graph is a directed graph of a schedule.</a:t>
            </a:r>
          </a:p>
          <a:p>
            <a:pPr lvl="0">
              <a:lnSpc>
                <a:spcPct val="150000"/>
              </a:lnSpc>
              <a:buFont typeface="Wingdings" pitchFamily="2" charset="2"/>
              <a:buChar char="ü"/>
            </a:pPr>
            <a:r>
              <a:rPr lang="en-US" sz="2000" dirty="0" smtClean="0">
                <a:solidFill>
                  <a:srgbClr val="C00000"/>
                </a:solidFill>
              </a:rPr>
              <a:t>Suppose the graph consists of a pair G=(V,E), where v is the set of vertices and E is set of edges.</a:t>
            </a:r>
          </a:p>
          <a:p>
            <a:pPr lvl="0">
              <a:lnSpc>
                <a:spcPct val="150000"/>
              </a:lnSpc>
              <a:buFont typeface="Wingdings" pitchFamily="2" charset="2"/>
              <a:buChar char="ü"/>
            </a:pPr>
            <a:r>
              <a:rPr lang="en-US" sz="2000" dirty="0" smtClean="0">
                <a:solidFill>
                  <a:srgbClr val="C00000"/>
                </a:solidFill>
              </a:rPr>
              <a:t>The set of vertices consists of all the transactions participating in the schedule.</a:t>
            </a:r>
          </a:p>
          <a:p>
            <a:pPr lvl="0">
              <a:lnSpc>
                <a:spcPct val="150000"/>
              </a:lnSpc>
            </a:pPr>
            <a:r>
              <a:rPr lang="en-US" sz="2000" dirty="0" smtClean="0">
                <a:solidFill>
                  <a:srgbClr val="C00000"/>
                </a:solidFill>
              </a:rPr>
              <a:t>The set of edges consists of all edges Ti -&gt; </a:t>
            </a:r>
            <a:r>
              <a:rPr lang="en-US" sz="2000" dirty="0" err="1" smtClean="0">
                <a:solidFill>
                  <a:srgbClr val="C00000"/>
                </a:solidFill>
              </a:rPr>
              <a:t>Tj</a:t>
            </a:r>
            <a:r>
              <a:rPr lang="en-US" sz="2000" dirty="0" smtClean="0">
                <a:solidFill>
                  <a:srgbClr val="C00000"/>
                </a:solidFill>
              </a:rPr>
              <a:t> for which one of three conditions holds:-</a:t>
            </a:r>
          </a:p>
          <a:p>
            <a:pPr lvl="1">
              <a:lnSpc>
                <a:spcPct val="150000"/>
              </a:lnSpc>
              <a:buFont typeface="Wingdings" pitchFamily="2" charset="2"/>
              <a:buChar char="§"/>
            </a:pPr>
            <a:r>
              <a:rPr lang="en-US" dirty="0" smtClean="0">
                <a:solidFill>
                  <a:srgbClr val="002060"/>
                </a:solidFill>
              </a:rPr>
              <a:t>Ti executes write (Q) before </a:t>
            </a:r>
            <a:r>
              <a:rPr lang="en-US" dirty="0" err="1" smtClean="0">
                <a:solidFill>
                  <a:srgbClr val="002060"/>
                </a:solidFill>
              </a:rPr>
              <a:t>Tj</a:t>
            </a:r>
            <a:r>
              <a:rPr lang="en-US" dirty="0" smtClean="0">
                <a:solidFill>
                  <a:srgbClr val="002060"/>
                </a:solidFill>
              </a:rPr>
              <a:t> executes read (Q).</a:t>
            </a:r>
          </a:p>
          <a:p>
            <a:pPr lvl="1">
              <a:lnSpc>
                <a:spcPct val="150000"/>
              </a:lnSpc>
              <a:buFont typeface="Wingdings" pitchFamily="2" charset="2"/>
              <a:buChar char="§"/>
            </a:pPr>
            <a:r>
              <a:rPr lang="en-US" dirty="0" smtClean="0">
                <a:solidFill>
                  <a:srgbClr val="002060"/>
                </a:solidFill>
              </a:rPr>
              <a:t>Ti executes read(Q) before </a:t>
            </a:r>
            <a:r>
              <a:rPr lang="en-US" dirty="0" err="1" smtClean="0">
                <a:solidFill>
                  <a:srgbClr val="002060"/>
                </a:solidFill>
              </a:rPr>
              <a:t>Tj</a:t>
            </a:r>
            <a:r>
              <a:rPr lang="en-US" dirty="0" smtClean="0">
                <a:solidFill>
                  <a:srgbClr val="002060"/>
                </a:solidFill>
              </a:rPr>
              <a:t> executes write(Q)</a:t>
            </a:r>
          </a:p>
          <a:p>
            <a:pPr lvl="1">
              <a:lnSpc>
                <a:spcPct val="150000"/>
              </a:lnSpc>
              <a:buFont typeface="Wingdings" pitchFamily="2" charset="2"/>
              <a:buChar char="§"/>
            </a:pPr>
            <a:r>
              <a:rPr lang="en-US" dirty="0" smtClean="0">
                <a:solidFill>
                  <a:srgbClr val="002060"/>
                </a:solidFill>
              </a:rPr>
              <a:t>Ti executes write (Q) before </a:t>
            </a:r>
            <a:r>
              <a:rPr lang="en-US" dirty="0" err="1" smtClean="0">
                <a:solidFill>
                  <a:srgbClr val="002060"/>
                </a:solidFill>
              </a:rPr>
              <a:t>Tj</a:t>
            </a:r>
            <a:r>
              <a:rPr lang="en-US" dirty="0" smtClean="0">
                <a:solidFill>
                  <a:srgbClr val="002060"/>
                </a:solidFill>
              </a:rPr>
              <a:t> executes write (Q).</a:t>
            </a:r>
          </a:p>
          <a:p>
            <a:pPr>
              <a:lnSpc>
                <a:spcPct val="150000"/>
              </a:lnSpc>
              <a:buFont typeface="Wingdings" pitchFamily="2" charset="2"/>
              <a:buChar char="ü"/>
            </a:pPr>
            <a:r>
              <a:rPr lang="en-US" sz="2000" dirty="0" smtClean="0">
                <a:solidFill>
                  <a:srgbClr val="C00000"/>
                </a:solidFill>
              </a:rPr>
              <a:t>If an edge Ti -&gt;</a:t>
            </a:r>
            <a:r>
              <a:rPr lang="en-US" sz="2000" dirty="0" err="1" smtClean="0">
                <a:solidFill>
                  <a:srgbClr val="C00000"/>
                </a:solidFill>
              </a:rPr>
              <a:t>Tj</a:t>
            </a:r>
            <a:r>
              <a:rPr lang="en-US" sz="2000" dirty="0" smtClean="0">
                <a:solidFill>
                  <a:srgbClr val="C00000"/>
                </a:solidFill>
              </a:rPr>
              <a:t> exists in the precedence graph then in any serial schedule S| equivalent to S, Ti  must appear before </a:t>
            </a:r>
            <a:r>
              <a:rPr lang="en-US" sz="2000" dirty="0" err="1" smtClean="0">
                <a:solidFill>
                  <a:srgbClr val="C00000"/>
                </a:solidFill>
              </a:rPr>
              <a:t>Tj</a:t>
            </a:r>
            <a:r>
              <a:rPr lang="en-US" sz="2000" dirty="0" smtClean="0">
                <a:solidFill>
                  <a:srgbClr val="C00000"/>
                </a:solidFill>
              </a:rPr>
              <a:t>.</a:t>
            </a:r>
          </a:p>
        </p:txBody>
      </p:sp>
      <p:sp>
        <p:nvSpPr>
          <p:cNvPr id="8" name="TextBox 7"/>
          <p:cNvSpPr txBox="1"/>
          <p:nvPr/>
        </p:nvSpPr>
        <p:spPr>
          <a:xfrm>
            <a:off x="928249" y="1024333"/>
            <a:ext cx="4809942" cy="400110"/>
          </a:xfrm>
          <a:prstGeom prst="rect">
            <a:avLst/>
          </a:prstGeom>
          <a:solidFill>
            <a:schemeClr val="accent2"/>
          </a:solidFill>
        </p:spPr>
        <p:txBody>
          <a:bodyPr wrap="square" rtlCol="0">
            <a:spAutoFit/>
          </a:bodyPr>
          <a:lstStyle/>
          <a:p>
            <a:r>
              <a:rPr lang="en-US" sz="2000" dirty="0" smtClean="0">
                <a:solidFill>
                  <a:schemeClr val="bg1"/>
                </a:solidFill>
              </a:rPr>
              <a:t>PRECEDENCE GRAPH:-</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 calcmode="lin" valueType="num">
                                      <p:cBhvr additive="base">
                                        <p:cTn id="49"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 calcmode="lin" valueType="num">
                                      <p:cBhvr additive="base">
                                        <p:cTn id="5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8" name="TextBox 7"/>
          <p:cNvSpPr txBox="1"/>
          <p:nvPr/>
        </p:nvSpPr>
        <p:spPr>
          <a:xfrm>
            <a:off x="928249" y="1024333"/>
            <a:ext cx="4809942" cy="400110"/>
          </a:xfrm>
          <a:prstGeom prst="rect">
            <a:avLst/>
          </a:prstGeom>
          <a:solidFill>
            <a:schemeClr val="accent2"/>
          </a:solidFill>
        </p:spPr>
        <p:txBody>
          <a:bodyPr wrap="square" rtlCol="0">
            <a:spAutoFit/>
          </a:bodyPr>
          <a:lstStyle/>
          <a:p>
            <a:r>
              <a:rPr lang="en-US" sz="2000" dirty="0" smtClean="0">
                <a:solidFill>
                  <a:schemeClr val="bg1"/>
                </a:solidFill>
              </a:rPr>
              <a:t>PRECEDENCE GRAPH:-</a:t>
            </a:r>
            <a:endParaRPr lang="en-US" sz="2000" dirty="0">
              <a:solidFill>
                <a:schemeClr val="bg1"/>
              </a:solidFill>
            </a:endParaRPr>
          </a:p>
        </p:txBody>
      </p:sp>
      <p:sp>
        <p:nvSpPr>
          <p:cNvPr id="15" name="Oval 14"/>
          <p:cNvSpPr/>
          <p:nvPr/>
        </p:nvSpPr>
        <p:spPr>
          <a:xfrm>
            <a:off x="3465430" y="4949660"/>
            <a:ext cx="742122" cy="689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Tj</a:t>
            </a:r>
            <a:endParaRPr lang="en-US" dirty="0"/>
          </a:p>
        </p:txBody>
      </p:sp>
      <p:grpSp>
        <p:nvGrpSpPr>
          <p:cNvPr id="2" name="Group 28"/>
          <p:cNvGrpSpPr/>
          <p:nvPr/>
        </p:nvGrpSpPr>
        <p:grpSpPr>
          <a:xfrm>
            <a:off x="1285474" y="2445028"/>
            <a:ext cx="9554813" cy="3461091"/>
            <a:chOff x="1974578" y="2445028"/>
            <a:chExt cx="9554813" cy="3461091"/>
          </a:xfrm>
        </p:grpSpPr>
        <p:sp>
          <p:nvSpPr>
            <p:cNvPr id="10" name="Oval 9"/>
            <p:cNvSpPr/>
            <p:nvPr/>
          </p:nvSpPr>
          <p:spPr>
            <a:xfrm>
              <a:off x="2001078" y="2451652"/>
              <a:ext cx="742122" cy="689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Ti</a:t>
              </a:r>
              <a:endParaRPr lang="en-US" dirty="0"/>
            </a:p>
          </p:txBody>
        </p:sp>
        <p:sp>
          <p:nvSpPr>
            <p:cNvPr id="11" name="Oval 10"/>
            <p:cNvSpPr/>
            <p:nvPr/>
          </p:nvSpPr>
          <p:spPr>
            <a:xfrm>
              <a:off x="4167782" y="2445028"/>
              <a:ext cx="742122" cy="689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Tj</a:t>
              </a:r>
              <a:endParaRPr lang="en-US" dirty="0"/>
            </a:p>
          </p:txBody>
        </p:sp>
        <p:sp>
          <p:nvSpPr>
            <p:cNvPr id="12" name="Oval 11"/>
            <p:cNvSpPr/>
            <p:nvPr/>
          </p:nvSpPr>
          <p:spPr>
            <a:xfrm>
              <a:off x="1981202" y="3717220"/>
              <a:ext cx="742122" cy="689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Tj</a:t>
              </a:r>
              <a:endParaRPr lang="en-US" dirty="0"/>
            </a:p>
          </p:txBody>
        </p:sp>
        <p:sp>
          <p:nvSpPr>
            <p:cNvPr id="13" name="Oval 12"/>
            <p:cNvSpPr/>
            <p:nvPr/>
          </p:nvSpPr>
          <p:spPr>
            <a:xfrm>
              <a:off x="4147906" y="3710596"/>
              <a:ext cx="742122" cy="689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Ti</a:t>
              </a:r>
              <a:endParaRPr lang="en-US" dirty="0"/>
            </a:p>
          </p:txBody>
        </p:sp>
        <p:sp>
          <p:nvSpPr>
            <p:cNvPr id="14" name="Oval 13"/>
            <p:cNvSpPr/>
            <p:nvPr/>
          </p:nvSpPr>
          <p:spPr>
            <a:xfrm>
              <a:off x="1974578" y="4956284"/>
              <a:ext cx="742122" cy="689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Ti</a:t>
              </a:r>
              <a:endParaRPr lang="en-US" dirty="0"/>
            </a:p>
          </p:txBody>
        </p:sp>
        <p:cxnSp>
          <p:nvCxnSpPr>
            <p:cNvPr id="17" name="Straight Arrow Connector 16"/>
            <p:cNvCxnSpPr>
              <a:stCxn id="10" idx="6"/>
              <a:endCxn id="11" idx="2"/>
            </p:cNvCxnSpPr>
            <p:nvPr/>
          </p:nvCxnSpPr>
          <p:spPr>
            <a:xfrm flipV="1">
              <a:off x="2743200" y="2789585"/>
              <a:ext cx="1424582" cy="6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6"/>
              <a:endCxn id="13" idx="2"/>
            </p:cNvCxnSpPr>
            <p:nvPr/>
          </p:nvCxnSpPr>
          <p:spPr>
            <a:xfrm flipV="1">
              <a:off x="2723324" y="4055153"/>
              <a:ext cx="1424582" cy="6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4" idx="7"/>
              <a:endCxn id="15" idx="1"/>
            </p:cNvCxnSpPr>
            <p:nvPr/>
          </p:nvCxnSpPr>
          <p:spPr>
            <a:xfrm rot="5400000" flipH="1" flipV="1">
              <a:off x="3432305" y="4226292"/>
              <a:ext cx="6624" cy="16551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3"/>
              <a:endCxn id="14" idx="5"/>
            </p:cNvCxnSpPr>
            <p:nvPr/>
          </p:nvCxnSpPr>
          <p:spPr>
            <a:xfrm rot="5400000">
              <a:off x="3432305" y="4713569"/>
              <a:ext cx="6624" cy="16551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804452" y="2491409"/>
              <a:ext cx="5261113" cy="646331"/>
            </a:xfrm>
            <a:prstGeom prst="rect">
              <a:avLst/>
            </a:prstGeom>
            <a:noFill/>
          </p:spPr>
          <p:txBody>
            <a:bodyPr wrap="square" rtlCol="0">
              <a:spAutoFit/>
            </a:bodyPr>
            <a:lstStyle/>
            <a:p>
              <a:pPr algn="just"/>
              <a:r>
                <a:rPr lang="en-US" dirty="0" smtClean="0">
                  <a:solidFill>
                    <a:srgbClr val="002060"/>
                  </a:solidFill>
                </a:rPr>
                <a:t>All the instructions of T</a:t>
              </a:r>
              <a:r>
                <a:rPr lang="en-US" baseline="-25000" dirty="0" smtClean="0">
                  <a:solidFill>
                    <a:srgbClr val="002060"/>
                  </a:solidFill>
                </a:rPr>
                <a:t>i </a:t>
              </a:r>
              <a:r>
                <a:rPr lang="en-US" dirty="0" smtClean="0">
                  <a:solidFill>
                    <a:srgbClr val="002060"/>
                  </a:solidFill>
                </a:rPr>
                <a:t>executed before the first instruction of </a:t>
              </a:r>
              <a:r>
                <a:rPr lang="en-US" dirty="0" err="1" smtClean="0">
                  <a:solidFill>
                    <a:srgbClr val="002060"/>
                  </a:solidFill>
                </a:rPr>
                <a:t>T</a:t>
              </a:r>
              <a:r>
                <a:rPr lang="en-US" baseline="-25000" dirty="0" err="1" smtClean="0">
                  <a:solidFill>
                    <a:srgbClr val="002060"/>
                  </a:solidFill>
                </a:rPr>
                <a:t>j</a:t>
              </a:r>
              <a:r>
                <a:rPr lang="en-US" dirty="0" smtClean="0">
                  <a:solidFill>
                    <a:srgbClr val="002060"/>
                  </a:solidFill>
                </a:rPr>
                <a:t> executed.</a:t>
              </a:r>
              <a:endParaRPr lang="en-US" dirty="0">
                <a:solidFill>
                  <a:srgbClr val="002060"/>
                </a:solidFill>
              </a:endParaRPr>
            </a:p>
          </p:txBody>
        </p:sp>
        <p:sp>
          <p:nvSpPr>
            <p:cNvPr id="27" name="TextBox 26"/>
            <p:cNvSpPr txBox="1"/>
            <p:nvPr/>
          </p:nvSpPr>
          <p:spPr>
            <a:xfrm>
              <a:off x="5811080" y="3743725"/>
              <a:ext cx="5387007" cy="646331"/>
            </a:xfrm>
            <a:prstGeom prst="rect">
              <a:avLst/>
            </a:prstGeom>
            <a:noFill/>
          </p:spPr>
          <p:txBody>
            <a:bodyPr wrap="square" rtlCol="0">
              <a:spAutoFit/>
            </a:bodyPr>
            <a:lstStyle/>
            <a:p>
              <a:pPr algn="just"/>
              <a:r>
                <a:rPr lang="en-US" dirty="0" smtClean="0">
                  <a:solidFill>
                    <a:srgbClr val="C00000"/>
                  </a:solidFill>
                </a:rPr>
                <a:t>All the instructions of </a:t>
              </a:r>
              <a:r>
                <a:rPr lang="en-US" dirty="0" err="1" smtClean="0">
                  <a:solidFill>
                    <a:srgbClr val="C00000"/>
                  </a:solidFill>
                </a:rPr>
                <a:t>T</a:t>
              </a:r>
              <a:r>
                <a:rPr lang="en-US" baseline="-25000" dirty="0" err="1" smtClean="0">
                  <a:solidFill>
                    <a:srgbClr val="C00000"/>
                  </a:solidFill>
                </a:rPr>
                <a:t>j</a:t>
              </a:r>
              <a:r>
                <a:rPr lang="en-US" dirty="0" smtClean="0">
                  <a:solidFill>
                    <a:srgbClr val="C00000"/>
                  </a:solidFill>
                </a:rPr>
                <a:t> executed before the first instruction of T</a:t>
              </a:r>
              <a:r>
                <a:rPr lang="en-US" baseline="-25000" dirty="0" smtClean="0">
                  <a:solidFill>
                    <a:srgbClr val="C00000"/>
                  </a:solidFill>
                </a:rPr>
                <a:t>i</a:t>
              </a:r>
              <a:r>
                <a:rPr lang="en-US" dirty="0" smtClean="0">
                  <a:solidFill>
                    <a:srgbClr val="C00000"/>
                  </a:solidFill>
                </a:rPr>
                <a:t> executed.</a:t>
              </a:r>
              <a:endParaRPr lang="en-US" dirty="0">
                <a:solidFill>
                  <a:srgbClr val="C00000"/>
                </a:solidFill>
              </a:endParaRPr>
            </a:p>
          </p:txBody>
        </p:sp>
        <p:sp>
          <p:nvSpPr>
            <p:cNvPr id="28" name="TextBox 27"/>
            <p:cNvSpPr txBox="1"/>
            <p:nvPr/>
          </p:nvSpPr>
          <p:spPr>
            <a:xfrm>
              <a:off x="5804456" y="4982789"/>
              <a:ext cx="5724935" cy="923330"/>
            </a:xfrm>
            <a:prstGeom prst="rect">
              <a:avLst/>
            </a:prstGeom>
            <a:noFill/>
          </p:spPr>
          <p:txBody>
            <a:bodyPr wrap="square" rtlCol="0">
              <a:spAutoFit/>
            </a:bodyPr>
            <a:lstStyle/>
            <a:p>
              <a:pPr algn="just"/>
              <a:r>
                <a:rPr lang="en-US" dirty="0" smtClean="0">
                  <a:solidFill>
                    <a:srgbClr val="002060"/>
                  </a:solidFill>
                </a:rPr>
                <a:t>It contains the edge T</a:t>
              </a:r>
              <a:r>
                <a:rPr lang="en-US" baseline="-25000" dirty="0" smtClean="0">
                  <a:solidFill>
                    <a:srgbClr val="002060"/>
                  </a:solidFill>
                </a:rPr>
                <a:t>i</a:t>
              </a:r>
              <a:r>
                <a:rPr lang="en-US" dirty="0" smtClean="0">
                  <a:solidFill>
                    <a:srgbClr val="002060"/>
                  </a:solidFill>
                </a:rPr>
                <a:t> -&gt; </a:t>
              </a:r>
              <a:r>
                <a:rPr lang="en-US" dirty="0" err="1" smtClean="0">
                  <a:solidFill>
                    <a:srgbClr val="002060"/>
                  </a:solidFill>
                </a:rPr>
                <a:t>T</a:t>
              </a:r>
              <a:r>
                <a:rPr lang="en-US" baseline="-25000" dirty="0" err="1" smtClean="0">
                  <a:solidFill>
                    <a:srgbClr val="002060"/>
                  </a:solidFill>
                </a:rPr>
                <a:t>j</a:t>
              </a:r>
              <a:r>
                <a:rPr lang="en-US" dirty="0" smtClean="0">
                  <a:solidFill>
                    <a:srgbClr val="002060"/>
                  </a:solidFill>
                </a:rPr>
                <a:t>, because T</a:t>
              </a:r>
              <a:r>
                <a:rPr lang="en-US" baseline="-25000" dirty="0" smtClean="0">
                  <a:solidFill>
                    <a:srgbClr val="002060"/>
                  </a:solidFill>
                </a:rPr>
                <a:t>i</a:t>
              </a:r>
              <a:r>
                <a:rPr lang="en-US" dirty="0" smtClean="0">
                  <a:solidFill>
                    <a:srgbClr val="002060"/>
                  </a:solidFill>
                </a:rPr>
                <a:t> executes before </a:t>
              </a:r>
              <a:r>
                <a:rPr lang="en-US" dirty="0" err="1" smtClean="0">
                  <a:solidFill>
                    <a:srgbClr val="002060"/>
                  </a:solidFill>
                </a:rPr>
                <a:t>T</a:t>
              </a:r>
              <a:r>
                <a:rPr lang="en-US" baseline="-25000" dirty="0" err="1" smtClean="0">
                  <a:solidFill>
                    <a:srgbClr val="002060"/>
                  </a:solidFill>
                </a:rPr>
                <a:t>j</a:t>
              </a:r>
              <a:r>
                <a:rPr lang="en-US" dirty="0" smtClean="0">
                  <a:solidFill>
                    <a:srgbClr val="002060"/>
                  </a:solidFill>
                </a:rPr>
                <a:t> executes. It also contains the edge </a:t>
              </a:r>
              <a:r>
                <a:rPr lang="en-US" dirty="0" err="1" smtClean="0">
                  <a:solidFill>
                    <a:srgbClr val="002060"/>
                  </a:solidFill>
                </a:rPr>
                <a:t>T</a:t>
              </a:r>
              <a:r>
                <a:rPr lang="en-US" baseline="-25000" dirty="0" err="1" smtClean="0">
                  <a:solidFill>
                    <a:srgbClr val="002060"/>
                  </a:solidFill>
                </a:rPr>
                <a:t>j</a:t>
              </a:r>
              <a:r>
                <a:rPr lang="en-US" baseline="-25000" dirty="0" smtClean="0">
                  <a:solidFill>
                    <a:srgbClr val="002060"/>
                  </a:solidFill>
                </a:rPr>
                <a:t> </a:t>
              </a:r>
              <a:r>
                <a:rPr lang="en-US" dirty="0" smtClean="0">
                  <a:solidFill>
                    <a:srgbClr val="002060"/>
                  </a:solidFill>
                </a:rPr>
                <a:t>-&gt; </a:t>
              </a:r>
              <a:r>
                <a:rPr lang="en-US" dirty="0" err="1" smtClean="0">
                  <a:solidFill>
                    <a:srgbClr val="002060"/>
                  </a:solidFill>
                </a:rPr>
                <a:t>T</a:t>
              </a:r>
              <a:r>
                <a:rPr lang="en-US" baseline="-25000" dirty="0" err="1" smtClean="0">
                  <a:solidFill>
                    <a:srgbClr val="002060"/>
                  </a:solidFill>
                </a:rPr>
                <a:t>j</a:t>
              </a:r>
              <a:r>
                <a:rPr lang="en-US" dirty="0" smtClean="0">
                  <a:solidFill>
                    <a:srgbClr val="002060"/>
                  </a:solidFill>
                </a:rPr>
                <a:t> because </a:t>
              </a:r>
              <a:r>
                <a:rPr lang="en-US" dirty="0" err="1" smtClean="0">
                  <a:solidFill>
                    <a:srgbClr val="002060"/>
                  </a:solidFill>
                </a:rPr>
                <a:t>T</a:t>
              </a:r>
              <a:r>
                <a:rPr lang="en-US" baseline="-25000" dirty="0" err="1" smtClean="0">
                  <a:solidFill>
                    <a:srgbClr val="002060"/>
                  </a:solidFill>
                </a:rPr>
                <a:t>j</a:t>
              </a:r>
              <a:r>
                <a:rPr lang="en-US" dirty="0" smtClean="0">
                  <a:solidFill>
                    <a:srgbClr val="002060"/>
                  </a:solidFill>
                </a:rPr>
                <a:t> executes before T</a:t>
              </a:r>
              <a:r>
                <a:rPr lang="en-US" baseline="-25000" dirty="0" smtClean="0">
                  <a:solidFill>
                    <a:srgbClr val="002060"/>
                  </a:solidFill>
                </a:rPr>
                <a:t>i </a:t>
              </a:r>
              <a:r>
                <a:rPr lang="en-US" dirty="0" smtClean="0">
                  <a:solidFill>
                    <a:srgbClr val="002060"/>
                  </a:solidFill>
                </a:rPr>
                <a:t>executes.</a:t>
              </a:r>
              <a:endParaRPr lang="en-US" dirty="0">
                <a:solidFill>
                  <a:srgbClr val="00206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655212"/>
            <a:ext cx="11436625" cy="5016758"/>
          </a:xfrm>
          <a:prstGeom prst="rect">
            <a:avLst/>
          </a:prstGeom>
        </p:spPr>
        <p:txBody>
          <a:bodyPr wrap="square">
            <a:spAutoFit/>
          </a:bodyPr>
          <a:lstStyle/>
          <a:p>
            <a:pPr algn="just">
              <a:lnSpc>
                <a:spcPct val="150000"/>
              </a:lnSpc>
            </a:pPr>
            <a:r>
              <a:rPr lang="en-US" sz="2000" dirty="0" smtClean="0">
                <a:solidFill>
                  <a:srgbClr val="C00000"/>
                </a:solidFill>
              </a:rPr>
              <a:t>When several transactions execute concurrently in the database, the system must control the interaction among the concurrent transactions, this control is achieved through one of a variety of mechanism called concurrency control schema.</a:t>
            </a:r>
          </a:p>
          <a:p>
            <a:pPr algn="just">
              <a:lnSpc>
                <a:spcPct val="150000"/>
              </a:lnSpc>
            </a:pPr>
            <a:r>
              <a:rPr lang="en-US" sz="2000" dirty="0" smtClean="0">
                <a:solidFill>
                  <a:srgbClr val="C00000"/>
                </a:solidFill>
              </a:rPr>
              <a:t> The following are the concurrency control schema:-</a:t>
            </a:r>
          </a:p>
          <a:p>
            <a:pPr lvl="0" algn="just">
              <a:lnSpc>
                <a:spcPct val="150000"/>
              </a:lnSpc>
            </a:pPr>
            <a:r>
              <a:rPr lang="en-US" sz="2000" u="sng" dirty="0" smtClean="0">
                <a:solidFill>
                  <a:srgbClr val="002060"/>
                </a:solidFill>
              </a:rPr>
              <a:t>LOCK-BASED PROTOCOLS:-</a:t>
            </a:r>
          </a:p>
          <a:p>
            <a:pPr lvl="1" algn="just">
              <a:lnSpc>
                <a:spcPct val="150000"/>
              </a:lnSpc>
              <a:buFont typeface="Wingdings" pitchFamily="2" charset="2"/>
              <a:buChar char="ü"/>
            </a:pPr>
            <a:r>
              <a:rPr lang="en-US" sz="2000" dirty="0" smtClean="0">
                <a:solidFill>
                  <a:srgbClr val="C00000"/>
                </a:solidFill>
              </a:rPr>
              <a:t>In the concurrent execution of transactions, the data item must be accessed in a mutually exclusive manner; that is, while one transaction is accessing a data item, no  other  transaction can modify that data item.</a:t>
            </a:r>
          </a:p>
          <a:p>
            <a:pPr lvl="1" algn="just">
              <a:lnSpc>
                <a:spcPct val="150000"/>
              </a:lnSpc>
              <a:buFont typeface="Wingdings" pitchFamily="2" charset="2"/>
              <a:buChar char="ü"/>
            </a:pPr>
            <a:r>
              <a:rPr lang="en-US" sz="2000" dirty="0" smtClean="0">
                <a:solidFill>
                  <a:srgbClr val="C00000"/>
                </a:solidFill>
              </a:rPr>
              <a:t>The most common method used to implement this requirement is to allow a transaction to access a data item only if it is currently holding a lock on that item.</a:t>
            </a:r>
          </a:p>
          <a:p>
            <a:pPr algn="just"/>
            <a:endParaRPr lang="en-US" sz="2000" dirty="0" smtClean="0">
              <a:solidFill>
                <a:srgbClr val="C00000"/>
              </a:solidFill>
            </a:endParaRPr>
          </a:p>
        </p:txBody>
      </p:sp>
      <p:sp>
        <p:nvSpPr>
          <p:cNvPr id="8" name="TextBox 7"/>
          <p:cNvSpPr txBox="1"/>
          <p:nvPr/>
        </p:nvSpPr>
        <p:spPr>
          <a:xfrm>
            <a:off x="928249" y="1024333"/>
            <a:ext cx="4809942" cy="400110"/>
          </a:xfrm>
          <a:prstGeom prst="rect">
            <a:avLst/>
          </a:prstGeom>
          <a:solidFill>
            <a:schemeClr val="accent2"/>
          </a:solidFill>
        </p:spPr>
        <p:txBody>
          <a:bodyPr wrap="square" rtlCol="0">
            <a:spAutoFit/>
          </a:bodyPr>
          <a:lstStyle/>
          <a:p>
            <a:r>
              <a:rPr lang="en-US" sz="2000" dirty="0" smtClean="0">
                <a:solidFill>
                  <a:schemeClr val="bg1"/>
                </a:solidFill>
              </a:rPr>
              <a:t>CONCURRENCY CONTROL:-</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97565" y="1655212"/>
            <a:ext cx="11436625" cy="4801314"/>
          </a:xfrm>
          <a:prstGeom prst="rect">
            <a:avLst/>
          </a:prstGeom>
        </p:spPr>
        <p:txBody>
          <a:bodyPr wrap="square">
            <a:spAutoFit/>
          </a:bodyPr>
          <a:lstStyle/>
          <a:p>
            <a:pPr lvl="1" algn="just"/>
            <a:endParaRPr lang="en-US" dirty="0" smtClean="0"/>
          </a:p>
          <a:p>
            <a:pPr algn="just">
              <a:lnSpc>
                <a:spcPct val="150000"/>
              </a:lnSpc>
              <a:buFont typeface="Wingdings" pitchFamily="2" charset="2"/>
              <a:buChar char="q"/>
            </a:pPr>
            <a:r>
              <a:rPr lang="en-GB" sz="2000" dirty="0" smtClean="0">
                <a:solidFill>
                  <a:srgbClr val="C00000"/>
                </a:solidFill>
              </a:rPr>
              <a:t>There are two modes in which a data item may be locked:-</a:t>
            </a:r>
          </a:p>
          <a:p>
            <a:pPr algn="just">
              <a:lnSpc>
                <a:spcPct val="150000"/>
              </a:lnSpc>
            </a:pPr>
            <a:r>
              <a:rPr lang="en-GB" sz="2000" dirty="0" smtClean="0">
                <a:solidFill>
                  <a:srgbClr val="002060"/>
                </a:solidFill>
              </a:rPr>
              <a:t>Shared-mode lock:-</a:t>
            </a:r>
          </a:p>
          <a:p>
            <a:pPr algn="just">
              <a:lnSpc>
                <a:spcPct val="150000"/>
              </a:lnSpc>
            </a:pPr>
            <a:r>
              <a:rPr lang="en-GB" sz="2000" dirty="0" smtClean="0">
                <a:solidFill>
                  <a:srgbClr val="C00000"/>
                </a:solidFill>
              </a:rPr>
              <a:t>If a transaction Ti has obtained a shared-mode lock(denoted by S) an data item Q,  then Ti can read, but cannot write the data item Q.</a:t>
            </a:r>
          </a:p>
          <a:p>
            <a:pPr algn="just">
              <a:lnSpc>
                <a:spcPct val="150000"/>
              </a:lnSpc>
            </a:pPr>
            <a:r>
              <a:rPr lang="en-GB" sz="2000" dirty="0" smtClean="0">
                <a:solidFill>
                  <a:srgbClr val="002060"/>
                </a:solidFill>
              </a:rPr>
              <a:t>Exclusive-mode lock:-</a:t>
            </a:r>
          </a:p>
          <a:p>
            <a:pPr algn="just">
              <a:lnSpc>
                <a:spcPct val="150000"/>
              </a:lnSpc>
            </a:pPr>
            <a:r>
              <a:rPr lang="en-GB" sz="2000" dirty="0" smtClean="0">
                <a:solidFill>
                  <a:srgbClr val="C00000"/>
                </a:solidFill>
              </a:rPr>
              <a:t>If a transaction Ti has obtained an exclusive-mode  lock (denoted by X) on data item  Q, then Ti can both read and write Q.</a:t>
            </a:r>
          </a:p>
          <a:p>
            <a:pPr algn="just">
              <a:lnSpc>
                <a:spcPct val="150000"/>
              </a:lnSpc>
              <a:buFont typeface="Wingdings" pitchFamily="2" charset="2"/>
              <a:buChar char="q"/>
            </a:pPr>
            <a:r>
              <a:rPr lang="en-GB" sz="2000" dirty="0" smtClean="0">
                <a:solidFill>
                  <a:srgbClr val="C00000"/>
                </a:solidFill>
              </a:rPr>
              <a:t>The transaction requests for a shared or exclusive lock to the concurrency control manager. The transaction can proceed with the operation only after the concurrency control manager grants the lock to the transaction.</a:t>
            </a:r>
            <a:endParaRPr lang="en-US" dirty="0" smtClean="0"/>
          </a:p>
          <a:p>
            <a:pPr algn="just"/>
            <a:endParaRPr lang="en-US" dirty="0" smtClean="0"/>
          </a:p>
        </p:txBody>
      </p:sp>
      <p:sp>
        <p:nvSpPr>
          <p:cNvPr id="8" name="TextBox 7"/>
          <p:cNvSpPr txBox="1"/>
          <p:nvPr/>
        </p:nvSpPr>
        <p:spPr>
          <a:xfrm>
            <a:off x="928249" y="1024333"/>
            <a:ext cx="4809942" cy="400110"/>
          </a:xfrm>
          <a:prstGeom prst="rect">
            <a:avLst/>
          </a:prstGeom>
          <a:solidFill>
            <a:schemeClr val="accent2"/>
          </a:solidFill>
        </p:spPr>
        <p:txBody>
          <a:bodyPr wrap="square" rtlCol="0">
            <a:spAutoFit/>
          </a:bodyPr>
          <a:lstStyle/>
          <a:p>
            <a:r>
              <a:rPr lang="en-US" sz="2000" dirty="0" smtClean="0">
                <a:solidFill>
                  <a:schemeClr val="bg1"/>
                </a:solidFill>
              </a:rPr>
              <a:t>CONCURRENCY CONTROL:-</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 calcmode="lin" valueType="num">
                                      <p:cBhvr additive="base">
                                        <p:cTn id="3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941296" y="733113"/>
          <a:ext cx="10784539" cy="4626864"/>
        </p:xfrm>
        <a:graphic>
          <a:graphicData uri="http://schemas.openxmlformats.org/drawingml/2006/table">
            <a:tbl>
              <a:tblPr/>
              <a:tblGrid>
                <a:gridCol w="1060581">
                  <a:extLst>
                    <a:ext uri="{9D8B030D-6E8A-4147-A177-3AD203B41FA5}">
                      <a16:colId xmlns:a16="http://schemas.microsoft.com/office/drawing/2014/main" val="20000"/>
                    </a:ext>
                  </a:extLst>
                </a:gridCol>
                <a:gridCol w="139988">
                  <a:extLst>
                    <a:ext uri="{9D8B030D-6E8A-4147-A177-3AD203B41FA5}">
                      <a16:colId xmlns:a16="http://schemas.microsoft.com/office/drawing/2014/main" val="20001"/>
                    </a:ext>
                  </a:extLst>
                </a:gridCol>
                <a:gridCol w="5951841">
                  <a:extLst>
                    <a:ext uri="{9D8B030D-6E8A-4147-A177-3AD203B41FA5}">
                      <a16:colId xmlns:a16="http://schemas.microsoft.com/office/drawing/2014/main" val="20002"/>
                    </a:ext>
                  </a:extLst>
                </a:gridCol>
                <a:gridCol w="750640">
                  <a:extLst>
                    <a:ext uri="{9D8B030D-6E8A-4147-A177-3AD203B41FA5}">
                      <a16:colId xmlns:a16="http://schemas.microsoft.com/office/drawing/2014/main" val="20003"/>
                    </a:ext>
                  </a:extLst>
                </a:gridCol>
                <a:gridCol w="750640">
                  <a:extLst>
                    <a:ext uri="{9D8B030D-6E8A-4147-A177-3AD203B41FA5}">
                      <a16:colId xmlns:a16="http://schemas.microsoft.com/office/drawing/2014/main" val="20004"/>
                    </a:ext>
                  </a:extLst>
                </a:gridCol>
                <a:gridCol w="750640">
                  <a:extLst>
                    <a:ext uri="{9D8B030D-6E8A-4147-A177-3AD203B41FA5}">
                      <a16:colId xmlns:a16="http://schemas.microsoft.com/office/drawing/2014/main" val="20005"/>
                    </a:ext>
                  </a:extLst>
                </a:gridCol>
                <a:gridCol w="750640">
                  <a:extLst>
                    <a:ext uri="{9D8B030D-6E8A-4147-A177-3AD203B41FA5}">
                      <a16:colId xmlns:a16="http://schemas.microsoft.com/office/drawing/2014/main" val="20006"/>
                    </a:ext>
                  </a:extLst>
                </a:gridCol>
                <a:gridCol w="629569">
                  <a:extLst>
                    <a:ext uri="{9D8B030D-6E8A-4147-A177-3AD203B41FA5}">
                      <a16:colId xmlns:a16="http://schemas.microsoft.com/office/drawing/2014/main" val="20007"/>
                    </a:ext>
                  </a:extLst>
                </a:gridCol>
              </a:tblGrid>
              <a:tr h="266136">
                <a:tc gridSpan="8">
                  <a:txBody>
                    <a:bodyPr/>
                    <a:lstStyle/>
                    <a:p>
                      <a:pPr marL="0" marR="0" algn="l" defTabSz="914400" rtl="0" eaLnBrk="1" latinLnBrk="0" hangingPunct="1">
                        <a:lnSpc>
                          <a:spcPct val="115000"/>
                        </a:lnSpc>
                        <a:spcBef>
                          <a:spcPts val="0"/>
                        </a:spcBef>
                        <a:spcAft>
                          <a:spcPts val="0"/>
                        </a:spcAft>
                      </a:pPr>
                      <a:r>
                        <a:rPr lang="en-US" sz="2400" kern="1200" dirty="0" smtClean="0">
                          <a:solidFill>
                            <a:srgbClr val="0070C0"/>
                          </a:solidFill>
                          <a:latin typeface="+mn-lt"/>
                          <a:ea typeface="+mn-ea"/>
                          <a:cs typeface="+mn-cs"/>
                        </a:rPr>
                        <a:t>Course Outcomes: Upon successful completion of this course, students should be able 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9008">
                <a:tc>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CO1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Identify and Classify the concepts of Database Management system, Data models and architecture of database, ER to Relational mapping concepts.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69008">
                <a:tc>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CO2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Applying the constraints in database using different query languages like:- relational algebra and calculus, SQL and QBE for the implementing the Data definition and data manipulate languages in Database.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84503">
                <a:tc>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CO3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Compare the different normal forms to Apply normalization process to construct the consistent Database.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720975">
                <a:tc>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CO4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marL="0" marR="0" algn="l" defTabSz="914400" rtl="0" eaLnBrk="1" latinLnBrk="0" hangingPunct="1">
                        <a:lnSpc>
                          <a:spcPct val="115000"/>
                        </a:lnSpc>
                        <a:spcBef>
                          <a:spcPts val="0"/>
                        </a:spcBef>
                        <a:spcAft>
                          <a:spcPts val="0"/>
                        </a:spcAft>
                      </a:pPr>
                      <a:r>
                        <a:rPr lang="en-US" sz="2400" kern="1200" dirty="0" smtClean="0">
                          <a:solidFill>
                            <a:srgbClr val="C00000"/>
                          </a:solidFill>
                          <a:latin typeface="+mn-lt"/>
                          <a:ea typeface="+mn-ea"/>
                          <a:cs typeface="+mn-cs"/>
                        </a:rPr>
                        <a:t>Design and Develop the Database by inspecting concurrency control and recovery strategies to make complete Database without confliction and anomalies in concurrent access environment.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74073" y="1773406"/>
            <a:ext cx="6899564" cy="4401205"/>
          </a:xfrm>
          <a:prstGeom prst="rect">
            <a:avLst/>
          </a:prstGeom>
        </p:spPr>
        <p:txBody>
          <a:bodyPr wrap="square">
            <a:spAutoFit/>
          </a:bodyPr>
          <a:lstStyle/>
          <a:p>
            <a:pPr algn="just"/>
            <a:r>
              <a:rPr lang="en-US" sz="2400" dirty="0" smtClean="0">
                <a:solidFill>
                  <a:srgbClr val="C00000"/>
                </a:solidFill>
              </a:rPr>
              <a:t>The three schema architecture can be defined at the following three levels:</a:t>
            </a:r>
          </a:p>
          <a:p>
            <a:pPr lvl="0" algn="just"/>
            <a:r>
              <a:rPr lang="en-US" sz="2400" b="1" i="1" dirty="0" smtClean="0">
                <a:solidFill>
                  <a:srgbClr val="002060"/>
                </a:solidFill>
              </a:rPr>
              <a:t>Internal level: </a:t>
            </a:r>
            <a:r>
              <a:rPr lang="en-US" sz="2000" dirty="0" smtClean="0">
                <a:solidFill>
                  <a:srgbClr val="FF0000"/>
                </a:solidFill>
              </a:rPr>
              <a:t>the internal level has an internal schema, which is using the physical data model and describes the complete details of physical  data storage and access paths of the database.</a:t>
            </a:r>
          </a:p>
          <a:p>
            <a:pPr lvl="0" algn="just"/>
            <a:r>
              <a:rPr lang="en-US" sz="2400" b="1" i="1" dirty="0" smtClean="0">
                <a:solidFill>
                  <a:srgbClr val="002060"/>
                </a:solidFill>
              </a:rPr>
              <a:t>Conceptual level: </a:t>
            </a:r>
            <a:r>
              <a:rPr lang="en-US" sz="2000" dirty="0" smtClean="0">
                <a:solidFill>
                  <a:srgbClr val="FF0000"/>
                </a:solidFill>
              </a:rPr>
              <a:t>the conceptual level has a conceptual schema which hides the details of  physical storage structure and concentrates on describing entities, data types, relationships, user operations and constraints.</a:t>
            </a:r>
          </a:p>
          <a:p>
            <a:pPr lvl="0" algn="just"/>
            <a:r>
              <a:rPr lang="en-US" sz="2400" b="1" i="1" dirty="0" smtClean="0">
                <a:solidFill>
                  <a:srgbClr val="002060"/>
                </a:solidFill>
              </a:rPr>
              <a:t>External / view level: </a:t>
            </a:r>
            <a:r>
              <a:rPr lang="en-US" sz="2000" dirty="0" smtClean="0">
                <a:solidFill>
                  <a:srgbClr val="FF0000"/>
                </a:solidFill>
              </a:rPr>
              <a:t>it includes a number of external schemas or user views. Each external schema describes the part of the database that a particular user group is interested in and hides the rest of the database from the user group.</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–5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872829" y="1084218"/>
            <a:ext cx="4924705" cy="400110"/>
          </a:xfrm>
          <a:prstGeom prst="rect">
            <a:avLst/>
          </a:prstGeom>
          <a:solidFill>
            <a:schemeClr val="accent2"/>
          </a:solidFill>
        </p:spPr>
        <p:txBody>
          <a:bodyPr wrap="square" rtlCol="0">
            <a:spAutoFit/>
          </a:bodyPr>
          <a:lstStyle/>
          <a:p>
            <a:r>
              <a:rPr lang="en-US" sz="2000" dirty="0" smtClean="0">
                <a:solidFill>
                  <a:schemeClr val="bg1"/>
                </a:solidFill>
              </a:rPr>
              <a:t>Three–schema architecture:</a:t>
            </a:r>
          </a:p>
        </p:txBody>
      </p:sp>
      <p:pic>
        <p:nvPicPr>
          <p:cNvPr id="13" name="Picture 3"/>
          <p:cNvPicPr>
            <a:picLocks noChangeAspect="1" noChangeArrowheads="1"/>
          </p:cNvPicPr>
          <p:nvPr/>
        </p:nvPicPr>
        <p:blipFill>
          <a:blip r:embed="rId2"/>
          <a:srcRect/>
          <a:stretch>
            <a:fillRect/>
          </a:stretch>
        </p:blipFill>
        <p:spPr bwMode="auto">
          <a:xfrm>
            <a:off x="7489413" y="818424"/>
            <a:ext cx="4286970" cy="5447841"/>
          </a:xfrm>
          <a:prstGeom prst="rect">
            <a:avLst/>
          </a:prstGeom>
          <a:noFill/>
        </p:spPr>
      </p:pic>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225287" y="1800984"/>
            <a:ext cx="11542643" cy="4093428"/>
          </a:xfrm>
          <a:prstGeom prst="rect">
            <a:avLst/>
          </a:prstGeom>
        </p:spPr>
        <p:txBody>
          <a:bodyPr wrap="square">
            <a:spAutoFit/>
          </a:bodyPr>
          <a:lstStyle/>
          <a:p>
            <a:pPr marL="180000" lvl="1" algn="just"/>
            <a:r>
              <a:rPr lang="en-GB" sz="2000" u="sng" dirty="0" smtClean="0">
                <a:solidFill>
                  <a:srgbClr val="002060"/>
                </a:solidFill>
              </a:rPr>
              <a:t>COMPATIBILITY FUNCTION:-</a:t>
            </a:r>
          </a:p>
          <a:p>
            <a:pPr marL="180000" lvl="1" algn="just"/>
            <a:endParaRPr lang="en-GB" sz="2000" dirty="0" smtClean="0">
              <a:solidFill>
                <a:srgbClr val="C00000"/>
              </a:solidFill>
            </a:endParaRPr>
          </a:p>
          <a:p>
            <a:pPr marL="180000" lvl="1" algn="just">
              <a:buFont typeface="Wingdings" pitchFamily="2" charset="2"/>
              <a:buChar char="ü"/>
            </a:pPr>
            <a:r>
              <a:rPr lang="en-GB" sz="2000" dirty="0" smtClean="0">
                <a:solidFill>
                  <a:srgbClr val="C00000"/>
                </a:solidFill>
              </a:rPr>
              <a:t>Let A and B represent </a:t>
            </a:r>
            <a:r>
              <a:rPr lang="en-GB" sz="2000" dirty="0" smtClean="0">
                <a:solidFill>
                  <a:srgbClr val="002060"/>
                </a:solidFill>
              </a:rPr>
              <a:t>shared</a:t>
            </a:r>
            <a:r>
              <a:rPr lang="en-GB" sz="2000" dirty="0" smtClean="0">
                <a:solidFill>
                  <a:srgbClr val="C00000"/>
                </a:solidFill>
              </a:rPr>
              <a:t> and </a:t>
            </a:r>
            <a:r>
              <a:rPr lang="en-GB" sz="2000" dirty="0" smtClean="0">
                <a:solidFill>
                  <a:srgbClr val="002060"/>
                </a:solidFill>
              </a:rPr>
              <a:t>exclusive </a:t>
            </a:r>
            <a:r>
              <a:rPr lang="en-GB" sz="2000" dirty="0" smtClean="0">
                <a:solidFill>
                  <a:srgbClr val="C00000"/>
                </a:solidFill>
              </a:rPr>
              <a:t>lock modes respectively.</a:t>
            </a:r>
          </a:p>
          <a:p>
            <a:pPr marL="180000" lvl="1" algn="just">
              <a:buFont typeface="Wingdings" pitchFamily="2" charset="2"/>
              <a:buChar char="ü"/>
            </a:pPr>
            <a:r>
              <a:rPr lang="en-GB" sz="2000" dirty="0" smtClean="0">
                <a:solidFill>
                  <a:srgbClr val="C00000"/>
                </a:solidFill>
              </a:rPr>
              <a:t>Suppose that a transaction Ti requests a lock of mode A on item Q on which transaction </a:t>
            </a:r>
            <a:r>
              <a:rPr lang="en-GB" sz="2000" dirty="0" err="1" smtClean="0">
                <a:solidFill>
                  <a:srgbClr val="C00000"/>
                </a:solidFill>
              </a:rPr>
              <a:t>Tj</a:t>
            </a:r>
            <a:r>
              <a:rPr lang="en-GB" sz="2000" dirty="0" smtClean="0">
                <a:solidFill>
                  <a:srgbClr val="C00000"/>
                </a:solidFill>
              </a:rPr>
              <a:t> currently holds a lock of mode B.</a:t>
            </a:r>
          </a:p>
          <a:p>
            <a:pPr marL="180000" lvl="1" algn="just">
              <a:buFont typeface="Wingdings" pitchFamily="2" charset="2"/>
              <a:buChar char="ü"/>
            </a:pPr>
            <a:r>
              <a:rPr lang="en-GB" sz="2000" dirty="0" smtClean="0">
                <a:solidFill>
                  <a:srgbClr val="C00000"/>
                </a:solidFill>
              </a:rPr>
              <a:t>If transaction Ti can be </a:t>
            </a:r>
            <a:r>
              <a:rPr lang="en-GB" sz="2000" dirty="0" smtClean="0">
                <a:solidFill>
                  <a:srgbClr val="002060"/>
                </a:solidFill>
              </a:rPr>
              <a:t>granted</a:t>
            </a:r>
            <a:r>
              <a:rPr lang="en-GB" sz="2000" dirty="0" smtClean="0">
                <a:solidFill>
                  <a:srgbClr val="C00000"/>
                </a:solidFill>
              </a:rPr>
              <a:t> a lock on Q immediately in spite of the presence of the mode  B lock, then we say mode A is </a:t>
            </a:r>
            <a:r>
              <a:rPr lang="en-GB" sz="2000" dirty="0" smtClean="0">
                <a:solidFill>
                  <a:srgbClr val="002060"/>
                </a:solidFill>
              </a:rPr>
              <a:t>compatible</a:t>
            </a:r>
            <a:r>
              <a:rPr lang="en-GB" sz="2000" dirty="0" smtClean="0">
                <a:solidFill>
                  <a:srgbClr val="C00000"/>
                </a:solidFill>
              </a:rPr>
              <a:t> with mode B.</a:t>
            </a:r>
          </a:p>
          <a:p>
            <a:pPr marL="180000" lvl="1" algn="just">
              <a:buFont typeface="Wingdings" pitchFamily="2" charset="2"/>
              <a:buChar char="ü"/>
            </a:pPr>
            <a:r>
              <a:rPr lang="en-GB" sz="2000" dirty="0" smtClean="0">
                <a:solidFill>
                  <a:srgbClr val="C00000"/>
                </a:solidFill>
              </a:rPr>
              <a:t>Shared mode is </a:t>
            </a:r>
            <a:r>
              <a:rPr lang="en-GB" sz="2000" dirty="0" smtClean="0">
                <a:solidFill>
                  <a:srgbClr val="002060"/>
                </a:solidFill>
              </a:rPr>
              <a:t>compatible </a:t>
            </a:r>
            <a:r>
              <a:rPr lang="en-GB" sz="2000" dirty="0" smtClean="0">
                <a:solidFill>
                  <a:srgbClr val="C00000"/>
                </a:solidFill>
              </a:rPr>
              <a:t>with shared mode, but not with exclusive mode.</a:t>
            </a:r>
          </a:p>
          <a:p>
            <a:pPr marL="180000" lvl="1" algn="just">
              <a:buFont typeface="Wingdings" pitchFamily="2" charset="2"/>
              <a:buChar char="ü"/>
            </a:pPr>
            <a:r>
              <a:rPr lang="en-GB" sz="2000" dirty="0" smtClean="0">
                <a:solidFill>
                  <a:srgbClr val="C00000"/>
                </a:solidFill>
              </a:rPr>
              <a:t>If transaction Ti is wanted to lock the item Q, which is locked by another transaction </a:t>
            </a:r>
            <a:r>
              <a:rPr lang="en-GB" sz="2000" dirty="0" err="1" smtClean="0">
                <a:solidFill>
                  <a:srgbClr val="C00000"/>
                </a:solidFill>
              </a:rPr>
              <a:t>Tj</a:t>
            </a:r>
            <a:r>
              <a:rPr lang="en-GB" sz="2000" dirty="0" smtClean="0">
                <a:solidFill>
                  <a:srgbClr val="C00000"/>
                </a:solidFill>
              </a:rPr>
              <a:t> is an incompatible mode, then Ti have to wait until all incompatible mode have been released.</a:t>
            </a:r>
          </a:p>
          <a:p>
            <a:pPr marL="180000" lvl="1" algn="just">
              <a:buFont typeface="Wingdings" pitchFamily="2" charset="2"/>
              <a:buChar char="ü"/>
            </a:pPr>
            <a:r>
              <a:rPr lang="en-GB" sz="2000" dirty="0" smtClean="0">
                <a:solidFill>
                  <a:srgbClr val="C00000"/>
                </a:solidFill>
              </a:rPr>
              <a:t>A transaction requests a shared lock on data item Q by executing the Lock-S(Q) instruction.</a:t>
            </a:r>
          </a:p>
          <a:p>
            <a:pPr marL="180000" lvl="1" algn="just">
              <a:buFont typeface="Wingdings" pitchFamily="2" charset="2"/>
              <a:buChar char="ü"/>
            </a:pPr>
            <a:r>
              <a:rPr lang="en-GB" sz="2000" dirty="0" smtClean="0">
                <a:solidFill>
                  <a:srgbClr val="C00000"/>
                </a:solidFill>
              </a:rPr>
              <a:t>A transaction requests an exclusive lock on data item Q by executing the Lock-X(Q) instruction.</a:t>
            </a:r>
          </a:p>
          <a:p>
            <a:pPr marL="180000" lvl="1" algn="just">
              <a:buFont typeface="Wingdings" pitchFamily="2" charset="2"/>
              <a:buChar char="ü"/>
            </a:pPr>
            <a:r>
              <a:rPr lang="en-GB" sz="2000" dirty="0" smtClean="0">
                <a:solidFill>
                  <a:srgbClr val="C00000"/>
                </a:solidFill>
              </a:rPr>
              <a:t>A transaction can unlock a data item by executing the unlock (Q) instruction.</a:t>
            </a:r>
            <a:endParaRPr lang="en-US" sz="2000" dirty="0" smtClean="0">
              <a:solidFill>
                <a:srgbClr val="C00000"/>
              </a:solidFill>
            </a:endParaRPr>
          </a:p>
        </p:txBody>
      </p:sp>
      <p:sp>
        <p:nvSpPr>
          <p:cNvPr id="8" name="TextBox 7"/>
          <p:cNvSpPr txBox="1"/>
          <p:nvPr/>
        </p:nvSpPr>
        <p:spPr>
          <a:xfrm>
            <a:off x="928249" y="1024333"/>
            <a:ext cx="4809942" cy="400110"/>
          </a:xfrm>
          <a:prstGeom prst="rect">
            <a:avLst/>
          </a:prstGeom>
          <a:solidFill>
            <a:schemeClr val="accent2"/>
          </a:solidFill>
        </p:spPr>
        <p:txBody>
          <a:bodyPr wrap="square" rtlCol="0">
            <a:spAutoFit/>
          </a:bodyPr>
          <a:lstStyle/>
          <a:p>
            <a:r>
              <a:rPr lang="en-US" sz="2000" dirty="0" smtClean="0">
                <a:solidFill>
                  <a:schemeClr val="bg1"/>
                </a:solidFill>
              </a:rPr>
              <a:t>CONCURRENCY CONTROL:-</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 calcmode="lin" valueType="num">
                                      <p:cBhvr additive="base">
                                        <p:cTn id="3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anim calcmode="lin" valueType="num">
                                      <p:cBhvr additive="base">
                                        <p:cTn id="43"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anim calcmode="lin" valueType="num">
                                      <p:cBhvr additive="base">
                                        <p:cTn id="49"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9" end="9"/>
                                            </p:txEl>
                                          </p:spTgt>
                                        </p:tgtEl>
                                        <p:attrNameLst>
                                          <p:attrName>style.visibility</p:attrName>
                                        </p:attrNameLst>
                                      </p:cBhvr>
                                      <p:to>
                                        <p:strVal val="visible"/>
                                      </p:to>
                                    </p:set>
                                    <p:anim calcmode="lin" valueType="num">
                                      <p:cBhvr additive="base">
                                        <p:cTn id="55"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nvGraphicFramePr>
        <p:xfrm>
          <a:off x="6069496" y="534138"/>
          <a:ext cx="5804452" cy="5943600"/>
        </p:xfrm>
        <a:graphic>
          <a:graphicData uri="http://schemas.openxmlformats.org/drawingml/2006/table">
            <a:tbl>
              <a:tblPr firstRow="1" bandRow="1">
                <a:tableStyleId>{5C22544A-7EE6-4342-B048-85BDC9FD1C3A}</a:tableStyleId>
              </a:tblPr>
              <a:tblGrid>
                <a:gridCol w="1769847">
                  <a:extLst>
                    <a:ext uri="{9D8B030D-6E8A-4147-A177-3AD203B41FA5}">
                      <a16:colId xmlns:a16="http://schemas.microsoft.com/office/drawing/2014/main" val="20000"/>
                    </a:ext>
                  </a:extLst>
                </a:gridCol>
                <a:gridCol w="1888195">
                  <a:extLst>
                    <a:ext uri="{9D8B030D-6E8A-4147-A177-3AD203B41FA5}">
                      <a16:colId xmlns:a16="http://schemas.microsoft.com/office/drawing/2014/main" val="20001"/>
                    </a:ext>
                  </a:extLst>
                </a:gridCol>
                <a:gridCol w="2146410">
                  <a:extLst>
                    <a:ext uri="{9D8B030D-6E8A-4147-A177-3AD203B41FA5}">
                      <a16:colId xmlns:a16="http://schemas.microsoft.com/office/drawing/2014/main" val="20002"/>
                    </a:ext>
                  </a:extLst>
                </a:gridCol>
              </a:tblGrid>
              <a:tr h="370840">
                <a:tc>
                  <a:txBody>
                    <a:bodyPr/>
                    <a:lstStyle/>
                    <a:p>
                      <a:pPr algn="ctr"/>
                      <a:r>
                        <a:rPr lang="en-IN" b="0" dirty="0" smtClean="0"/>
                        <a:t>T1</a:t>
                      </a:r>
                      <a:endParaRPr lang="en-US" b="0" dirty="0"/>
                    </a:p>
                  </a:txBody>
                  <a:tcPr/>
                </a:tc>
                <a:tc>
                  <a:txBody>
                    <a:bodyPr/>
                    <a:lstStyle/>
                    <a:p>
                      <a:pPr algn="ctr"/>
                      <a:r>
                        <a:rPr lang="en-IN" b="0" dirty="0" smtClean="0"/>
                        <a:t>T2</a:t>
                      </a:r>
                      <a:endParaRPr lang="en-US" b="0" dirty="0"/>
                    </a:p>
                  </a:txBody>
                  <a:tcPr/>
                </a:tc>
                <a:tc>
                  <a:txBody>
                    <a:bodyPr/>
                    <a:lstStyle/>
                    <a:p>
                      <a:pPr algn="ctr"/>
                      <a:r>
                        <a:rPr lang="en-US" sz="1800" b="0" kern="1200" dirty="0" smtClean="0">
                          <a:solidFill>
                            <a:schemeClr val="lt1"/>
                          </a:solidFill>
                          <a:latin typeface="+mn-lt"/>
                          <a:ea typeface="+mn-ea"/>
                          <a:cs typeface="+mn-cs"/>
                        </a:rPr>
                        <a:t>Concurrency</a:t>
                      </a:r>
                    </a:p>
                    <a:p>
                      <a:pPr algn="ctr"/>
                      <a:r>
                        <a:rPr lang="en-US" sz="1800" b="0" kern="1200" dirty="0" smtClean="0">
                          <a:solidFill>
                            <a:schemeClr val="lt1"/>
                          </a:solidFill>
                          <a:latin typeface="+mn-lt"/>
                          <a:ea typeface="+mn-ea"/>
                          <a:cs typeface="+mn-cs"/>
                        </a:rPr>
                        <a:t>control Manager</a:t>
                      </a:r>
                      <a:endParaRPr lang="en-US" b="0" dirty="0"/>
                    </a:p>
                  </a:txBody>
                  <a:tcPr/>
                </a:tc>
                <a:extLst>
                  <a:ext uri="{0D108BD9-81ED-4DB2-BD59-A6C34878D82A}">
                    <a16:rowId xmlns:a16="http://schemas.microsoft.com/office/drawing/2014/main" val="10000"/>
                  </a:ext>
                </a:extLst>
              </a:tr>
              <a:tr h="370840">
                <a:tc>
                  <a:txBody>
                    <a:bodyPr/>
                    <a:lstStyle/>
                    <a:p>
                      <a:r>
                        <a:rPr lang="en-US" sz="1800" kern="1200" dirty="0" smtClean="0">
                          <a:solidFill>
                            <a:srgbClr val="002060"/>
                          </a:solidFill>
                          <a:latin typeface="+mn-lt"/>
                          <a:ea typeface="+mn-ea"/>
                          <a:cs typeface="+mn-cs"/>
                        </a:rPr>
                        <a:t>Lock-X(A)</a:t>
                      </a:r>
                    </a:p>
                    <a:p>
                      <a:r>
                        <a:rPr lang="en-US" sz="1800" kern="1200" dirty="0" smtClean="0">
                          <a:solidFill>
                            <a:srgbClr val="002060"/>
                          </a:solidFill>
                          <a:latin typeface="+mn-lt"/>
                          <a:ea typeface="+mn-ea"/>
                          <a:cs typeface="+mn-cs"/>
                        </a:rPr>
                        <a:t>Read(A)</a:t>
                      </a:r>
                    </a:p>
                    <a:p>
                      <a:r>
                        <a:rPr lang="en-US" sz="1800" kern="1200" dirty="0" smtClean="0">
                          <a:solidFill>
                            <a:srgbClr val="002060"/>
                          </a:solidFill>
                          <a:latin typeface="+mn-lt"/>
                          <a:ea typeface="+mn-ea"/>
                          <a:cs typeface="+mn-cs"/>
                        </a:rPr>
                        <a:t>A:=A-100</a:t>
                      </a:r>
                    </a:p>
                    <a:p>
                      <a:r>
                        <a:rPr lang="en-US" sz="1800" kern="1200" dirty="0" smtClean="0">
                          <a:solidFill>
                            <a:srgbClr val="002060"/>
                          </a:solidFill>
                          <a:latin typeface="+mn-lt"/>
                          <a:ea typeface="+mn-ea"/>
                          <a:cs typeface="+mn-cs"/>
                        </a:rPr>
                        <a:t>Unlock(A)</a:t>
                      </a:r>
                    </a:p>
                    <a:p>
                      <a:endParaRPr lang="en-IN" sz="1800" kern="1200" dirty="0" smtClean="0">
                        <a:solidFill>
                          <a:srgbClr val="002060"/>
                        </a:solidFill>
                        <a:latin typeface="+mn-lt"/>
                        <a:ea typeface="+mn-ea"/>
                        <a:cs typeface="+mn-cs"/>
                      </a:endParaRPr>
                    </a:p>
                    <a:p>
                      <a:endParaRPr lang="en-IN" sz="1800" kern="1200" dirty="0" smtClean="0">
                        <a:solidFill>
                          <a:srgbClr val="002060"/>
                        </a:solidFill>
                        <a:latin typeface="+mn-lt"/>
                        <a:ea typeface="+mn-ea"/>
                        <a:cs typeface="+mn-cs"/>
                      </a:endParaRPr>
                    </a:p>
                    <a:p>
                      <a:endParaRPr lang="en-IN" sz="1800" kern="1200" dirty="0" smtClean="0">
                        <a:solidFill>
                          <a:srgbClr val="002060"/>
                        </a:solidFill>
                        <a:latin typeface="+mn-lt"/>
                        <a:ea typeface="+mn-ea"/>
                        <a:cs typeface="+mn-cs"/>
                      </a:endParaRPr>
                    </a:p>
                    <a:p>
                      <a:endParaRPr lang="en-IN" sz="1800" kern="1200" dirty="0" smtClean="0">
                        <a:solidFill>
                          <a:srgbClr val="002060"/>
                        </a:solidFill>
                        <a:latin typeface="+mn-lt"/>
                        <a:ea typeface="+mn-ea"/>
                        <a:cs typeface="+mn-cs"/>
                      </a:endParaRPr>
                    </a:p>
                    <a:p>
                      <a:endParaRPr lang="en-IN" sz="1800" kern="1200" dirty="0" smtClean="0">
                        <a:solidFill>
                          <a:srgbClr val="002060"/>
                        </a:solidFill>
                        <a:latin typeface="+mn-lt"/>
                        <a:ea typeface="+mn-ea"/>
                        <a:cs typeface="+mn-cs"/>
                      </a:endParaRPr>
                    </a:p>
                    <a:p>
                      <a:endParaRPr lang="en-IN" sz="1800" kern="1200" dirty="0" smtClean="0">
                        <a:solidFill>
                          <a:srgbClr val="002060"/>
                        </a:solidFill>
                        <a:latin typeface="+mn-lt"/>
                        <a:ea typeface="+mn-ea"/>
                        <a:cs typeface="+mn-cs"/>
                      </a:endParaRPr>
                    </a:p>
                    <a:p>
                      <a:endParaRPr lang="en-IN" sz="1800" kern="1200" dirty="0" smtClean="0">
                        <a:solidFill>
                          <a:srgbClr val="002060"/>
                        </a:solidFill>
                        <a:latin typeface="+mn-lt"/>
                        <a:ea typeface="+mn-ea"/>
                        <a:cs typeface="+mn-cs"/>
                      </a:endParaRPr>
                    </a:p>
                    <a:p>
                      <a:r>
                        <a:rPr lang="en-US" sz="1800" kern="1200" dirty="0" smtClean="0">
                          <a:solidFill>
                            <a:srgbClr val="002060"/>
                          </a:solidFill>
                          <a:latin typeface="+mn-lt"/>
                          <a:ea typeface="+mn-ea"/>
                          <a:cs typeface="+mn-cs"/>
                        </a:rPr>
                        <a:t>Lock-X(A)</a:t>
                      </a:r>
                    </a:p>
                    <a:p>
                      <a:r>
                        <a:rPr lang="en-US" sz="1800" kern="1200" dirty="0" smtClean="0">
                          <a:solidFill>
                            <a:srgbClr val="002060"/>
                          </a:solidFill>
                          <a:latin typeface="+mn-lt"/>
                          <a:ea typeface="+mn-ea"/>
                          <a:cs typeface="+mn-cs"/>
                        </a:rPr>
                        <a:t>Write(A)</a:t>
                      </a:r>
                    </a:p>
                    <a:p>
                      <a:r>
                        <a:rPr lang="en-US" sz="1800" kern="1200" dirty="0" smtClean="0">
                          <a:solidFill>
                            <a:srgbClr val="002060"/>
                          </a:solidFill>
                          <a:latin typeface="+mn-lt"/>
                          <a:ea typeface="+mn-ea"/>
                          <a:cs typeface="+mn-cs"/>
                        </a:rPr>
                        <a:t>Unlock(A)</a:t>
                      </a:r>
                    </a:p>
                    <a:p>
                      <a:endParaRPr lang="en-IN" sz="1800" kern="1200" dirty="0" smtClean="0">
                        <a:solidFill>
                          <a:srgbClr val="002060"/>
                        </a:solidFill>
                        <a:latin typeface="+mn-lt"/>
                        <a:ea typeface="+mn-ea"/>
                        <a:cs typeface="+mn-cs"/>
                      </a:endParaRPr>
                    </a:p>
                    <a:p>
                      <a:r>
                        <a:rPr lang="en-US" sz="1800" kern="1200" dirty="0" smtClean="0">
                          <a:solidFill>
                            <a:srgbClr val="002060"/>
                          </a:solidFill>
                          <a:latin typeface="+mn-lt"/>
                          <a:ea typeface="+mn-ea"/>
                          <a:cs typeface="+mn-cs"/>
                        </a:rPr>
                        <a:t>Lock-S(B) Read(B) B:=B+100</a:t>
                      </a:r>
                    </a:p>
                    <a:p>
                      <a:r>
                        <a:rPr lang="en-US" sz="1800" kern="1200" dirty="0" smtClean="0">
                          <a:solidFill>
                            <a:srgbClr val="002060"/>
                          </a:solidFill>
                          <a:latin typeface="+mn-lt"/>
                          <a:ea typeface="+mn-ea"/>
                          <a:cs typeface="+mn-cs"/>
                        </a:rPr>
                        <a:t>Unlock(B)</a:t>
                      </a:r>
                      <a:endParaRPr lang="en-US" dirty="0">
                        <a:solidFill>
                          <a:srgbClr val="002060"/>
                        </a:solidFill>
                      </a:endParaRPr>
                    </a:p>
                  </a:txBody>
                  <a:tcPr/>
                </a:tc>
                <a:tc>
                  <a:txBody>
                    <a:bodyPr/>
                    <a:lstStyle/>
                    <a:p>
                      <a:endParaRPr lang="en-IN" dirty="0" smtClean="0"/>
                    </a:p>
                    <a:p>
                      <a:endParaRPr lang="en-IN" dirty="0" smtClean="0"/>
                    </a:p>
                    <a:p>
                      <a:endParaRPr lang="en-IN" dirty="0" smtClean="0"/>
                    </a:p>
                    <a:p>
                      <a:endParaRPr lang="en-IN" dirty="0" smtClean="0"/>
                    </a:p>
                    <a:p>
                      <a:r>
                        <a:rPr lang="en-US" sz="1800" kern="1200" dirty="0" smtClean="0">
                          <a:solidFill>
                            <a:srgbClr val="C00000"/>
                          </a:solidFill>
                          <a:latin typeface="+mn-lt"/>
                          <a:ea typeface="+mn-ea"/>
                          <a:cs typeface="+mn-cs"/>
                        </a:rPr>
                        <a:t>Lock-S(A) </a:t>
                      </a:r>
                    </a:p>
                    <a:p>
                      <a:r>
                        <a:rPr lang="en-US" sz="1800" kern="1200" dirty="0" smtClean="0">
                          <a:solidFill>
                            <a:srgbClr val="C00000"/>
                          </a:solidFill>
                          <a:latin typeface="+mn-lt"/>
                          <a:ea typeface="+mn-ea"/>
                          <a:cs typeface="+mn-cs"/>
                        </a:rPr>
                        <a:t>Read(A)</a:t>
                      </a:r>
                    </a:p>
                    <a:p>
                      <a:r>
                        <a:rPr lang="en-US" sz="1800" kern="1200" dirty="0" smtClean="0">
                          <a:solidFill>
                            <a:srgbClr val="C00000"/>
                          </a:solidFill>
                          <a:latin typeface="+mn-lt"/>
                          <a:ea typeface="+mn-ea"/>
                          <a:cs typeface="+mn-cs"/>
                        </a:rPr>
                        <a:t>Unlock(A) </a:t>
                      </a:r>
                    </a:p>
                    <a:p>
                      <a:r>
                        <a:rPr lang="en-US" sz="1800" kern="1200" dirty="0" smtClean="0">
                          <a:solidFill>
                            <a:srgbClr val="C00000"/>
                          </a:solidFill>
                          <a:latin typeface="+mn-lt"/>
                          <a:ea typeface="+mn-ea"/>
                          <a:cs typeface="+mn-cs"/>
                        </a:rPr>
                        <a:t>Lock-S(B) </a:t>
                      </a:r>
                    </a:p>
                    <a:p>
                      <a:r>
                        <a:rPr lang="en-US" sz="1800" kern="1200" dirty="0" smtClean="0">
                          <a:solidFill>
                            <a:srgbClr val="C00000"/>
                          </a:solidFill>
                          <a:latin typeface="+mn-lt"/>
                          <a:ea typeface="+mn-ea"/>
                          <a:cs typeface="+mn-cs"/>
                        </a:rPr>
                        <a:t>Read(B) </a:t>
                      </a:r>
                    </a:p>
                    <a:p>
                      <a:r>
                        <a:rPr lang="en-US" sz="1800" kern="1200" dirty="0" smtClean="0">
                          <a:solidFill>
                            <a:srgbClr val="C00000"/>
                          </a:solidFill>
                          <a:latin typeface="+mn-lt"/>
                          <a:ea typeface="+mn-ea"/>
                          <a:cs typeface="+mn-cs"/>
                        </a:rPr>
                        <a:t>Unlock(B) </a:t>
                      </a:r>
                    </a:p>
                    <a:p>
                      <a:r>
                        <a:rPr lang="en-US" sz="1800" kern="1200" dirty="0" smtClean="0">
                          <a:solidFill>
                            <a:srgbClr val="C00000"/>
                          </a:solidFill>
                          <a:latin typeface="+mn-lt"/>
                          <a:ea typeface="+mn-ea"/>
                          <a:cs typeface="+mn-cs"/>
                        </a:rPr>
                        <a:t>Display(A+B)</a:t>
                      </a:r>
                      <a:endParaRPr lang="en-US" dirty="0">
                        <a:solidFill>
                          <a:srgbClr val="C00000"/>
                        </a:solidFill>
                      </a:endParaRPr>
                    </a:p>
                  </a:txBody>
                  <a:tcPr/>
                </a:tc>
                <a:tc>
                  <a:txBody>
                    <a:bodyPr/>
                    <a:lstStyle/>
                    <a:p>
                      <a:r>
                        <a:rPr lang="en-US" sz="1800" kern="1200" dirty="0" smtClean="0">
                          <a:solidFill>
                            <a:srgbClr val="002060"/>
                          </a:solidFill>
                          <a:latin typeface="+mn-lt"/>
                          <a:ea typeface="+mn-ea"/>
                          <a:cs typeface="+mn-cs"/>
                        </a:rPr>
                        <a:t>Grant-X(A,T</a:t>
                      </a:r>
                      <a:r>
                        <a:rPr lang="en-US" sz="1800" kern="1200" baseline="-25000" dirty="0" smtClean="0">
                          <a:solidFill>
                            <a:srgbClr val="002060"/>
                          </a:solidFill>
                          <a:latin typeface="+mn-lt"/>
                          <a:ea typeface="+mn-ea"/>
                          <a:cs typeface="+mn-cs"/>
                        </a:rPr>
                        <a:t>1</a:t>
                      </a:r>
                      <a:r>
                        <a:rPr lang="en-US" sz="1800" kern="1200" dirty="0" smtClean="0">
                          <a:solidFill>
                            <a:srgbClr val="002060"/>
                          </a:solidFill>
                          <a:latin typeface="+mn-lt"/>
                          <a:ea typeface="+mn-ea"/>
                          <a:cs typeface="+mn-cs"/>
                        </a:rPr>
                        <a:t>)</a:t>
                      </a:r>
                    </a:p>
                    <a:p>
                      <a:endParaRPr lang="en-IN" sz="1800" kern="1200" dirty="0" smtClean="0">
                        <a:solidFill>
                          <a:srgbClr val="002060"/>
                        </a:solidFill>
                        <a:latin typeface="+mn-lt"/>
                        <a:ea typeface="+mn-ea"/>
                        <a:cs typeface="+mn-cs"/>
                      </a:endParaRPr>
                    </a:p>
                    <a:p>
                      <a:endParaRPr lang="en-IN" sz="1800" kern="1200" dirty="0" smtClean="0">
                        <a:solidFill>
                          <a:srgbClr val="002060"/>
                        </a:solidFill>
                        <a:latin typeface="+mn-lt"/>
                        <a:ea typeface="+mn-ea"/>
                        <a:cs typeface="+mn-cs"/>
                      </a:endParaRPr>
                    </a:p>
                    <a:p>
                      <a:endParaRPr lang="en-IN" sz="1800" kern="1200" dirty="0" smtClean="0">
                        <a:solidFill>
                          <a:srgbClr val="002060"/>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rgbClr val="002060"/>
                          </a:solidFill>
                          <a:latin typeface="+mn-lt"/>
                          <a:ea typeface="+mn-ea"/>
                          <a:cs typeface="+mn-cs"/>
                        </a:rPr>
                        <a:t>Grant-S(A,T</a:t>
                      </a:r>
                      <a:r>
                        <a:rPr lang="en-US" sz="1800" kern="1200" baseline="-25000" dirty="0" smtClean="0">
                          <a:solidFill>
                            <a:srgbClr val="002060"/>
                          </a:solidFill>
                          <a:latin typeface="+mn-lt"/>
                          <a:ea typeface="+mn-ea"/>
                          <a:cs typeface="+mn-cs"/>
                        </a:rPr>
                        <a:t>2</a:t>
                      </a:r>
                      <a:r>
                        <a:rPr lang="en-US" sz="1800" kern="1200" dirty="0" smtClean="0">
                          <a:solidFill>
                            <a:srgbClr val="002060"/>
                          </a:solidFill>
                          <a:latin typeface="+mn-lt"/>
                          <a:ea typeface="+mn-ea"/>
                          <a:cs typeface="+mn-cs"/>
                        </a:rPr>
                        <a:t>)</a:t>
                      </a:r>
                    </a:p>
                    <a:p>
                      <a:endParaRPr lang="en-IN" sz="1800" kern="1200" dirty="0" smtClean="0">
                        <a:solidFill>
                          <a:srgbClr val="002060"/>
                        </a:solidFill>
                        <a:latin typeface="+mn-lt"/>
                        <a:ea typeface="+mn-ea"/>
                        <a:cs typeface="+mn-cs"/>
                      </a:endParaRPr>
                    </a:p>
                    <a:p>
                      <a:endParaRPr lang="en-IN" sz="1800" kern="1200" dirty="0" smtClean="0">
                        <a:solidFill>
                          <a:srgbClr val="002060"/>
                        </a:solidFill>
                        <a:latin typeface="+mn-lt"/>
                        <a:ea typeface="+mn-ea"/>
                        <a:cs typeface="+mn-cs"/>
                      </a:endParaRPr>
                    </a:p>
                    <a:p>
                      <a:r>
                        <a:rPr lang="en-US" sz="1800" kern="1200" dirty="0" smtClean="0">
                          <a:solidFill>
                            <a:srgbClr val="002060"/>
                          </a:solidFill>
                          <a:latin typeface="+mn-lt"/>
                          <a:ea typeface="+mn-ea"/>
                          <a:cs typeface="+mn-cs"/>
                        </a:rPr>
                        <a:t>Grant-S(B,T</a:t>
                      </a:r>
                      <a:r>
                        <a:rPr lang="en-US" sz="1800" kern="1200" baseline="-25000" dirty="0" smtClean="0">
                          <a:solidFill>
                            <a:srgbClr val="002060"/>
                          </a:solidFill>
                          <a:latin typeface="+mn-lt"/>
                          <a:ea typeface="+mn-ea"/>
                          <a:cs typeface="+mn-cs"/>
                        </a:rPr>
                        <a:t>2</a:t>
                      </a:r>
                      <a:r>
                        <a:rPr lang="en-US" sz="1800" kern="1200" dirty="0" smtClean="0">
                          <a:solidFill>
                            <a:srgbClr val="002060"/>
                          </a:solidFill>
                          <a:latin typeface="+mn-lt"/>
                          <a:ea typeface="+mn-ea"/>
                          <a:cs typeface="+mn-cs"/>
                        </a:rPr>
                        <a:t>)</a:t>
                      </a:r>
                    </a:p>
                    <a:p>
                      <a:endParaRPr lang="en-IN" sz="1800" kern="1200" dirty="0" smtClean="0">
                        <a:solidFill>
                          <a:srgbClr val="002060"/>
                        </a:solidFill>
                        <a:latin typeface="+mn-lt"/>
                        <a:ea typeface="+mn-ea"/>
                        <a:cs typeface="+mn-cs"/>
                      </a:endParaRPr>
                    </a:p>
                    <a:p>
                      <a:endParaRPr lang="en-IN" sz="1800" kern="1200" dirty="0" smtClean="0">
                        <a:solidFill>
                          <a:srgbClr val="002060"/>
                        </a:solidFill>
                        <a:latin typeface="+mn-lt"/>
                        <a:ea typeface="+mn-ea"/>
                        <a:cs typeface="+mn-cs"/>
                      </a:endParaRPr>
                    </a:p>
                    <a:p>
                      <a:endParaRPr lang="en-IN" sz="1800" kern="1200" dirty="0" smtClean="0">
                        <a:solidFill>
                          <a:srgbClr val="002060"/>
                        </a:solidFill>
                        <a:latin typeface="+mn-lt"/>
                        <a:ea typeface="+mn-ea"/>
                        <a:cs typeface="+mn-cs"/>
                      </a:endParaRPr>
                    </a:p>
                    <a:p>
                      <a:r>
                        <a:rPr lang="en-US" sz="1800" kern="1200" dirty="0" smtClean="0">
                          <a:solidFill>
                            <a:srgbClr val="002060"/>
                          </a:solidFill>
                          <a:latin typeface="+mn-lt"/>
                          <a:ea typeface="+mn-ea"/>
                          <a:cs typeface="+mn-cs"/>
                        </a:rPr>
                        <a:t>Grant-X(A,T</a:t>
                      </a:r>
                      <a:r>
                        <a:rPr lang="en-US" sz="1800" kern="1200" baseline="-25000" dirty="0" smtClean="0">
                          <a:solidFill>
                            <a:srgbClr val="002060"/>
                          </a:solidFill>
                          <a:latin typeface="+mn-lt"/>
                          <a:ea typeface="+mn-ea"/>
                          <a:cs typeface="+mn-cs"/>
                        </a:rPr>
                        <a:t>1</a:t>
                      </a:r>
                      <a:r>
                        <a:rPr lang="en-US" sz="1800" kern="1200" dirty="0" smtClean="0">
                          <a:solidFill>
                            <a:srgbClr val="002060"/>
                          </a:solidFill>
                          <a:latin typeface="+mn-lt"/>
                          <a:ea typeface="+mn-ea"/>
                          <a:cs typeface="+mn-cs"/>
                        </a:rPr>
                        <a:t>)</a:t>
                      </a:r>
                      <a:endParaRPr lang="en-IN" sz="1800" kern="1200" dirty="0" smtClean="0">
                        <a:solidFill>
                          <a:srgbClr val="002060"/>
                        </a:solidFill>
                        <a:latin typeface="+mn-lt"/>
                        <a:ea typeface="+mn-ea"/>
                        <a:cs typeface="+mn-cs"/>
                      </a:endParaRPr>
                    </a:p>
                    <a:p>
                      <a:endParaRPr lang="en-IN" dirty="0" smtClean="0">
                        <a:solidFill>
                          <a:srgbClr val="002060"/>
                        </a:solidFill>
                      </a:endParaRPr>
                    </a:p>
                    <a:p>
                      <a:endParaRPr lang="en-IN" dirty="0" smtClean="0">
                        <a:solidFill>
                          <a:srgbClr val="002060"/>
                        </a:solidFill>
                      </a:endParaRPr>
                    </a:p>
                    <a:p>
                      <a:endParaRPr lang="en-US" sz="1800" kern="1200" dirty="0" smtClean="0">
                        <a:solidFill>
                          <a:srgbClr val="002060"/>
                        </a:solidFill>
                        <a:latin typeface="+mn-lt"/>
                        <a:ea typeface="+mn-ea"/>
                        <a:cs typeface="+mn-cs"/>
                      </a:endParaRPr>
                    </a:p>
                    <a:p>
                      <a:r>
                        <a:rPr lang="en-US" sz="1800" kern="1200" dirty="0" smtClean="0">
                          <a:solidFill>
                            <a:srgbClr val="002060"/>
                          </a:solidFill>
                          <a:latin typeface="+mn-lt"/>
                          <a:ea typeface="+mn-ea"/>
                          <a:cs typeface="+mn-cs"/>
                        </a:rPr>
                        <a:t>Grant-S(B,T</a:t>
                      </a:r>
                      <a:r>
                        <a:rPr lang="en-US" sz="1800" kern="1200" baseline="-25000" dirty="0" smtClean="0">
                          <a:solidFill>
                            <a:srgbClr val="002060"/>
                          </a:solidFill>
                          <a:latin typeface="+mn-lt"/>
                          <a:ea typeface="+mn-ea"/>
                          <a:cs typeface="+mn-cs"/>
                        </a:rPr>
                        <a:t>1</a:t>
                      </a:r>
                      <a:r>
                        <a:rPr lang="en-US" sz="1800" kern="1200" dirty="0" smtClean="0">
                          <a:solidFill>
                            <a:srgbClr val="002060"/>
                          </a:solidFill>
                          <a:latin typeface="+mn-lt"/>
                          <a:ea typeface="+mn-ea"/>
                          <a:cs typeface="+mn-cs"/>
                        </a:rPr>
                        <a:t>)</a:t>
                      </a:r>
                      <a:endParaRPr lang="en-US" dirty="0">
                        <a:solidFill>
                          <a:srgbClr val="002060"/>
                        </a:solidFill>
                      </a:endParaRPr>
                    </a:p>
                  </a:txBody>
                  <a:tcPr/>
                </a:tc>
                <a:extLst>
                  <a:ext uri="{0D108BD9-81ED-4DB2-BD59-A6C34878D82A}">
                    <a16:rowId xmlns:a16="http://schemas.microsoft.com/office/drawing/2014/main" val="10001"/>
                  </a:ext>
                </a:extLst>
              </a:tr>
            </a:tbl>
          </a:graphicData>
        </a:graphic>
      </p:graphicFrame>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357808" y="1840740"/>
            <a:ext cx="5208103" cy="1938992"/>
          </a:xfrm>
          <a:prstGeom prst="rect">
            <a:avLst/>
          </a:prstGeom>
        </p:spPr>
        <p:txBody>
          <a:bodyPr wrap="square">
            <a:spAutoFit/>
          </a:bodyPr>
          <a:lstStyle/>
          <a:p>
            <a:pPr algn="just">
              <a:lnSpc>
                <a:spcPct val="150000"/>
              </a:lnSpc>
            </a:pPr>
            <a:r>
              <a:rPr lang="en-US" sz="2000" dirty="0" smtClean="0">
                <a:solidFill>
                  <a:srgbClr val="002060"/>
                </a:solidFill>
              </a:rPr>
              <a:t>Example:- </a:t>
            </a:r>
            <a:r>
              <a:rPr lang="en-US" sz="2000" dirty="0" smtClean="0">
                <a:solidFill>
                  <a:srgbClr val="C00000"/>
                </a:solidFill>
              </a:rPr>
              <a:t>suppose transaction T1 transfers Rs 100 from account A to B and transaction T2  displays the total amount of moneys in account A and B that is , the sum A+B.</a:t>
            </a:r>
          </a:p>
        </p:txBody>
      </p:sp>
      <p:sp>
        <p:nvSpPr>
          <p:cNvPr id="8" name="TextBox 7"/>
          <p:cNvSpPr txBox="1"/>
          <p:nvPr/>
        </p:nvSpPr>
        <p:spPr>
          <a:xfrm>
            <a:off x="928249" y="1024333"/>
            <a:ext cx="4809942" cy="400110"/>
          </a:xfrm>
          <a:prstGeom prst="rect">
            <a:avLst/>
          </a:prstGeom>
          <a:solidFill>
            <a:schemeClr val="accent2"/>
          </a:solidFill>
        </p:spPr>
        <p:txBody>
          <a:bodyPr wrap="square" rtlCol="0">
            <a:spAutoFit/>
          </a:bodyPr>
          <a:lstStyle/>
          <a:p>
            <a:r>
              <a:rPr lang="en-US" sz="2000" dirty="0" smtClean="0">
                <a:solidFill>
                  <a:schemeClr val="bg1"/>
                </a:solidFill>
              </a:rPr>
              <a:t>CONCURRENCY CONTROL:-</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225287" y="1575700"/>
            <a:ext cx="11542643" cy="4708981"/>
          </a:xfrm>
          <a:prstGeom prst="rect">
            <a:avLst/>
          </a:prstGeom>
        </p:spPr>
        <p:txBody>
          <a:bodyPr wrap="square">
            <a:spAutoFit/>
          </a:bodyPr>
          <a:lstStyle/>
          <a:p>
            <a:pPr marL="180000" lvl="1" algn="just">
              <a:lnSpc>
                <a:spcPct val="150000"/>
              </a:lnSpc>
            </a:pPr>
            <a:r>
              <a:rPr lang="en-GB" sz="2000" u="sng" dirty="0" smtClean="0">
                <a:solidFill>
                  <a:srgbClr val="002060"/>
                </a:solidFill>
              </a:rPr>
              <a:t>TWO-PHASE LOCKING PROTOCOL:-</a:t>
            </a:r>
          </a:p>
          <a:p>
            <a:pPr marL="180000" lvl="1" algn="just">
              <a:lnSpc>
                <a:spcPct val="150000"/>
              </a:lnSpc>
              <a:buFont typeface="Wingdings" pitchFamily="2" charset="2"/>
              <a:buChar char="q"/>
            </a:pPr>
            <a:r>
              <a:rPr lang="en-GB" sz="2000" dirty="0" smtClean="0">
                <a:solidFill>
                  <a:srgbClr val="C00000"/>
                </a:solidFill>
              </a:rPr>
              <a:t>One protocol that ensures </a:t>
            </a:r>
            <a:r>
              <a:rPr lang="en-GB" sz="2000" dirty="0" err="1" smtClean="0">
                <a:solidFill>
                  <a:srgbClr val="C00000"/>
                </a:solidFill>
              </a:rPr>
              <a:t>serializability</a:t>
            </a:r>
            <a:r>
              <a:rPr lang="en-GB" sz="2000" dirty="0" smtClean="0">
                <a:solidFill>
                  <a:srgbClr val="C00000"/>
                </a:solidFill>
              </a:rPr>
              <a:t> is the two phase locking protocol.</a:t>
            </a:r>
          </a:p>
          <a:p>
            <a:pPr marL="180000" lvl="1" algn="just">
              <a:lnSpc>
                <a:spcPct val="150000"/>
              </a:lnSpc>
              <a:buFont typeface="Wingdings" pitchFamily="2" charset="2"/>
              <a:buChar char="q"/>
            </a:pPr>
            <a:r>
              <a:rPr lang="en-GB" sz="2000" dirty="0" smtClean="0">
                <a:solidFill>
                  <a:srgbClr val="C00000"/>
                </a:solidFill>
              </a:rPr>
              <a:t>This protocol requires that each transaction issue lock, and unlock requests in two phases:-</a:t>
            </a:r>
          </a:p>
          <a:p>
            <a:pPr marL="180000" lvl="1" algn="just">
              <a:lnSpc>
                <a:spcPct val="150000"/>
              </a:lnSpc>
            </a:pPr>
            <a:r>
              <a:rPr lang="en-GB" sz="2000" dirty="0" smtClean="0">
                <a:solidFill>
                  <a:srgbClr val="002060"/>
                </a:solidFill>
              </a:rPr>
              <a:t>Growing phase:-</a:t>
            </a:r>
          </a:p>
          <a:p>
            <a:pPr marL="180000" lvl="1" algn="just">
              <a:lnSpc>
                <a:spcPct val="150000"/>
              </a:lnSpc>
            </a:pPr>
            <a:r>
              <a:rPr lang="en-GB" sz="2000" dirty="0" smtClean="0">
                <a:solidFill>
                  <a:srgbClr val="C00000"/>
                </a:solidFill>
              </a:rPr>
              <a:t>A transaction may obtain locks, but may not release any locks.</a:t>
            </a:r>
          </a:p>
          <a:p>
            <a:pPr marL="180000" lvl="1" algn="just">
              <a:lnSpc>
                <a:spcPct val="150000"/>
              </a:lnSpc>
            </a:pPr>
            <a:r>
              <a:rPr lang="en-GB" sz="2000" dirty="0" smtClean="0">
                <a:solidFill>
                  <a:srgbClr val="002060"/>
                </a:solidFill>
              </a:rPr>
              <a:t>Shrinking phase:- </a:t>
            </a:r>
            <a:r>
              <a:rPr lang="en-GB" sz="2000" dirty="0" smtClean="0">
                <a:solidFill>
                  <a:srgbClr val="C00000"/>
                </a:solidFill>
              </a:rPr>
              <a:t>A transaction may release locks, but may not obtain any new locks.</a:t>
            </a:r>
          </a:p>
          <a:p>
            <a:pPr marL="180000" lvl="1" algn="just">
              <a:lnSpc>
                <a:spcPct val="150000"/>
              </a:lnSpc>
              <a:buFont typeface="Wingdings" pitchFamily="2" charset="2"/>
              <a:buChar char="ü"/>
            </a:pPr>
            <a:r>
              <a:rPr lang="en-GB" sz="2000" dirty="0" smtClean="0">
                <a:solidFill>
                  <a:srgbClr val="C00000"/>
                </a:solidFill>
              </a:rPr>
              <a:t>Initially, a transaction is in the </a:t>
            </a:r>
            <a:r>
              <a:rPr lang="en-GB" sz="2000" dirty="0" smtClean="0">
                <a:solidFill>
                  <a:srgbClr val="002060"/>
                </a:solidFill>
              </a:rPr>
              <a:t>growing phase</a:t>
            </a:r>
            <a:r>
              <a:rPr lang="en-GB" sz="2000" dirty="0" smtClean="0">
                <a:solidFill>
                  <a:srgbClr val="C00000"/>
                </a:solidFill>
              </a:rPr>
              <a:t>. The transaction acquires locks as  needed.  Once the transaction releases a lock, it enters the </a:t>
            </a:r>
            <a:r>
              <a:rPr lang="en-GB" sz="2000" dirty="0" smtClean="0">
                <a:solidFill>
                  <a:srgbClr val="002060"/>
                </a:solidFill>
              </a:rPr>
              <a:t>shrinking phase</a:t>
            </a:r>
            <a:r>
              <a:rPr lang="en-GB" sz="2000" dirty="0" smtClean="0">
                <a:solidFill>
                  <a:srgbClr val="C00000"/>
                </a:solidFill>
              </a:rPr>
              <a:t>, and it can issue no more lock requests.</a:t>
            </a:r>
          </a:p>
          <a:p>
            <a:pPr marL="180000" lvl="1" algn="just">
              <a:lnSpc>
                <a:spcPct val="150000"/>
              </a:lnSpc>
              <a:buFont typeface="Wingdings" pitchFamily="2" charset="2"/>
              <a:buChar char="ü"/>
            </a:pPr>
            <a:r>
              <a:rPr lang="en-GB" sz="2000" dirty="0" smtClean="0">
                <a:solidFill>
                  <a:srgbClr val="C00000"/>
                </a:solidFill>
              </a:rPr>
              <a:t>The point in the schedule where the transaction has obtained its final lock(the end of its growing phase) is called the lock point of the transaction.</a:t>
            </a:r>
            <a:endParaRPr lang="en-US" sz="2000" dirty="0" smtClean="0">
              <a:solidFill>
                <a:srgbClr val="C00000"/>
              </a:solidFill>
            </a:endParaRPr>
          </a:p>
        </p:txBody>
      </p:sp>
      <p:sp>
        <p:nvSpPr>
          <p:cNvPr id="8" name="TextBox 7"/>
          <p:cNvSpPr txBox="1"/>
          <p:nvPr/>
        </p:nvSpPr>
        <p:spPr>
          <a:xfrm>
            <a:off x="928249" y="1024333"/>
            <a:ext cx="4809942" cy="400110"/>
          </a:xfrm>
          <a:prstGeom prst="rect">
            <a:avLst/>
          </a:prstGeom>
          <a:solidFill>
            <a:schemeClr val="accent2"/>
          </a:solidFill>
        </p:spPr>
        <p:txBody>
          <a:bodyPr wrap="square" rtlCol="0">
            <a:spAutoFit/>
          </a:bodyPr>
          <a:lstStyle/>
          <a:p>
            <a:r>
              <a:rPr lang="en-US" sz="2000" dirty="0" smtClean="0">
                <a:solidFill>
                  <a:schemeClr val="bg1"/>
                </a:solidFill>
              </a:rPr>
              <a:t>CONCURRENCY CONTROL:-</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 calcmode="lin" valueType="num">
                                      <p:cBhvr additive="base">
                                        <p:cTn id="49"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225287" y="2026268"/>
            <a:ext cx="11542643" cy="3323987"/>
          </a:xfrm>
          <a:prstGeom prst="rect">
            <a:avLst/>
          </a:prstGeom>
        </p:spPr>
        <p:txBody>
          <a:bodyPr wrap="square">
            <a:spAutoFit/>
          </a:bodyPr>
          <a:lstStyle/>
          <a:p>
            <a:pPr marL="180000" lvl="1" algn="just">
              <a:lnSpc>
                <a:spcPct val="150000"/>
              </a:lnSpc>
            </a:pPr>
            <a:r>
              <a:rPr lang="en-GB" sz="2000" dirty="0" smtClean="0">
                <a:solidFill>
                  <a:srgbClr val="002060"/>
                </a:solidFill>
              </a:rPr>
              <a:t>STRICT TWO-PHASE LOCKING PROTOCOL:-</a:t>
            </a:r>
          </a:p>
          <a:p>
            <a:pPr marL="180000" lvl="1" algn="just">
              <a:lnSpc>
                <a:spcPct val="150000"/>
              </a:lnSpc>
              <a:buFont typeface="Wingdings" pitchFamily="2" charset="2"/>
              <a:buChar char="§"/>
            </a:pPr>
            <a:r>
              <a:rPr lang="en-GB" sz="2000" dirty="0" smtClean="0">
                <a:solidFill>
                  <a:srgbClr val="C00000"/>
                </a:solidFill>
              </a:rPr>
              <a:t>	Cascading rollbacks can be avoided by a modification of two phase locking called the strict two phase locking protocol.</a:t>
            </a:r>
          </a:p>
          <a:p>
            <a:pPr marL="180000" lvl="1" algn="just">
              <a:lnSpc>
                <a:spcPct val="150000"/>
              </a:lnSpc>
              <a:buFont typeface="Wingdings" pitchFamily="2" charset="2"/>
              <a:buChar char="§"/>
            </a:pPr>
            <a:r>
              <a:rPr lang="en-GB" sz="2000" dirty="0" smtClean="0">
                <a:solidFill>
                  <a:srgbClr val="C00000"/>
                </a:solidFill>
              </a:rPr>
              <a:t>	This protocol requires not only that locking be two phase, but also that all exclusive-mode locks taken by a transaction be held until that transaction commits.</a:t>
            </a:r>
          </a:p>
          <a:p>
            <a:pPr marL="180000" lvl="1" algn="just">
              <a:lnSpc>
                <a:spcPct val="150000"/>
              </a:lnSpc>
            </a:pPr>
            <a:r>
              <a:rPr lang="en-GB" sz="2000" dirty="0" smtClean="0">
                <a:solidFill>
                  <a:srgbClr val="002060"/>
                </a:solidFill>
              </a:rPr>
              <a:t>RIGOROUS TWO PHASE LOCKING PROTOCOL:-</a:t>
            </a:r>
          </a:p>
          <a:p>
            <a:pPr marL="180000" lvl="1" algn="just">
              <a:lnSpc>
                <a:spcPct val="150000"/>
              </a:lnSpc>
              <a:buFont typeface="Wingdings" pitchFamily="2" charset="2"/>
              <a:buChar char="§"/>
            </a:pPr>
            <a:r>
              <a:rPr lang="en-GB" sz="2000" dirty="0" smtClean="0">
                <a:solidFill>
                  <a:srgbClr val="C00000"/>
                </a:solidFill>
              </a:rPr>
              <a:t>	It requires that all locks be held until the transaction commits.</a:t>
            </a:r>
          </a:p>
        </p:txBody>
      </p:sp>
      <p:sp>
        <p:nvSpPr>
          <p:cNvPr id="8" name="TextBox 7"/>
          <p:cNvSpPr txBox="1"/>
          <p:nvPr/>
        </p:nvSpPr>
        <p:spPr>
          <a:xfrm>
            <a:off x="928249" y="1024333"/>
            <a:ext cx="4809942" cy="400110"/>
          </a:xfrm>
          <a:prstGeom prst="rect">
            <a:avLst/>
          </a:prstGeom>
          <a:solidFill>
            <a:schemeClr val="accent2"/>
          </a:solidFill>
        </p:spPr>
        <p:txBody>
          <a:bodyPr wrap="square" rtlCol="0">
            <a:spAutoFit/>
          </a:bodyPr>
          <a:lstStyle/>
          <a:p>
            <a:r>
              <a:rPr lang="en-US" sz="2000" dirty="0" smtClean="0">
                <a:solidFill>
                  <a:schemeClr val="bg1"/>
                </a:solidFill>
              </a:rPr>
              <a:t>CONCURRENCY CONTROL:-</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225287" y="2026268"/>
            <a:ext cx="11542643" cy="3323987"/>
          </a:xfrm>
          <a:prstGeom prst="rect">
            <a:avLst/>
          </a:prstGeom>
        </p:spPr>
        <p:txBody>
          <a:bodyPr wrap="square">
            <a:spAutoFit/>
          </a:bodyPr>
          <a:lstStyle/>
          <a:p>
            <a:pPr lvl="0" algn="just">
              <a:lnSpc>
                <a:spcPct val="150000"/>
              </a:lnSpc>
            </a:pPr>
            <a:r>
              <a:rPr lang="en-US" sz="2000" u="sng" dirty="0" smtClean="0">
                <a:solidFill>
                  <a:srgbClr val="002060"/>
                </a:solidFill>
              </a:rPr>
              <a:t>LOCK CONVERSION:-</a:t>
            </a:r>
          </a:p>
          <a:p>
            <a:pPr lvl="1" algn="just">
              <a:lnSpc>
                <a:spcPct val="150000"/>
              </a:lnSpc>
              <a:buFont typeface="Wingdings" pitchFamily="2" charset="2"/>
              <a:buChar char="q"/>
            </a:pPr>
            <a:r>
              <a:rPr lang="en-US" sz="2000" dirty="0" smtClean="0">
                <a:solidFill>
                  <a:srgbClr val="C00000"/>
                </a:solidFill>
              </a:rPr>
              <a:t>The lock conversion is a mechanism for </a:t>
            </a:r>
            <a:r>
              <a:rPr lang="en-US" sz="2000" dirty="0" smtClean="0">
                <a:solidFill>
                  <a:srgbClr val="002060"/>
                </a:solidFill>
              </a:rPr>
              <a:t>upgrading a shared lock to an exclusive lock</a:t>
            </a:r>
            <a:r>
              <a:rPr lang="en-US" sz="2000" dirty="0" smtClean="0">
                <a:solidFill>
                  <a:srgbClr val="C00000"/>
                </a:solidFill>
              </a:rPr>
              <a:t> and </a:t>
            </a:r>
            <a:r>
              <a:rPr lang="en-US" sz="2000" dirty="0" smtClean="0">
                <a:solidFill>
                  <a:srgbClr val="002060"/>
                </a:solidFill>
              </a:rPr>
              <a:t>downgrading an exclusive lock to a shared lock.</a:t>
            </a:r>
          </a:p>
          <a:p>
            <a:pPr lvl="1" algn="just">
              <a:lnSpc>
                <a:spcPct val="150000"/>
              </a:lnSpc>
              <a:buFont typeface="Wingdings" pitchFamily="2" charset="2"/>
              <a:buChar char="q"/>
            </a:pPr>
            <a:r>
              <a:rPr lang="en-US" sz="2000" dirty="0" smtClean="0">
                <a:solidFill>
                  <a:srgbClr val="C00000"/>
                </a:solidFill>
              </a:rPr>
              <a:t>The conversion from shared to exclusive mode is denoted by </a:t>
            </a:r>
            <a:r>
              <a:rPr lang="en-US" sz="2000" dirty="0" smtClean="0">
                <a:solidFill>
                  <a:srgbClr val="002060"/>
                </a:solidFill>
              </a:rPr>
              <a:t>upgrade</a:t>
            </a:r>
            <a:r>
              <a:rPr lang="en-US" sz="2000" dirty="0" smtClean="0">
                <a:solidFill>
                  <a:srgbClr val="C00000"/>
                </a:solidFill>
              </a:rPr>
              <a:t> and from exclusive to shared by </a:t>
            </a:r>
            <a:r>
              <a:rPr lang="en-US" sz="2000" dirty="0" smtClean="0">
                <a:solidFill>
                  <a:srgbClr val="002060"/>
                </a:solidFill>
              </a:rPr>
              <a:t>downgrade</a:t>
            </a:r>
            <a:r>
              <a:rPr lang="en-US" sz="2000" dirty="0" smtClean="0">
                <a:solidFill>
                  <a:srgbClr val="C00000"/>
                </a:solidFill>
              </a:rPr>
              <a:t>.</a:t>
            </a:r>
          </a:p>
          <a:p>
            <a:pPr lvl="1" algn="just">
              <a:lnSpc>
                <a:spcPct val="150000"/>
              </a:lnSpc>
              <a:buFont typeface="Wingdings" pitchFamily="2" charset="2"/>
              <a:buChar char="q"/>
            </a:pPr>
            <a:r>
              <a:rPr lang="en-US" sz="2000" dirty="0" smtClean="0">
                <a:solidFill>
                  <a:srgbClr val="C00000"/>
                </a:solidFill>
              </a:rPr>
              <a:t>The upgrading can be taken place in the </a:t>
            </a:r>
            <a:r>
              <a:rPr lang="en-US" sz="2000" dirty="0" smtClean="0">
                <a:solidFill>
                  <a:srgbClr val="002060"/>
                </a:solidFill>
              </a:rPr>
              <a:t>growing phase</a:t>
            </a:r>
            <a:r>
              <a:rPr lang="en-US" sz="2000" dirty="0" smtClean="0">
                <a:solidFill>
                  <a:srgbClr val="C00000"/>
                </a:solidFill>
              </a:rPr>
              <a:t>, whereas downgrading can  take  place in only the </a:t>
            </a:r>
            <a:r>
              <a:rPr lang="en-US" sz="2000" dirty="0" smtClean="0">
                <a:solidFill>
                  <a:srgbClr val="002060"/>
                </a:solidFill>
              </a:rPr>
              <a:t>shrinking phase.</a:t>
            </a:r>
          </a:p>
        </p:txBody>
      </p:sp>
      <p:sp>
        <p:nvSpPr>
          <p:cNvPr id="8" name="TextBox 7"/>
          <p:cNvSpPr txBox="1"/>
          <p:nvPr/>
        </p:nvSpPr>
        <p:spPr>
          <a:xfrm>
            <a:off x="928249" y="1024333"/>
            <a:ext cx="4809942" cy="400110"/>
          </a:xfrm>
          <a:prstGeom prst="rect">
            <a:avLst/>
          </a:prstGeom>
          <a:solidFill>
            <a:schemeClr val="accent2"/>
          </a:solidFill>
        </p:spPr>
        <p:txBody>
          <a:bodyPr wrap="square" rtlCol="0">
            <a:spAutoFit/>
          </a:bodyPr>
          <a:lstStyle/>
          <a:p>
            <a:r>
              <a:rPr lang="en-US" sz="2000" dirty="0" smtClean="0">
                <a:solidFill>
                  <a:schemeClr val="bg1"/>
                </a:solidFill>
              </a:rPr>
              <a:t>CONCURRENCY CONTROL:-</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225287" y="2026268"/>
            <a:ext cx="11542643" cy="3323987"/>
          </a:xfrm>
          <a:prstGeom prst="rect">
            <a:avLst/>
          </a:prstGeom>
        </p:spPr>
        <p:txBody>
          <a:bodyPr wrap="square">
            <a:spAutoFit/>
          </a:bodyPr>
          <a:lstStyle/>
          <a:p>
            <a:pPr lvl="0">
              <a:lnSpc>
                <a:spcPct val="150000"/>
              </a:lnSpc>
            </a:pPr>
            <a:r>
              <a:rPr lang="en-US" sz="2000" dirty="0" smtClean="0">
                <a:solidFill>
                  <a:srgbClr val="002060"/>
                </a:solidFill>
              </a:rPr>
              <a:t>TIMESTAMP BASED PROTOCOLS:-</a:t>
            </a:r>
          </a:p>
          <a:p>
            <a:pPr lvl="1">
              <a:lnSpc>
                <a:spcPct val="150000"/>
              </a:lnSpc>
              <a:buFont typeface="Wingdings" pitchFamily="2" charset="2"/>
              <a:buChar char="q"/>
            </a:pPr>
            <a:r>
              <a:rPr lang="en-US" sz="2000" dirty="0" smtClean="0">
                <a:solidFill>
                  <a:srgbClr val="C00000"/>
                </a:solidFill>
              </a:rPr>
              <a:t>It is another method for determining the </a:t>
            </a:r>
            <a:r>
              <a:rPr lang="en-US" sz="2000" dirty="0" err="1" smtClean="0">
                <a:solidFill>
                  <a:srgbClr val="C00000"/>
                </a:solidFill>
              </a:rPr>
              <a:t>serializability</a:t>
            </a:r>
            <a:r>
              <a:rPr lang="en-US" sz="2000" dirty="0" smtClean="0">
                <a:solidFill>
                  <a:srgbClr val="C00000"/>
                </a:solidFill>
              </a:rPr>
              <a:t>.</a:t>
            </a:r>
          </a:p>
          <a:p>
            <a:pPr lvl="1">
              <a:lnSpc>
                <a:spcPct val="150000"/>
              </a:lnSpc>
              <a:buFont typeface="Wingdings" pitchFamily="2" charset="2"/>
              <a:buChar char="q"/>
            </a:pPr>
            <a:r>
              <a:rPr lang="en-US" sz="2000" dirty="0" smtClean="0">
                <a:solidFill>
                  <a:srgbClr val="C00000"/>
                </a:solidFill>
              </a:rPr>
              <a:t>In this method with each transaction Ti in the system, we associate a  unique  fixed  timestamp, denoted by TS (Ti).</a:t>
            </a:r>
          </a:p>
          <a:p>
            <a:pPr lvl="1">
              <a:lnSpc>
                <a:spcPct val="150000"/>
              </a:lnSpc>
              <a:buFont typeface="Wingdings" pitchFamily="2" charset="2"/>
              <a:buChar char="q"/>
            </a:pPr>
            <a:r>
              <a:rPr lang="en-US" sz="2000" dirty="0" smtClean="0">
                <a:solidFill>
                  <a:srgbClr val="C00000"/>
                </a:solidFill>
              </a:rPr>
              <a:t>This timestamp is assigned by the database system before the transaction  Ti  starts  execution.</a:t>
            </a:r>
          </a:p>
          <a:p>
            <a:pPr lvl="1">
              <a:lnSpc>
                <a:spcPct val="150000"/>
              </a:lnSpc>
              <a:buFont typeface="Wingdings" pitchFamily="2" charset="2"/>
              <a:buChar char="q"/>
            </a:pPr>
            <a:r>
              <a:rPr lang="en-US" sz="2000" dirty="0" smtClean="0">
                <a:solidFill>
                  <a:srgbClr val="C00000"/>
                </a:solidFill>
              </a:rPr>
              <a:t>If a transaction Ti has been assigned by TS(Ti), and a new transaction </a:t>
            </a:r>
            <a:r>
              <a:rPr lang="en-US" sz="2000" dirty="0" err="1" smtClean="0">
                <a:solidFill>
                  <a:srgbClr val="C00000"/>
                </a:solidFill>
              </a:rPr>
              <a:t>Tj</a:t>
            </a:r>
            <a:r>
              <a:rPr lang="en-US" sz="2000" dirty="0" smtClean="0">
                <a:solidFill>
                  <a:srgbClr val="C00000"/>
                </a:solidFill>
              </a:rPr>
              <a:t> enters the system, then there must be TS(Ti) &lt; TS(</a:t>
            </a:r>
            <a:r>
              <a:rPr lang="en-US" sz="2000" dirty="0" err="1" smtClean="0">
                <a:solidFill>
                  <a:srgbClr val="C00000"/>
                </a:solidFill>
              </a:rPr>
              <a:t>Tj</a:t>
            </a:r>
            <a:r>
              <a:rPr lang="en-US" sz="2000" dirty="0" smtClean="0">
                <a:solidFill>
                  <a:srgbClr val="C00000"/>
                </a:solidFill>
              </a:rPr>
              <a:t>).</a:t>
            </a:r>
          </a:p>
        </p:txBody>
      </p:sp>
      <p:sp>
        <p:nvSpPr>
          <p:cNvPr id="8" name="TextBox 7"/>
          <p:cNvSpPr txBox="1"/>
          <p:nvPr/>
        </p:nvSpPr>
        <p:spPr>
          <a:xfrm>
            <a:off x="928249" y="1024333"/>
            <a:ext cx="4809942" cy="400110"/>
          </a:xfrm>
          <a:prstGeom prst="rect">
            <a:avLst/>
          </a:prstGeom>
          <a:solidFill>
            <a:schemeClr val="accent2"/>
          </a:solidFill>
        </p:spPr>
        <p:txBody>
          <a:bodyPr wrap="square" rtlCol="0">
            <a:spAutoFit/>
          </a:bodyPr>
          <a:lstStyle/>
          <a:p>
            <a:r>
              <a:rPr lang="en-US" sz="2000" dirty="0" smtClean="0">
                <a:solidFill>
                  <a:schemeClr val="bg1"/>
                </a:solidFill>
              </a:rPr>
              <a:t>CONCURRENCY CONTROL:-</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TRANSACTION PROCESSING </a:t>
            </a:r>
            <a:endParaRPr lang="en-US" dirty="0">
              <a:solidFill>
                <a:schemeClr val="bg1"/>
              </a:solidFill>
            </a:endParaRPr>
          </a:p>
        </p:txBody>
      </p:sp>
      <p:sp>
        <p:nvSpPr>
          <p:cNvPr id="9" name="Rectangle 8"/>
          <p:cNvSpPr/>
          <p:nvPr/>
        </p:nvSpPr>
        <p:spPr>
          <a:xfrm>
            <a:off x="225287" y="2026268"/>
            <a:ext cx="11542643" cy="3785652"/>
          </a:xfrm>
          <a:prstGeom prst="rect">
            <a:avLst/>
          </a:prstGeom>
        </p:spPr>
        <p:txBody>
          <a:bodyPr wrap="square">
            <a:spAutoFit/>
          </a:bodyPr>
          <a:lstStyle/>
          <a:p>
            <a:pPr lvl="0">
              <a:lnSpc>
                <a:spcPct val="150000"/>
              </a:lnSpc>
            </a:pPr>
            <a:r>
              <a:rPr lang="en-GB" sz="2000" dirty="0" smtClean="0">
                <a:solidFill>
                  <a:srgbClr val="002060"/>
                </a:solidFill>
              </a:rPr>
              <a:t>There are two simples methods for implementing this scheme:-</a:t>
            </a:r>
          </a:p>
          <a:p>
            <a:pPr lvl="1">
              <a:lnSpc>
                <a:spcPct val="150000"/>
              </a:lnSpc>
              <a:buFont typeface="Wingdings" pitchFamily="2" charset="2"/>
              <a:buChar char="q"/>
            </a:pPr>
            <a:r>
              <a:rPr lang="en-GB" sz="2000" dirty="0" smtClean="0">
                <a:solidFill>
                  <a:srgbClr val="C00000"/>
                </a:solidFill>
              </a:rPr>
              <a:t>Use the value of the system clock as the timestamp, a transaction’s timestamp  is equal to the value of the clock when the transaction enters the system.</a:t>
            </a:r>
          </a:p>
          <a:p>
            <a:pPr lvl="1">
              <a:lnSpc>
                <a:spcPct val="150000"/>
              </a:lnSpc>
              <a:buFont typeface="Wingdings" pitchFamily="2" charset="2"/>
              <a:buChar char="q"/>
            </a:pPr>
            <a:r>
              <a:rPr lang="en-GB" sz="2000" dirty="0" smtClean="0">
                <a:solidFill>
                  <a:srgbClr val="C00000"/>
                </a:solidFill>
              </a:rPr>
              <a:t>Use a logical counter that is incremented after a new timestamp has been assigned; that is, a transaction’s timestamp is equal to the value of the counter when the transaction enters the system.</a:t>
            </a:r>
          </a:p>
          <a:p>
            <a:pPr lvl="0">
              <a:lnSpc>
                <a:spcPct val="150000"/>
              </a:lnSpc>
            </a:pPr>
            <a:r>
              <a:rPr lang="en-GB" sz="2000" dirty="0" smtClean="0">
                <a:solidFill>
                  <a:srgbClr val="002060"/>
                </a:solidFill>
              </a:rPr>
              <a:t>To implement the method we associate with each data item Q two timestamp values:-</a:t>
            </a:r>
          </a:p>
          <a:p>
            <a:pPr lvl="1">
              <a:lnSpc>
                <a:spcPct val="150000"/>
              </a:lnSpc>
              <a:buFont typeface="Wingdings" pitchFamily="2" charset="2"/>
              <a:buChar char="q"/>
            </a:pPr>
            <a:r>
              <a:rPr lang="en-GB" sz="2000" dirty="0" smtClean="0">
                <a:solidFill>
                  <a:srgbClr val="C00000"/>
                </a:solidFill>
              </a:rPr>
              <a:t>W-timestamp (Q):- denotes the largest timestamp of any transaction that executed write (Q) successfully.</a:t>
            </a:r>
          </a:p>
          <a:p>
            <a:pPr lvl="1">
              <a:lnSpc>
                <a:spcPct val="150000"/>
              </a:lnSpc>
              <a:buFont typeface="Wingdings" pitchFamily="2" charset="2"/>
              <a:buChar char="q"/>
            </a:pPr>
            <a:r>
              <a:rPr lang="en-GB" sz="2000" dirty="0" smtClean="0">
                <a:solidFill>
                  <a:srgbClr val="C00000"/>
                </a:solidFill>
              </a:rPr>
              <a:t>R -timestamp (Q):- denotes the largest timestamp of any transaction that executed read (Q) successfully.</a:t>
            </a:r>
          </a:p>
        </p:txBody>
      </p:sp>
      <p:sp>
        <p:nvSpPr>
          <p:cNvPr id="8" name="TextBox 7"/>
          <p:cNvSpPr txBox="1"/>
          <p:nvPr/>
        </p:nvSpPr>
        <p:spPr>
          <a:xfrm>
            <a:off x="928249" y="1024333"/>
            <a:ext cx="4809942" cy="400110"/>
          </a:xfrm>
          <a:prstGeom prst="rect">
            <a:avLst/>
          </a:prstGeom>
          <a:solidFill>
            <a:schemeClr val="accent2"/>
          </a:solidFill>
        </p:spPr>
        <p:txBody>
          <a:bodyPr wrap="square" rtlCol="0">
            <a:spAutoFit/>
          </a:bodyPr>
          <a:lstStyle/>
          <a:p>
            <a:r>
              <a:rPr lang="en-US" sz="2000" dirty="0" smtClean="0">
                <a:solidFill>
                  <a:schemeClr val="bg1"/>
                </a:solidFill>
              </a:rPr>
              <a:t>CONCURRENCY CONTROL:-</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Recovery</a:t>
            </a:r>
          </a:p>
        </p:txBody>
      </p:sp>
      <p:sp>
        <p:nvSpPr>
          <p:cNvPr id="9" name="Rectangle 8"/>
          <p:cNvSpPr/>
          <p:nvPr/>
        </p:nvSpPr>
        <p:spPr>
          <a:xfrm>
            <a:off x="225287" y="1575700"/>
            <a:ext cx="11542643" cy="4555093"/>
          </a:xfrm>
          <a:prstGeom prst="rect">
            <a:avLst/>
          </a:prstGeom>
        </p:spPr>
        <p:txBody>
          <a:bodyPr wrap="square">
            <a:spAutoFit/>
          </a:bodyPr>
          <a:lstStyle/>
          <a:p>
            <a:pPr lvl="0" algn="just">
              <a:lnSpc>
                <a:spcPct val="150000"/>
              </a:lnSpc>
              <a:buFont typeface="Wingdings" pitchFamily="2" charset="2"/>
              <a:buChar char="v"/>
            </a:pPr>
            <a:r>
              <a:rPr lang="en-GB" sz="2000" dirty="0" smtClean="0"/>
              <a:t>Basically, whenever a transaction is submitted to a DBMS for execution, the operating system is responsible for making sure or to be confirmed that all the operation which need to be performed in the transaction have </a:t>
            </a:r>
            <a:r>
              <a:rPr lang="en-GB" sz="2000" dirty="0" smtClean="0">
                <a:solidFill>
                  <a:srgbClr val="C00000"/>
                </a:solidFill>
              </a:rPr>
              <a:t>completed successfully </a:t>
            </a:r>
            <a:r>
              <a:rPr lang="en-GB" sz="2000" dirty="0" smtClean="0"/>
              <a:t>and their effect is either recorded in the database or the transaction doesn’t affect the database or any other transactions.</a:t>
            </a:r>
          </a:p>
          <a:p>
            <a:pPr lvl="0" algn="just">
              <a:lnSpc>
                <a:spcPct val="150000"/>
              </a:lnSpc>
              <a:buFont typeface="Wingdings" pitchFamily="2" charset="2"/>
              <a:buChar char="v"/>
            </a:pPr>
            <a:r>
              <a:rPr lang="en-GB" sz="2000" dirty="0" smtClean="0">
                <a:solidFill>
                  <a:srgbClr val="C00000"/>
                </a:solidFill>
              </a:rPr>
              <a:t>The DBMS </a:t>
            </a:r>
            <a:r>
              <a:rPr lang="en-GB" sz="2000" dirty="0" smtClean="0">
                <a:solidFill>
                  <a:srgbClr val="002060"/>
                </a:solidFill>
              </a:rPr>
              <a:t>must not permit </a:t>
            </a:r>
            <a:r>
              <a:rPr lang="en-GB" sz="2000" dirty="0" smtClean="0">
                <a:solidFill>
                  <a:srgbClr val="C00000"/>
                </a:solidFill>
              </a:rPr>
              <a:t>some operation of the transaction T to be applied to the database while other operations of T is not. This basically may happen if a transaction </a:t>
            </a:r>
            <a:r>
              <a:rPr lang="en-GB" sz="2000" dirty="0" smtClean="0">
                <a:solidFill>
                  <a:srgbClr val="002060"/>
                </a:solidFill>
              </a:rPr>
              <a:t>fails</a:t>
            </a:r>
            <a:r>
              <a:rPr lang="en-GB" sz="2000" dirty="0" smtClean="0">
                <a:solidFill>
                  <a:srgbClr val="C00000"/>
                </a:solidFill>
              </a:rPr>
              <a:t> after executing some of its operations but before executing all of them.</a:t>
            </a:r>
          </a:p>
          <a:p>
            <a:pPr lvl="0" algn="just"/>
            <a:r>
              <a:rPr lang="en-GB" sz="2000" dirty="0" smtClean="0">
                <a:solidFill>
                  <a:srgbClr val="002060"/>
                </a:solidFill>
              </a:rPr>
              <a:t>Types of failures : </a:t>
            </a:r>
            <a:r>
              <a:rPr lang="en-GB" sz="2000" dirty="0" smtClean="0">
                <a:solidFill>
                  <a:srgbClr val="C00000"/>
                </a:solidFill>
              </a:rPr>
              <a:t>There are basically following types of failures that may occur and leads to failure of the transaction such as:	</a:t>
            </a:r>
            <a:r>
              <a:rPr lang="en-GB" sz="2000" dirty="0" smtClean="0">
                <a:solidFill>
                  <a:srgbClr val="002060"/>
                </a:solidFill>
              </a:rPr>
              <a:t>Transaction failure	</a:t>
            </a:r>
          </a:p>
          <a:p>
            <a:pPr lvl="0" algn="just"/>
            <a:r>
              <a:rPr lang="en-GB" sz="2000" dirty="0" smtClean="0">
                <a:solidFill>
                  <a:srgbClr val="002060"/>
                </a:solidFill>
              </a:rPr>
              <a:t>					System failure</a:t>
            </a:r>
          </a:p>
          <a:p>
            <a:pPr lvl="0" algn="just"/>
            <a:r>
              <a:rPr lang="en-GB" sz="2000" dirty="0" smtClean="0">
                <a:solidFill>
                  <a:srgbClr val="002060"/>
                </a:solidFill>
              </a:rPr>
              <a:t>					Media failure and so on.</a:t>
            </a:r>
          </a:p>
        </p:txBody>
      </p:sp>
      <p:sp>
        <p:nvSpPr>
          <p:cNvPr id="8" name="TextBox 7"/>
          <p:cNvSpPr txBox="1"/>
          <p:nvPr/>
        </p:nvSpPr>
        <p:spPr>
          <a:xfrm>
            <a:off x="928249" y="1024333"/>
            <a:ext cx="4809942" cy="523220"/>
          </a:xfrm>
          <a:prstGeom prst="rect">
            <a:avLst/>
          </a:prstGeom>
          <a:solidFill>
            <a:schemeClr val="accent2"/>
          </a:solidFill>
        </p:spPr>
        <p:txBody>
          <a:bodyPr wrap="square" rtlCol="0">
            <a:spAutoFit/>
          </a:bodyPr>
          <a:lstStyle/>
          <a:p>
            <a:pPr fontAlgn="base"/>
            <a:r>
              <a:rPr lang="en-US" sz="2800" dirty="0" smtClean="0">
                <a:solidFill>
                  <a:schemeClr val="bg1"/>
                </a:solidFill>
              </a:rPr>
              <a:t>Database Recovery</a:t>
            </a:r>
            <a:endParaRPr lang="en-US"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Recovery</a:t>
            </a:r>
          </a:p>
        </p:txBody>
      </p:sp>
      <p:sp>
        <p:nvSpPr>
          <p:cNvPr id="9" name="Rectangle 8"/>
          <p:cNvSpPr/>
          <p:nvPr/>
        </p:nvSpPr>
        <p:spPr>
          <a:xfrm>
            <a:off x="477078" y="2013016"/>
            <a:ext cx="11171583" cy="4247317"/>
          </a:xfrm>
          <a:prstGeom prst="rect">
            <a:avLst/>
          </a:prstGeom>
        </p:spPr>
        <p:txBody>
          <a:bodyPr wrap="square">
            <a:spAutoFit/>
          </a:bodyPr>
          <a:lstStyle/>
          <a:p>
            <a:pPr lvl="0" algn="just">
              <a:lnSpc>
                <a:spcPct val="150000"/>
              </a:lnSpc>
              <a:buFont typeface="Wingdings" pitchFamily="2" charset="2"/>
              <a:buChar char="v"/>
            </a:pPr>
            <a:r>
              <a:rPr lang="en-GB" sz="2000" dirty="0" smtClean="0">
                <a:solidFill>
                  <a:srgbClr val="002060"/>
                </a:solidFill>
              </a:rPr>
              <a:t>System crash –</a:t>
            </a:r>
          </a:p>
          <a:p>
            <a:pPr lvl="0" algn="just">
              <a:lnSpc>
                <a:spcPct val="150000"/>
              </a:lnSpc>
            </a:pPr>
            <a:r>
              <a:rPr lang="en-GB" sz="2000" dirty="0" smtClean="0">
                <a:solidFill>
                  <a:srgbClr val="C00000"/>
                </a:solidFill>
              </a:rPr>
              <a:t>A hardware, software or network error occurs comes under this category this types of failures basically occurs during the execution of the transaction. Hardware failures are basically considered as Hardware failure.</a:t>
            </a:r>
          </a:p>
          <a:p>
            <a:pPr lvl="0" algn="just">
              <a:lnSpc>
                <a:spcPct val="150000"/>
              </a:lnSpc>
              <a:buFont typeface="Wingdings" pitchFamily="2" charset="2"/>
              <a:buChar char="v"/>
            </a:pPr>
            <a:r>
              <a:rPr lang="en-GB" sz="2000" dirty="0" smtClean="0">
                <a:solidFill>
                  <a:srgbClr val="002060"/>
                </a:solidFill>
              </a:rPr>
              <a:t>System error –</a:t>
            </a:r>
          </a:p>
          <a:p>
            <a:pPr lvl="0" algn="just">
              <a:lnSpc>
                <a:spcPct val="150000"/>
              </a:lnSpc>
            </a:pPr>
            <a:r>
              <a:rPr lang="en-GB" sz="2000" dirty="0" smtClean="0">
                <a:solidFill>
                  <a:srgbClr val="C00000"/>
                </a:solidFill>
              </a:rPr>
              <a:t>Some operation that is performed during the transaction is the reason for this type of error to occur, such as integer or division by zero. This type of failures is also known as the transaction which may also occur because of erroneous parameter values or because of a logical programming error. In addition to this user may also interrupt the execution during execution which may lead to failure in the transaction.</a:t>
            </a:r>
          </a:p>
        </p:txBody>
      </p:sp>
      <p:sp>
        <p:nvSpPr>
          <p:cNvPr id="8" name="TextBox 7"/>
          <p:cNvSpPr txBox="1"/>
          <p:nvPr/>
        </p:nvSpPr>
        <p:spPr>
          <a:xfrm>
            <a:off x="928249" y="1024333"/>
            <a:ext cx="4809942" cy="523220"/>
          </a:xfrm>
          <a:prstGeom prst="rect">
            <a:avLst/>
          </a:prstGeom>
          <a:solidFill>
            <a:schemeClr val="accent2"/>
          </a:solidFill>
        </p:spPr>
        <p:txBody>
          <a:bodyPr wrap="square" rtlCol="0">
            <a:spAutoFit/>
          </a:bodyPr>
          <a:lstStyle/>
          <a:p>
            <a:pPr fontAlgn="base"/>
            <a:r>
              <a:rPr lang="en-IN" sz="2800" dirty="0" smtClean="0">
                <a:solidFill>
                  <a:schemeClr val="bg1"/>
                </a:solidFill>
              </a:rPr>
              <a:t>Types Of Failure</a:t>
            </a:r>
            <a:endParaRPr lang="en-US"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Recovery</a:t>
            </a:r>
          </a:p>
        </p:txBody>
      </p:sp>
      <p:sp>
        <p:nvSpPr>
          <p:cNvPr id="9" name="Rectangle 8"/>
          <p:cNvSpPr/>
          <p:nvPr/>
        </p:nvSpPr>
        <p:spPr>
          <a:xfrm>
            <a:off x="397565" y="1880496"/>
            <a:ext cx="11370365" cy="4247317"/>
          </a:xfrm>
          <a:prstGeom prst="rect">
            <a:avLst/>
          </a:prstGeom>
        </p:spPr>
        <p:txBody>
          <a:bodyPr wrap="square">
            <a:spAutoFit/>
          </a:bodyPr>
          <a:lstStyle/>
          <a:p>
            <a:pPr lvl="0" algn="just">
              <a:lnSpc>
                <a:spcPct val="150000"/>
              </a:lnSpc>
              <a:buFont typeface="Wingdings" pitchFamily="2" charset="2"/>
              <a:buChar char="v"/>
            </a:pPr>
            <a:r>
              <a:rPr lang="en-GB" sz="2000" dirty="0" smtClean="0">
                <a:solidFill>
                  <a:srgbClr val="002060"/>
                </a:solidFill>
              </a:rPr>
              <a:t>Local error : </a:t>
            </a:r>
            <a:r>
              <a:rPr lang="en-GB" sz="2000" dirty="0" smtClean="0">
                <a:solidFill>
                  <a:srgbClr val="C00000"/>
                </a:solidFill>
              </a:rPr>
              <a:t>This basically happens when we are doing the transaction but certain conditions may occur that may lead to </a:t>
            </a:r>
            <a:r>
              <a:rPr lang="en-GB" sz="2000" dirty="0" smtClean="0">
                <a:solidFill>
                  <a:srgbClr val="002060"/>
                </a:solidFill>
              </a:rPr>
              <a:t>cancellation of the transaction</a:t>
            </a:r>
            <a:r>
              <a:rPr lang="en-GB" sz="2000" dirty="0" smtClean="0">
                <a:solidFill>
                  <a:srgbClr val="C00000"/>
                </a:solidFill>
              </a:rPr>
              <a:t>. This type of error is basically coming under </a:t>
            </a:r>
            <a:r>
              <a:rPr lang="en-GB" sz="2000" dirty="0" smtClean="0">
                <a:solidFill>
                  <a:srgbClr val="002060"/>
                </a:solidFill>
              </a:rPr>
              <a:t>Local error</a:t>
            </a:r>
            <a:r>
              <a:rPr lang="en-GB" sz="2000" dirty="0" smtClean="0">
                <a:solidFill>
                  <a:srgbClr val="C00000"/>
                </a:solidFill>
              </a:rPr>
              <a:t>. The simple example of this is that, when we want to debit money from an insufficient balance account which leads to the cancellation of our request or transaction. </a:t>
            </a:r>
          </a:p>
          <a:p>
            <a:pPr lvl="0" algn="just">
              <a:lnSpc>
                <a:spcPct val="150000"/>
              </a:lnSpc>
              <a:buFont typeface="Wingdings" pitchFamily="2" charset="2"/>
              <a:buChar char="v"/>
            </a:pPr>
            <a:r>
              <a:rPr lang="en-GB" sz="2000" dirty="0" smtClean="0">
                <a:solidFill>
                  <a:srgbClr val="002060"/>
                </a:solidFill>
              </a:rPr>
              <a:t>Concurrency control enforcement : </a:t>
            </a:r>
            <a:r>
              <a:rPr lang="en-GB" sz="2000" dirty="0" smtClean="0">
                <a:solidFill>
                  <a:srgbClr val="C00000"/>
                </a:solidFill>
              </a:rPr>
              <a:t>The concurrency control method may decide to </a:t>
            </a:r>
            <a:r>
              <a:rPr lang="en-GB" sz="2000" dirty="0" smtClean="0">
                <a:solidFill>
                  <a:srgbClr val="002060"/>
                </a:solidFill>
              </a:rPr>
              <a:t>abort the transaction</a:t>
            </a:r>
            <a:r>
              <a:rPr lang="en-GB" sz="2000" dirty="0" smtClean="0">
                <a:solidFill>
                  <a:srgbClr val="C00000"/>
                </a:solidFill>
              </a:rPr>
              <a:t>, to start again because it basically </a:t>
            </a:r>
            <a:r>
              <a:rPr lang="en-GB" sz="2000" dirty="0" smtClean="0">
                <a:solidFill>
                  <a:srgbClr val="002060"/>
                </a:solidFill>
              </a:rPr>
              <a:t>violates </a:t>
            </a:r>
            <a:r>
              <a:rPr lang="en-GB" sz="2000" dirty="0" err="1" smtClean="0">
                <a:solidFill>
                  <a:srgbClr val="002060"/>
                </a:solidFill>
              </a:rPr>
              <a:t>serializability</a:t>
            </a:r>
            <a:r>
              <a:rPr lang="en-GB" sz="2000" dirty="0" smtClean="0">
                <a:solidFill>
                  <a:srgbClr val="C00000"/>
                </a:solidFill>
              </a:rPr>
              <a:t> or we can say that several processes are </a:t>
            </a:r>
            <a:r>
              <a:rPr lang="en-GB" sz="2000" dirty="0" smtClean="0">
                <a:solidFill>
                  <a:srgbClr val="002060"/>
                </a:solidFill>
              </a:rPr>
              <a:t>in a deadlock.</a:t>
            </a:r>
          </a:p>
          <a:p>
            <a:pPr lvl="0" algn="just">
              <a:lnSpc>
                <a:spcPct val="150000"/>
              </a:lnSpc>
              <a:buFont typeface="Wingdings" pitchFamily="2" charset="2"/>
              <a:buChar char="v"/>
            </a:pPr>
            <a:r>
              <a:rPr lang="en-GB" sz="2000" dirty="0" smtClean="0">
                <a:solidFill>
                  <a:srgbClr val="002060"/>
                </a:solidFill>
              </a:rPr>
              <a:t>Disk failure : </a:t>
            </a:r>
            <a:r>
              <a:rPr lang="en-GB" sz="2000" dirty="0" smtClean="0">
                <a:solidFill>
                  <a:srgbClr val="C00000"/>
                </a:solidFill>
              </a:rPr>
              <a:t>This type of failure basically occur when some disk loses their data because of a </a:t>
            </a:r>
            <a:r>
              <a:rPr lang="en-GB" sz="2000" dirty="0" smtClean="0">
                <a:solidFill>
                  <a:srgbClr val="002060"/>
                </a:solidFill>
              </a:rPr>
              <a:t>read or write malfunction</a:t>
            </a:r>
            <a:r>
              <a:rPr lang="en-GB" sz="2000" dirty="0" smtClean="0">
                <a:solidFill>
                  <a:srgbClr val="C00000"/>
                </a:solidFill>
              </a:rPr>
              <a:t> or because of a </a:t>
            </a:r>
            <a:r>
              <a:rPr lang="en-GB" sz="2000" dirty="0" smtClean="0">
                <a:solidFill>
                  <a:srgbClr val="002060"/>
                </a:solidFill>
              </a:rPr>
              <a:t>disk read/write head crash</a:t>
            </a:r>
            <a:r>
              <a:rPr lang="en-GB" sz="2000" dirty="0" smtClean="0">
                <a:solidFill>
                  <a:srgbClr val="C00000"/>
                </a:solidFill>
              </a:rPr>
              <a:t>. This may happen during a read /write operation of the transaction.</a:t>
            </a:r>
          </a:p>
        </p:txBody>
      </p:sp>
      <p:sp>
        <p:nvSpPr>
          <p:cNvPr id="8" name="TextBox 7"/>
          <p:cNvSpPr txBox="1"/>
          <p:nvPr/>
        </p:nvSpPr>
        <p:spPr>
          <a:xfrm>
            <a:off x="928249" y="1024333"/>
            <a:ext cx="4809942" cy="523220"/>
          </a:xfrm>
          <a:prstGeom prst="rect">
            <a:avLst/>
          </a:prstGeom>
          <a:solidFill>
            <a:schemeClr val="accent2"/>
          </a:solidFill>
        </p:spPr>
        <p:txBody>
          <a:bodyPr wrap="square" rtlCol="0">
            <a:spAutoFit/>
          </a:bodyPr>
          <a:lstStyle/>
          <a:p>
            <a:pPr fontAlgn="base"/>
            <a:r>
              <a:rPr lang="en-IN" sz="2800" dirty="0" smtClean="0">
                <a:solidFill>
                  <a:schemeClr val="bg1"/>
                </a:solidFill>
              </a:rPr>
              <a:t>Types Of Failure</a:t>
            </a:r>
            <a:endParaRPr lang="en-US"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74073" y="1981231"/>
            <a:ext cx="6082145" cy="3785652"/>
          </a:xfrm>
          <a:prstGeom prst="rect">
            <a:avLst/>
          </a:prstGeom>
        </p:spPr>
        <p:txBody>
          <a:bodyPr wrap="square">
            <a:spAutoFit/>
          </a:bodyPr>
          <a:lstStyle/>
          <a:p>
            <a:pPr algn="just">
              <a:lnSpc>
                <a:spcPct val="150000"/>
              </a:lnSpc>
            </a:pPr>
            <a:r>
              <a:rPr lang="en-US" sz="2400" dirty="0" smtClean="0">
                <a:solidFill>
                  <a:srgbClr val="C00000"/>
                </a:solidFill>
              </a:rPr>
              <a:t>The DBMS must transform a request  specified  on an external schema into a request against the conceptual schema and then into a request on the internal schema for processing over the stored database and it must be reformatted to match the user’s external view.</a:t>
            </a:r>
          </a:p>
          <a:p>
            <a:r>
              <a:rPr lang="en-US" sz="2400" dirty="0" smtClean="0"/>
              <a:t> </a:t>
            </a:r>
            <a:endParaRPr lang="en-US" sz="2400" dirty="0"/>
          </a:p>
        </p:txBody>
      </p:sp>
      <p:sp>
        <p:nvSpPr>
          <p:cNvPr id="8" name="TextBox 7"/>
          <p:cNvSpPr txBox="1"/>
          <p:nvPr/>
        </p:nvSpPr>
        <p:spPr>
          <a:xfrm>
            <a:off x="872829" y="1084218"/>
            <a:ext cx="4924705" cy="400110"/>
          </a:xfrm>
          <a:prstGeom prst="rect">
            <a:avLst/>
          </a:prstGeom>
          <a:solidFill>
            <a:schemeClr val="accent2"/>
          </a:solidFill>
        </p:spPr>
        <p:txBody>
          <a:bodyPr wrap="square" rtlCol="0">
            <a:spAutoFit/>
          </a:bodyPr>
          <a:lstStyle/>
          <a:p>
            <a:r>
              <a:rPr lang="en-US" sz="2000" dirty="0" smtClean="0">
                <a:solidFill>
                  <a:schemeClr val="bg1"/>
                </a:solidFill>
              </a:rPr>
              <a:t>Three–schema architecture:</a:t>
            </a:r>
          </a:p>
        </p:txBody>
      </p:sp>
      <p:pic>
        <p:nvPicPr>
          <p:cNvPr id="11" name="Picture 4"/>
          <p:cNvPicPr>
            <a:picLocks noChangeAspect="1" noChangeArrowheads="1"/>
          </p:cNvPicPr>
          <p:nvPr/>
        </p:nvPicPr>
        <p:blipFill>
          <a:blip r:embed="rId2"/>
          <a:srcRect/>
          <a:stretch>
            <a:fillRect/>
          </a:stretch>
        </p:blipFill>
        <p:spPr bwMode="auto">
          <a:xfrm>
            <a:off x="6616558" y="706581"/>
            <a:ext cx="5210491" cy="5430981"/>
          </a:xfrm>
          <a:prstGeom prst="rect">
            <a:avLst/>
          </a:prstGeom>
          <a:noFill/>
        </p:spPr>
      </p:pic>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Recovery</a:t>
            </a:r>
          </a:p>
        </p:txBody>
      </p:sp>
      <p:sp>
        <p:nvSpPr>
          <p:cNvPr id="9" name="Rectangle 8"/>
          <p:cNvSpPr/>
          <p:nvPr/>
        </p:nvSpPr>
        <p:spPr>
          <a:xfrm>
            <a:off x="397565" y="1880496"/>
            <a:ext cx="11370365" cy="4247317"/>
          </a:xfrm>
          <a:prstGeom prst="rect">
            <a:avLst/>
          </a:prstGeom>
        </p:spPr>
        <p:txBody>
          <a:bodyPr wrap="square">
            <a:spAutoFit/>
          </a:bodyPr>
          <a:lstStyle/>
          <a:p>
            <a:pPr lvl="0" algn="just">
              <a:lnSpc>
                <a:spcPct val="150000"/>
              </a:lnSpc>
              <a:buFont typeface="Wingdings" pitchFamily="2" charset="2"/>
              <a:buChar char="q"/>
            </a:pPr>
            <a:r>
              <a:rPr lang="en-GB" sz="2000" dirty="0" smtClean="0">
                <a:solidFill>
                  <a:srgbClr val="C00000"/>
                </a:solidFill>
              </a:rPr>
              <a:t>There are both </a:t>
            </a:r>
            <a:r>
              <a:rPr lang="en-GB" sz="2000" dirty="0" smtClean="0">
                <a:solidFill>
                  <a:srgbClr val="002060"/>
                </a:solidFill>
              </a:rPr>
              <a:t>automatic</a:t>
            </a:r>
            <a:r>
              <a:rPr lang="en-GB" sz="2000" dirty="0" smtClean="0">
                <a:solidFill>
                  <a:srgbClr val="C00000"/>
                </a:solidFill>
              </a:rPr>
              <a:t> and </a:t>
            </a:r>
            <a:r>
              <a:rPr lang="en-GB" sz="2000" dirty="0" smtClean="0">
                <a:solidFill>
                  <a:srgbClr val="002060"/>
                </a:solidFill>
              </a:rPr>
              <a:t>non-automatic</a:t>
            </a:r>
            <a:r>
              <a:rPr lang="en-GB" sz="2000" dirty="0" smtClean="0">
                <a:solidFill>
                  <a:srgbClr val="C00000"/>
                </a:solidFill>
              </a:rPr>
              <a:t> ways for both, </a:t>
            </a:r>
            <a:r>
              <a:rPr lang="en-GB" sz="2000" dirty="0" smtClean="0">
                <a:solidFill>
                  <a:srgbClr val="002060"/>
                </a:solidFill>
              </a:rPr>
              <a:t>backing up of data and recovery </a:t>
            </a:r>
            <a:r>
              <a:rPr lang="en-GB" sz="2000" dirty="0" smtClean="0">
                <a:solidFill>
                  <a:srgbClr val="C00000"/>
                </a:solidFill>
              </a:rPr>
              <a:t>from any failure situations. The techniques used to recover the lost data due to system crash, transaction errors, viruses, catastrophic failure, incorrect commands execution etc. are database recovery techniques. So to prevent data loss recovery techniques based on </a:t>
            </a:r>
            <a:r>
              <a:rPr lang="en-GB" sz="2000" dirty="0" smtClean="0">
                <a:solidFill>
                  <a:srgbClr val="002060"/>
                </a:solidFill>
              </a:rPr>
              <a:t>deferred update </a:t>
            </a:r>
            <a:r>
              <a:rPr lang="en-GB" sz="2000" dirty="0" smtClean="0">
                <a:solidFill>
                  <a:srgbClr val="C00000"/>
                </a:solidFill>
              </a:rPr>
              <a:t>and </a:t>
            </a:r>
            <a:r>
              <a:rPr lang="en-GB" sz="2000" dirty="0" smtClean="0">
                <a:solidFill>
                  <a:srgbClr val="002060"/>
                </a:solidFill>
              </a:rPr>
              <a:t>immediate update </a:t>
            </a:r>
            <a:r>
              <a:rPr lang="en-GB" sz="2000" dirty="0" smtClean="0">
                <a:solidFill>
                  <a:srgbClr val="C00000"/>
                </a:solidFill>
              </a:rPr>
              <a:t>or </a:t>
            </a:r>
            <a:r>
              <a:rPr lang="en-GB" sz="2000" dirty="0" smtClean="0">
                <a:solidFill>
                  <a:srgbClr val="002060"/>
                </a:solidFill>
              </a:rPr>
              <a:t>backing up data</a:t>
            </a:r>
            <a:r>
              <a:rPr lang="en-GB" sz="2000" dirty="0" smtClean="0">
                <a:solidFill>
                  <a:srgbClr val="C00000"/>
                </a:solidFill>
              </a:rPr>
              <a:t> can be used.</a:t>
            </a:r>
          </a:p>
          <a:p>
            <a:pPr lvl="0" algn="just">
              <a:lnSpc>
                <a:spcPct val="150000"/>
              </a:lnSpc>
              <a:buFont typeface="Wingdings" pitchFamily="2" charset="2"/>
              <a:buChar char="q"/>
            </a:pPr>
            <a:r>
              <a:rPr lang="en-GB" sz="2000" dirty="0" smtClean="0">
                <a:solidFill>
                  <a:srgbClr val="002060"/>
                </a:solidFill>
              </a:rPr>
              <a:t>Recovery techniques </a:t>
            </a:r>
            <a:r>
              <a:rPr lang="en-GB" sz="2000" dirty="0" smtClean="0">
                <a:solidFill>
                  <a:srgbClr val="C00000"/>
                </a:solidFill>
              </a:rPr>
              <a:t>are heavily dependent upon the existence of a special file known as a </a:t>
            </a:r>
            <a:r>
              <a:rPr lang="en-GB" sz="2000" dirty="0" smtClean="0">
                <a:solidFill>
                  <a:srgbClr val="002060"/>
                </a:solidFill>
              </a:rPr>
              <a:t>system log</a:t>
            </a:r>
            <a:r>
              <a:rPr lang="en-GB" sz="2000" dirty="0" smtClean="0">
                <a:solidFill>
                  <a:srgbClr val="C00000"/>
                </a:solidFill>
              </a:rPr>
              <a:t>. It contains information about the </a:t>
            </a:r>
            <a:r>
              <a:rPr lang="en-GB" sz="2000" dirty="0" smtClean="0">
                <a:solidFill>
                  <a:srgbClr val="002060"/>
                </a:solidFill>
              </a:rPr>
              <a:t>start</a:t>
            </a:r>
            <a:r>
              <a:rPr lang="en-GB" sz="2000" dirty="0" smtClean="0">
                <a:solidFill>
                  <a:srgbClr val="C00000"/>
                </a:solidFill>
              </a:rPr>
              <a:t> and </a:t>
            </a:r>
            <a:r>
              <a:rPr lang="en-GB" sz="2000" dirty="0" smtClean="0">
                <a:solidFill>
                  <a:srgbClr val="002060"/>
                </a:solidFill>
              </a:rPr>
              <a:t>end</a:t>
            </a:r>
            <a:r>
              <a:rPr lang="en-GB" sz="2000" dirty="0" smtClean="0">
                <a:solidFill>
                  <a:srgbClr val="C00000"/>
                </a:solidFill>
              </a:rPr>
              <a:t> of each transaction and any updates which occur in the transaction.</a:t>
            </a:r>
          </a:p>
          <a:p>
            <a:pPr lvl="0" algn="just">
              <a:lnSpc>
                <a:spcPct val="150000"/>
              </a:lnSpc>
              <a:buFont typeface="Wingdings" pitchFamily="2" charset="2"/>
              <a:buChar char="q"/>
            </a:pPr>
            <a:r>
              <a:rPr lang="en-GB" sz="2000" dirty="0" smtClean="0">
                <a:solidFill>
                  <a:srgbClr val="002060"/>
                </a:solidFill>
              </a:rPr>
              <a:t>The log keeps track of all transaction operations </a:t>
            </a:r>
            <a:r>
              <a:rPr lang="en-GB" sz="2000" dirty="0" smtClean="0">
                <a:solidFill>
                  <a:srgbClr val="C00000"/>
                </a:solidFill>
              </a:rPr>
              <a:t>that affect the values of database items. This information is needed to </a:t>
            </a:r>
            <a:r>
              <a:rPr lang="en-GB" sz="2000" dirty="0" smtClean="0">
                <a:solidFill>
                  <a:srgbClr val="002060"/>
                </a:solidFill>
              </a:rPr>
              <a:t>recover</a:t>
            </a:r>
            <a:r>
              <a:rPr lang="en-GB" sz="2000" dirty="0" smtClean="0">
                <a:solidFill>
                  <a:srgbClr val="C00000"/>
                </a:solidFill>
              </a:rPr>
              <a:t> from transaction failure.</a:t>
            </a:r>
          </a:p>
        </p:txBody>
      </p:sp>
      <p:sp>
        <p:nvSpPr>
          <p:cNvPr id="8" name="TextBox 7"/>
          <p:cNvSpPr txBox="1"/>
          <p:nvPr/>
        </p:nvSpPr>
        <p:spPr>
          <a:xfrm>
            <a:off x="928248" y="1024333"/>
            <a:ext cx="6373699" cy="523220"/>
          </a:xfrm>
          <a:prstGeom prst="rect">
            <a:avLst/>
          </a:prstGeom>
          <a:solidFill>
            <a:schemeClr val="accent2"/>
          </a:solidFill>
        </p:spPr>
        <p:txBody>
          <a:bodyPr wrap="square" rtlCol="0">
            <a:spAutoFit/>
          </a:bodyPr>
          <a:lstStyle/>
          <a:p>
            <a:pPr fontAlgn="base"/>
            <a:r>
              <a:rPr lang="en-GB" sz="2800" dirty="0" smtClean="0">
                <a:solidFill>
                  <a:schemeClr val="bg1"/>
                </a:solidFill>
              </a:rPr>
              <a:t>Database Recovery Techniques in DBMS</a:t>
            </a:r>
            <a:endParaRPr lang="en-GB"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Recovery</a:t>
            </a:r>
          </a:p>
        </p:txBody>
      </p:sp>
      <p:sp>
        <p:nvSpPr>
          <p:cNvPr id="9" name="Rectangle 8"/>
          <p:cNvSpPr/>
          <p:nvPr/>
        </p:nvSpPr>
        <p:spPr>
          <a:xfrm>
            <a:off x="397565" y="1800984"/>
            <a:ext cx="11370365" cy="4618187"/>
          </a:xfrm>
          <a:prstGeom prst="rect">
            <a:avLst/>
          </a:prstGeom>
        </p:spPr>
        <p:txBody>
          <a:bodyPr wrap="square">
            <a:spAutoFit/>
          </a:bodyPr>
          <a:lstStyle/>
          <a:p>
            <a:pPr lvl="0" algn="just">
              <a:lnSpc>
                <a:spcPct val="150000"/>
              </a:lnSpc>
              <a:buFont typeface="Wingdings" pitchFamily="2" charset="2"/>
              <a:buChar char="q"/>
            </a:pPr>
            <a:r>
              <a:rPr lang="en-GB" dirty="0" smtClean="0">
                <a:solidFill>
                  <a:srgbClr val="C00000"/>
                </a:solidFill>
              </a:rPr>
              <a:t>The log is kept on disk </a:t>
            </a:r>
            <a:r>
              <a:rPr lang="en-GB" dirty="0" err="1" smtClean="0">
                <a:solidFill>
                  <a:srgbClr val="002060"/>
                </a:solidFill>
              </a:rPr>
              <a:t>start_transaction</a:t>
            </a:r>
            <a:r>
              <a:rPr lang="en-GB" dirty="0" smtClean="0">
                <a:solidFill>
                  <a:srgbClr val="002060"/>
                </a:solidFill>
              </a:rPr>
              <a:t>(T)</a:t>
            </a:r>
            <a:r>
              <a:rPr lang="en-GB" dirty="0" smtClean="0">
                <a:solidFill>
                  <a:srgbClr val="C00000"/>
                </a:solidFill>
              </a:rPr>
              <a:t>: This log entry records that transaction T starts the execution.</a:t>
            </a:r>
          </a:p>
          <a:p>
            <a:pPr lvl="0" algn="just">
              <a:lnSpc>
                <a:spcPct val="150000"/>
              </a:lnSpc>
              <a:buFont typeface="Wingdings" pitchFamily="2" charset="2"/>
              <a:buChar char="q"/>
            </a:pPr>
            <a:r>
              <a:rPr lang="en-GB" dirty="0" err="1" smtClean="0">
                <a:solidFill>
                  <a:srgbClr val="002060"/>
                </a:solidFill>
              </a:rPr>
              <a:t>read_item</a:t>
            </a:r>
            <a:r>
              <a:rPr lang="en-GB" dirty="0" smtClean="0">
                <a:solidFill>
                  <a:srgbClr val="002060"/>
                </a:solidFill>
              </a:rPr>
              <a:t>(T, X): </a:t>
            </a:r>
            <a:r>
              <a:rPr lang="en-GB" dirty="0" smtClean="0">
                <a:solidFill>
                  <a:srgbClr val="C00000"/>
                </a:solidFill>
              </a:rPr>
              <a:t>This log entry records that transaction T reads the value of database item X.</a:t>
            </a:r>
          </a:p>
          <a:p>
            <a:pPr lvl="0" algn="just">
              <a:lnSpc>
                <a:spcPct val="150000"/>
              </a:lnSpc>
              <a:buFont typeface="Wingdings" pitchFamily="2" charset="2"/>
              <a:buChar char="q"/>
            </a:pPr>
            <a:r>
              <a:rPr lang="en-GB" dirty="0" err="1" smtClean="0">
                <a:solidFill>
                  <a:srgbClr val="002060"/>
                </a:solidFill>
              </a:rPr>
              <a:t>write_item</a:t>
            </a:r>
            <a:r>
              <a:rPr lang="en-GB" dirty="0" smtClean="0">
                <a:solidFill>
                  <a:srgbClr val="002060"/>
                </a:solidFill>
              </a:rPr>
              <a:t>(T, X, </a:t>
            </a:r>
            <a:r>
              <a:rPr lang="en-GB" dirty="0" err="1" smtClean="0">
                <a:solidFill>
                  <a:srgbClr val="002060"/>
                </a:solidFill>
              </a:rPr>
              <a:t>old_value</a:t>
            </a:r>
            <a:r>
              <a:rPr lang="en-GB" dirty="0" smtClean="0">
                <a:solidFill>
                  <a:srgbClr val="002060"/>
                </a:solidFill>
              </a:rPr>
              <a:t>, </a:t>
            </a:r>
            <a:r>
              <a:rPr lang="en-GB" dirty="0" err="1" smtClean="0">
                <a:solidFill>
                  <a:srgbClr val="002060"/>
                </a:solidFill>
              </a:rPr>
              <a:t>new_value</a:t>
            </a:r>
            <a:r>
              <a:rPr lang="en-GB" dirty="0" smtClean="0">
                <a:solidFill>
                  <a:srgbClr val="002060"/>
                </a:solidFill>
              </a:rPr>
              <a:t>): </a:t>
            </a:r>
            <a:r>
              <a:rPr lang="en-GB" dirty="0" smtClean="0">
                <a:solidFill>
                  <a:srgbClr val="C00000"/>
                </a:solidFill>
              </a:rPr>
              <a:t>This log entry records that transaction T changes the value of the database item X from </a:t>
            </a:r>
            <a:r>
              <a:rPr lang="en-GB" dirty="0" err="1" smtClean="0">
                <a:solidFill>
                  <a:srgbClr val="C00000"/>
                </a:solidFill>
              </a:rPr>
              <a:t>old_value</a:t>
            </a:r>
            <a:r>
              <a:rPr lang="en-GB" dirty="0" smtClean="0">
                <a:solidFill>
                  <a:srgbClr val="C00000"/>
                </a:solidFill>
              </a:rPr>
              <a:t> to </a:t>
            </a:r>
            <a:r>
              <a:rPr lang="en-GB" dirty="0" err="1" smtClean="0">
                <a:solidFill>
                  <a:srgbClr val="C00000"/>
                </a:solidFill>
              </a:rPr>
              <a:t>new_value</a:t>
            </a:r>
            <a:r>
              <a:rPr lang="en-GB" dirty="0" smtClean="0">
                <a:solidFill>
                  <a:srgbClr val="C00000"/>
                </a:solidFill>
              </a:rPr>
              <a:t>. The old value is sometimes known as a before an image of X, and the new value is known as an afterimage of X.</a:t>
            </a:r>
          </a:p>
          <a:p>
            <a:pPr lvl="0" algn="just">
              <a:lnSpc>
                <a:spcPct val="150000"/>
              </a:lnSpc>
              <a:buFont typeface="Wingdings" pitchFamily="2" charset="2"/>
              <a:buChar char="q"/>
            </a:pPr>
            <a:r>
              <a:rPr lang="en-GB" dirty="0" smtClean="0">
                <a:solidFill>
                  <a:srgbClr val="002060"/>
                </a:solidFill>
              </a:rPr>
              <a:t>commit(T): </a:t>
            </a:r>
            <a:r>
              <a:rPr lang="en-GB" dirty="0" smtClean="0">
                <a:solidFill>
                  <a:srgbClr val="C00000"/>
                </a:solidFill>
              </a:rPr>
              <a:t>This log entry records that transaction T has completed all accesses to the database successfully and its effect can be committed (recorded permanently) to the database.</a:t>
            </a:r>
          </a:p>
          <a:p>
            <a:pPr lvl="0" algn="just">
              <a:lnSpc>
                <a:spcPct val="150000"/>
              </a:lnSpc>
              <a:buFont typeface="Wingdings" pitchFamily="2" charset="2"/>
              <a:buChar char="q"/>
            </a:pPr>
            <a:r>
              <a:rPr lang="en-GB" dirty="0" smtClean="0">
                <a:solidFill>
                  <a:srgbClr val="002060"/>
                </a:solidFill>
              </a:rPr>
              <a:t>abort(T): </a:t>
            </a:r>
            <a:r>
              <a:rPr lang="en-GB" dirty="0" smtClean="0">
                <a:solidFill>
                  <a:srgbClr val="C00000"/>
                </a:solidFill>
              </a:rPr>
              <a:t>This records that transaction T has been aborted.</a:t>
            </a:r>
          </a:p>
          <a:p>
            <a:pPr lvl="0" algn="just">
              <a:lnSpc>
                <a:spcPct val="150000"/>
              </a:lnSpc>
              <a:buFont typeface="Wingdings" pitchFamily="2" charset="2"/>
              <a:buChar char="q"/>
            </a:pPr>
            <a:r>
              <a:rPr lang="en-GB" dirty="0" smtClean="0">
                <a:solidFill>
                  <a:srgbClr val="002060"/>
                </a:solidFill>
              </a:rPr>
              <a:t>checkpoint: </a:t>
            </a:r>
            <a:r>
              <a:rPr lang="en-GB" dirty="0" smtClean="0">
                <a:solidFill>
                  <a:srgbClr val="C00000"/>
                </a:solidFill>
              </a:rPr>
              <a:t>Checkpoint is a mechanism where all the previous logs are removed from the system and stored permanently in a storage disk. Checkpoint declares a point before which the DBMS was in consistent state, and all the transactions were committed.</a:t>
            </a:r>
          </a:p>
        </p:txBody>
      </p:sp>
      <p:sp>
        <p:nvSpPr>
          <p:cNvPr id="8" name="TextBox 7"/>
          <p:cNvSpPr txBox="1"/>
          <p:nvPr/>
        </p:nvSpPr>
        <p:spPr>
          <a:xfrm>
            <a:off x="928248" y="1024333"/>
            <a:ext cx="6373699" cy="523220"/>
          </a:xfrm>
          <a:prstGeom prst="rect">
            <a:avLst/>
          </a:prstGeom>
          <a:solidFill>
            <a:schemeClr val="accent2"/>
          </a:solidFill>
        </p:spPr>
        <p:txBody>
          <a:bodyPr wrap="square" rtlCol="0">
            <a:spAutoFit/>
          </a:bodyPr>
          <a:lstStyle/>
          <a:p>
            <a:pPr fontAlgn="base"/>
            <a:r>
              <a:rPr lang="en-GB" sz="2800" dirty="0" smtClean="0">
                <a:solidFill>
                  <a:schemeClr val="bg1"/>
                </a:solidFill>
              </a:rPr>
              <a:t>Database Recovery Techniques in DBMS</a:t>
            </a:r>
            <a:endParaRPr lang="en-GB"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Recovery</a:t>
            </a:r>
          </a:p>
        </p:txBody>
      </p:sp>
      <p:sp>
        <p:nvSpPr>
          <p:cNvPr id="9" name="Rectangle 8"/>
          <p:cNvSpPr/>
          <p:nvPr/>
        </p:nvSpPr>
        <p:spPr>
          <a:xfrm>
            <a:off x="397565" y="1615456"/>
            <a:ext cx="11370365" cy="4755148"/>
          </a:xfrm>
          <a:prstGeom prst="rect">
            <a:avLst/>
          </a:prstGeom>
        </p:spPr>
        <p:txBody>
          <a:bodyPr wrap="square">
            <a:spAutoFit/>
          </a:bodyPr>
          <a:lstStyle/>
          <a:p>
            <a:pPr lvl="0" algn="just">
              <a:lnSpc>
                <a:spcPct val="150000"/>
              </a:lnSpc>
              <a:buFont typeface="Wingdings" pitchFamily="2" charset="2"/>
              <a:buChar char="q"/>
            </a:pPr>
            <a:r>
              <a:rPr lang="en-GB" sz="2000" dirty="0" smtClean="0">
                <a:solidFill>
                  <a:srgbClr val="C00000"/>
                </a:solidFill>
              </a:rPr>
              <a:t>There are two major techniques for recovery from non-catastrophic transaction failures: deferred updates and immediate updates.</a:t>
            </a:r>
          </a:p>
          <a:p>
            <a:pPr lvl="1" algn="just">
              <a:lnSpc>
                <a:spcPct val="150000"/>
              </a:lnSpc>
              <a:buFont typeface="Wingdings" pitchFamily="2" charset="2"/>
              <a:buChar char="q"/>
            </a:pPr>
            <a:r>
              <a:rPr lang="en-GB" dirty="0" smtClean="0">
                <a:solidFill>
                  <a:srgbClr val="C00000"/>
                </a:solidFill>
              </a:rPr>
              <a:t>Deferred update – </a:t>
            </a:r>
            <a:r>
              <a:rPr lang="en-GB" dirty="0" smtClean="0">
                <a:solidFill>
                  <a:srgbClr val="002060"/>
                </a:solidFill>
              </a:rPr>
              <a:t>This technique does not physically update the database on disk until a transaction has reached its commit point. Before reaching commit, all transaction updates are recorded in the local transaction workspace. If a transaction fails before reaching its commit point, it do not have to change, hence UNDO is not needed. It may be necessary to REDO the effect of the operations that are recorded in the local transaction workspace, because their effect may not yet have been written in the database.</a:t>
            </a:r>
          </a:p>
          <a:p>
            <a:pPr lvl="1" algn="just">
              <a:lnSpc>
                <a:spcPct val="150000"/>
              </a:lnSpc>
              <a:buFont typeface="Wingdings" pitchFamily="2" charset="2"/>
              <a:buChar char="q"/>
            </a:pPr>
            <a:r>
              <a:rPr lang="en-GB" dirty="0" smtClean="0">
                <a:solidFill>
                  <a:srgbClr val="C00000"/>
                </a:solidFill>
              </a:rPr>
              <a:t>Immediate update – </a:t>
            </a:r>
            <a:r>
              <a:rPr lang="en-GB" dirty="0" smtClean="0">
                <a:solidFill>
                  <a:srgbClr val="002060"/>
                </a:solidFill>
              </a:rPr>
              <a:t>In the immediate update, the database may be updated by some operations of a transaction before the transaction reaches its commit point. However, these operations are recorded in a log on disk before they are applied to the database, making recovery still possible. If a transaction fails to reach its commit point, the effect of its operation must be undone i.e. the transaction must be rolled back hence we require both undo and redo.</a:t>
            </a:r>
          </a:p>
        </p:txBody>
      </p:sp>
      <p:sp>
        <p:nvSpPr>
          <p:cNvPr id="8" name="TextBox 7"/>
          <p:cNvSpPr txBox="1"/>
          <p:nvPr/>
        </p:nvSpPr>
        <p:spPr>
          <a:xfrm>
            <a:off x="928248" y="1024333"/>
            <a:ext cx="6373699" cy="523220"/>
          </a:xfrm>
          <a:prstGeom prst="rect">
            <a:avLst/>
          </a:prstGeom>
          <a:solidFill>
            <a:schemeClr val="accent2"/>
          </a:solidFill>
        </p:spPr>
        <p:txBody>
          <a:bodyPr wrap="square" rtlCol="0">
            <a:spAutoFit/>
          </a:bodyPr>
          <a:lstStyle/>
          <a:p>
            <a:pPr fontAlgn="base"/>
            <a:r>
              <a:rPr lang="en-GB" sz="2800" dirty="0" smtClean="0">
                <a:solidFill>
                  <a:schemeClr val="bg1"/>
                </a:solidFill>
              </a:rPr>
              <a:t>Database Recovery Techniques in DBMS</a:t>
            </a:r>
            <a:endParaRPr lang="en-GB"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Database Recovery</a:t>
            </a:r>
          </a:p>
        </p:txBody>
      </p:sp>
      <p:sp>
        <p:nvSpPr>
          <p:cNvPr id="9" name="Rectangle 8"/>
          <p:cNvSpPr/>
          <p:nvPr/>
        </p:nvSpPr>
        <p:spPr>
          <a:xfrm>
            <a:off x="397565" y="1721472"/>
            <a:ext cx="11370365" cy="4618187"/>
          </a:xfrm>
          <a:prstGeom prst="rect">
            <a:avLst/>
          </a:prstGeom>
        </p:spPr>
        <p:txBody>
          <a:bodyPr wrap="square">
            <a:spAutoFit/>
          </a:bodyPr>
          <a:lstStyle/>
          <a:p>
            <a:pPr lvl="0" algn="just">
              <a:lnSpc>
                <a:spcPct val="150000"/>
              </a:lnSpc>
              <a:buFont typeface="Wingdings" pitchFamily="2" charset="2"/>
              <a:buChar char="q"/>
            </a:pPr>
            <a:r>
              <a:rPr lang="en-US" dirty="0" smtClean="0">
                <a:solidFill>
                  <a:srgbClr val="C00000"/>
                </a:solidFill>
              </a:rPr>
              <a:t>This technique is based on </a:t>
            </a:r>
            <a:r>
              <a:rPr lang="en-US" dirty="0" smtClean="0">
                <a:solidFill>
                  <a:srgbClr val="002060"/>
                </a:solidFill>
              </a:rPr>
              <a:t>making copies </a:t>
            </a:r>
            <a:r>
              <a:rPr lang="en-US" dirty="0" smtClean="0">
                <a:solidFill>
                  <a:srgbClr val="C00000"/>
                </a:solidFill>
              </a:rPr>
              <a:t>of the database, called </a:t>
            </a:r>
            <a:r>
              <a:rPr lang="en-US" dirty="0" smtClean="0">
                <a:solidFill>
                  <a:srgbClr val="002060"/>
                </a:solidFill>
              </a:rPr>
              <a:t>shadow copies</a:t>
            </a:r>
            <a:r>
              <a:rPr lang="en-US" dirty="0" smtClean="0">
                <a:solidFill>
                  <a:srgbClr val="C00000"/>
                </a:solidFill>
              </a:rPr>
              <a:t>.</a:t>
            </a:r>
          </a:p>
          <a:p>
            <a:pPr lvl="0" algn="just">
              <a:lnSpc>
                <a:spcPct val="150000"/>
              </a:lnSpc>
              <a:buFont typeface="Wingdings" pitchFamily="2" charset="2"/>
              <a:buChar char="q"/>
            </a:pPr>
            <a:r>
              <a:rPr lang="en-US" dirty="0" smtClean="0">
                <a:solidFill>
                  <a:srgbClr val="C00000"/>
                </a:solidFill>
              </a:rPr>
              <a:t>In this technique, a pointer called </a:t>
            </a:r>
            <a:r>
              <a:rPr lang="en-US" dirty="0" smtClean="0">
                <a:solidFill>
                  <a:srgbClr val="002060"/>
                </a:solidFill>
              </a:rPr>
              <a:t>db-pointer</a:t>
            </a:r>
            <a:r>
              <a:rPr lang="en-US" dirty="0" smtClean="0">
                <a:solidFill>
                  <a:srgbClr val="C00000"/>
                </a:solidFill>
              </a:rPr>
              <a:t> is maintained on disk, which points to the </a:t>
            </a:r>
            <a:r>
              <a:rPr lang="en-US" dirty="0" smtClean="0">
                <a:solidFill>
                  <a:srgbClr val="002060"/>
                </a:solidFill>
              </a:rPr>
              <a:t>current copy</a:t>
            </a:r>
            <a:r>
              <a:rPr lang="en-US" dirty="0" smtClean="0">
                <a:solidFill>
                  <a:srgbClr val="C00000"/>
                </a:solidFill>
              </a:rPr>
              <a:t> of the database.</a:t>
            </a:r>
          </a:p>
          <a:p>
            <a:pPr lvl="0" algn="just">
              <a:lnSpc>
                <a:spcPct val="150000"/>
              </a:lnSpc>
              <a:buFont typeface="Wingdings" pitchFamily="2" charset="2"/>
              <a:buChar char="q"/>
            </a:pPr>
            <a:r>
              <a:rPr lang="en-US" dirty="0" smtClean="0">
                <a:solidFill>
                  <a:srgbClr val="C00000"/>
                </a:solidFill>
              </a:rPr>
              <a:t>In the </a:t>
            </a:r>
            <a:r>
              <a:rPr lang="en-US" dirty="0" smtClean="0">
                <a:solidFill>
                  <a:srgbClr val="002060"/>
                </a:solidFill>
              </a:rPr>
              <a:t>shadow-copy</a:t>
            </a:r>
            <a:r>
              <a:rPr lang="en-US" dirty="0" smtClean="0">
                <a:solidFill>
                  <a:srgbClr val="C00000"/>
                </a:solidFill>
              </a:rPr>
              <a:t> technique, a transaction that wants to update the database first creates a complete copy of the database. All updates are done on the new database copy or  the </a:t>
            </a:r>
            <a:r>
              <a:rPr lang="en-US" dirty="0" smtClean="0">
                <a:solidFill>
                  <a:srgbClr val="002060"/>
                </a:solidFill>
              </a:rPr>
              <a:t>shadow copy </a:t>
            </a:r>
            <a:r>
              <a:rPr lang="en-US" dirty="0" smtClean="0">
                <a:solidFill>
                  <a:srgbClr val="C00000"/>
                </a:solidFill>
              </a:rPr>
              <a:t>by leaving the original copy untouched. If at any point the transaction has to be </a:t>
            </a:r>
            <a:r>
              <a:rPr lang="en-US" dirty="0" smtClean="0">
                <a:solidFill>
                  <a:srgbClr val="002060"/>
                </a:solidFill>
              </a:rPr>
              <a:t>aborted</a:t>
            </a:r>
            <a:r>
              <a:rPr lang="en-US" dirty="0" smtClean="0">
                <a:solidFill>
                  <a:srgbClr val="C00000"/>
                </a:solidFill>
              </a:rPr>
              <a:t>, the system merely deletes the new copy as the old copy of the database has not been affected.</a:t>
            </a:r>
          </a:p>
          <a:p>
            <a:pPr lvl="0" algn="just">
              <a:lnSpc>
                <a:spcPct val="150000"/>
              </a:lnSpc>
              <a:buFont typeface="Wingdings" pitchFamily="2" charset="2"/>
              <a:buChar char="q"/>
            </a:pPr>
            <a:r>
              <a:rPr lang="en-US" dirty="0" smtClean="0">
                <a:solidFill>
                  <a:srgbClr val="C00000"/>
                </a:solidFill>
              </a:rPr>
              <a:t>Once the transaction has been </a:t>
            </a:r>
            <a:r>
              <a:rPr lang="en-US" dirty="0" smtClean="0">
                <a:solidFill>
                  <a:srgbClr val="002060"/>
                </a:solidFill>
              </a:rPr>
              <a:t>committed</a:t>
            </a:r>
            <a:r>
              <a:rPr lang="en-US" dirty="0" smtClean="0">
                <a:solidFill>
                  <a:srgbClr val="C00000"/>
                </a:solidFill>
              </a:rPr>
              <a:t>, all the updates that is performed are in the database pointed to by </a:t>
            </a:r>
            <a:r>
              <a:rPr lang="en-US" dirty="0" smtClean="0">
                <a:solidFill>
                  <a:srgbClr val="002060"/>
                </a:solidFill>
              </a:rPr>
              <a:t>db-pointer.</a:t>
            </a:r>
          </a:p>
          <a:p>
            <a:pPr lvl="0" algn="just">
              <a:lnSpc>
                <a:spcPct val="150000"/>
              </a:lnSpc>
              <a:buFont typeface="Wingdings" pitchFamily="2" charset="2"/>
              <a:buChar char="q"/>
            </a:pPr>
            <a:r>
              <a:rPr lang="en-US" dirty="0" smtClean="0">
                <a:solidFill>
                  <a:srgbClr val="C00000"/>
                </a:solidFill>
              </a:rPr>
              <a:t>Thus, </a:t>
            </a:r>
            <a:r>
              <a:rPr lang="en-US" dirty="0" smtClean="0">
                <a:solidFill>
                  <a:srgbClr val="002060"/>
                </a:solidFill>
              </a:rPr>
              <a:t>either all updates of the transaction are reflected or none of the effects are reflected</a:t>
            </a:r>
            <a:r>
              <a:rPr lang="en-US" dirty="0" smtClean="0">
                <a:solidFill>
                  <a:srgbClr val="C00000"/>
                </a:solidFill>
              </a:rPr>
              <a:t>, regardless of transaction failure.</a:t>
            </a:r>
          </a:p>
          <a:p>
            <a:pPr lvl="0" algn="just">
              <a:lnSpc>
                <a:spcPct val="150000"/>
              </a:lnSpc>
              <a:buFont typeface="Wingdings" pitchFamily="2" charset="2"/>
              <a:buChar char="q"/>
            </a:pPr>
            <a:r>
              <a:rPr lang="en-US" dirty="0" smtClean="0">
                <a:solidFill>
                  <a:srgbClr val="C00000"/>
                </a:solidFill>
              </a:rPr>
              <a:t>The </a:t>
            </a:r>
            <a:r>
              <a:rPr lang="en-US" dirty="0" smtClean="0">
                <a:solidFill>
                  <a:srgbClr val="002060"/>
                </a:solidFill>
              </a:rPr>
              <a:t>atomicity</a:t>
            </a:r>
            <a:r>
              <a:rPr lang="en-US" dirty="0" smtClean="0">
                <a:solidFill>
                  <a:srgbClr val="C00000"/>
                </a:solidFill>
              </a:rPr>
              <a:t> and </a:t>
            </a:r>
            <a:r>
              <a:rPr lang="en-US" dirty="0" smtClean="0">
                <a:solidFill>
                  <a:srgbClr val="002060"/>
                </a:solidFill>
              </a:rPr>
              <a:t>durability</a:t>
            </a:r>
            <a:r>
              <a:rPr lang="en-US" dirty="0" smtClean="0">
                <a:solidFill>
                  <a:srgbClr val="C00000"/>
                </a:solidFill>
              </a:rPr>
              <a:t> property is implemented in shadow copy technique.</a:t>
            </a:r>
          </a:p>
        </p:txBody>
      </p:sp>
      <p:sp>
        <p:nvSpPr>
          <p:cNvPr id="8" name="TextBox 7"/>
          <p:cNvSpPr txBox="1"/>
          <p:nvPr/>
        </p:nvSpPr>
        <p:spPr>
          <a:xfrm>
            <a:off x="928248" y="1024333"/>
            <a:ext cx="6811022" cy="523220"/>
          </a:xfrm>
          <a:prstGeom prst="rect">
            <a:avLst/>
          </a:prstGeom>
          <a:solidFill>
            <a:schemeClr val="accent2"/>
          </a:solidFill>
        </p:spPr>
        <p:txBody>
          <a:bodyPr wrap="square" rtlCol="0">
            <a:spAutoFit/>
          </a:bodyPr>
          <a:lstStyle/>
          <a:p>
            <a:pPr fontAlgn="base"/>
            <a:r>
              <a:rPr lang="en-US" sz="2800" dirty="0" smtClean="0">
                <a:solidFill>
                  <a:schemeClr val="bg1"/>
                </a:solidFill>
              </a:rPr>
              <a:t>Shadow Paging/ Shadow Copy Technique:-</a:t>
            </a:r>
            <a:endParaRPr lang="en-GB"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400110"/>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a:t>
            </a:r>
            <a:r>
              <a:rPr lang="en-US" b="1" dirty="0" smtClean="0"/>
              <a:t> </a:t>
            </a:r>
            <a:r>
              <a:rPr lang="en-US" sz="2000" dirty="0" smtClean="0">
                <a:solidFill>
                  <a:schemeClr val="bg1"/>
                </a:solidFill>
              </a:rPr>
              <a:t>DEADLOCK</a:t>
            </a:r>
          </a:p>
        </p:txBody>
      </p:sp>
      <p:sp>
        <p:nvSpPr>
          <p:cNvPr id="9" name="Rectangle 8"/>
          <p:cNvSpPr/>
          <p:nvPr/>
        </p:nvSpPr>
        <p:spPr>
          <a:xfrm>
            <a:off x="397565" y="1559244"/>
            <a:ext cx="11370365" cy="5262979"/>
          </a:xfrm>
          <a:prstGeom prst="rect">
            <a:avLst/>
          </a:prstGeom>
        </p:spPr>
        <p:txBody>
          <a:bodyPr wrap="square">
            <a:spAutoFit/>
          </a:bodyPr>
          <a:lstStyle/>
          <a:p>
            <a:pPr lvl="0" algn="just">
              <a:lnSpc>
                <a:spcPct val="150000"/>
              </a:lnSpc>
              <a:buFont typeface="Wingdings" pitchFamily="2" charset="2"/>
              <a:buChar char="q"/>
            </a:pPr>
            <a:r>
              <a:rPr lang="en-US" sz="2000" dirty="0" smtClean="0">
                <a:solidFill>
                  <a:srgbClr val="C00000"/>
                </a:solidFill>
              </a:rPr>
              <a:t>A system in a situation where there exists a set of transactions such that every  transactions in  the set is waiting for another transaction in the set .Thus ,we have arrived at a state where neither of these transactions can ever proceed with its normal execution .This situation is called as deadlock.</a:t>
            </a:r>
          </a:p>
          <a:p>
            <a:pPr lvl="0" algn="just">
              <a:lnSpc>
                <a:spcPct val="150000"/>
              </a:lnSpc>
              <a:buFont typeface="Wingdings" pitchFamily="2" charset="2"/>
              <a:buChar char="q"/>
            </a:pPr>
            <a:r>
              <a:rPr lang="en-US" sz="2000" dirty="0" smtClean="0">
                <a:solidFill>
                  <a:srgbClr val="C00000"/>
                </a:solidFill>
              </a:rPr>
              <a:t>For example ,there exists a set of waiting transactions { T0,T1,T2,………TN  } such that  T0  is waiting for a data item that T1 holds and T1 is waiting for a data item that T2 holds, and so on …Tn-1 is waiting for a data item that </a:t>
            </a:r>
            <a:r>
              <a:rPr lang="en-US" sz="2000" dirty="0" err="1" smtClean="0">
                <a:solidFill>
                  <a:srgbClr val="C00000"/>
                </a:solidFill>
              </a:rPr>
              <a:t>Tn</a:t>
            </a:r>
            <a:r>
              <a:rPr lang="en-US" sz="2000" dirty="0" smtClean="0">
                <a:solidFill>
                  <a:srgbClr val="C00000"/>
                </a:solidFill>
              </a:rPr>
              <a:t> holds ,and </a:t>
            </a:r>
            <a:r>
              <a:rPr lang="en-US" sz="2000" dirty="0" err="1" smtClean="0">
                <a:solidFill>
                  <a:srgbClr val="C00000"/>
                </a:solidFill>
              </a:rPr>
              <a:t>Tn</a:t>
            </a:r>
            <a:r>
              <a:rPr lang="en-US" sz="2000" dirty="0" smtClean="0">
                <a:solidFill>
                  <a:srgbClr val="C00000"/>
                </a:solidFill>
              </a:rPr>
              <a:t> is waiting for a data that T0 holds. None of the transactions can make progress in such a situation .</a:t>
            </a:r>
          </a:p>
          <a:p>
            <a:pPr lvl="0">
              <a:lnSpc>
                <a:spcPct val="150000"/>
              </a:lnSpc>
              <a:buFont typeface="Wingdings" pitchFamily="2" charset="2"/>
              <a:buChar char="q"/>
            </a:pPr>
            <a:r>
              <a:rPr lang="en-US" sz="2000" dirty="0" smtClean="0">
                <a:solidFill>
                  <a:srgbClr val="C00000"/>
                </a:solidFill>
              </a:rPr>
              <a:t>There are three principles methods for dealing with the deadlock problem .These are:-</a:t>
            </a:r>
          </a:p>
          <a:p>
            <a:pPr lvl="2">
              <a:buFont typeface="Wingdings" pitchFamily="2" charset="2"/>
              <a:buChar char="§"/>
            </a:pPr>
            <a:r>
              <a:rPr lang="en-US" sz="2000" dirty="0" smtClean="0">
                <a:solidFill>
                  <a:srgbClr val="002060"/>
                </a:solidFill>
              </a:rPr>
              <a:t>Deadlock prevention</a:t>
            </a:r>
          </a:p>
          <a:p>
            <a:pPr lvl="2">
              <a:buFont typeface="Wingdings" pitchFamily="2" charset="2"/>
              <a:buChar char="§"/>
            </a:pPr>
            <a:r>
              <a:rPr lang="en-US" sz="2000" dirty="0" smtClean="0">
                <a:solidFill>
                  <a:srgbClr val="002060"/>
                </a:solidFill>
              </a:rPr>
              <a:t>Deadlock Detection</a:t>
            </a:r>
          </a:p>
          <a:p>
            <a:pPr lvl="2">
              <a:buFont typeface="Wingdings" pitchFamily="2" charset="2"/>
              <a:buChar char="§"/>
            </a:pPr>
            <a:r>
              <a:rPr lang="en-US" sz="2000" dirty="0" smtClean="0">
                <a:solidFill>
                  <a:srgbClr val="002060"/>
                </a:solidFill>
              </a:rPr>
              <a:t>Deadlock Recovery</a:t>
            </a:r>
          </a:p>
          <a:p>
            <a:pPr lvl="0" algn="just">
              <a:lnSpc>
                <a:spcPct val="150000"/>
              </a:lnSpc>
              <a:buFont typeface="Wingdings" pitchFamily="2" charset="2"/>
              <a:buChar char="q"/>
            </a:pPr>
            <a:endParaRPr lang="en-US" sz="2400" dirty="0" smtClean="0">
              <a:solidFill>
                <a:srgbClr val="C00000"/>
              </a:solidFill>
            </a:endParaRPr>
          </a:p>
        </p:txBody>
      </p:sp>
      <p:sp>
        <p:nvSpPr>
          <p:cNvPr id="8" name="TextBox 7"/>
          <p:cNvSpPr txBox="1"/>
          <p:nvPr/>
        </p:nvSpPr>
        <p:spPr>
          <a:xfrm>
            <a:off x="928248" y="1024333"/>
            <a:ext cx="3422526" cy="523220"/>
          </a:xfrm>
          <a:prstGeom prst="rect">
            <a:avLst/>
          </a:prstGeom>
          <a:solidFill>
            <a:schemeClr val="accent2"/>
          </a:solidFill>
        </p:spPr>
        <p:txBody>
          <a:bodyPr wrap="square" rtlCol="0">
            <a:spAutoFit/>
          </a:bodyPr>
          <a:lstStyle/>
          <a:p>
            <a:r>
              <a:rPr lang="en-US" sz="2800" dirty="0" smtClean="0">
                <a:solidFill>
                  <a:schemeClr val="bg1"/>
                </a:solidFill>
              </a:rPr>
              <a:t>DEADLOCK</a:t>
            </a:r>
            <a:endParaRPr lang="en-US"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400110"/>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a:t>
            </a:r>
            <a:r>
              <a:rPr lang="en-US" b="1" dirty="0" smtClean="0"/>
              <a:t> </a:t>
            </a:r>
            <a:r>
              <a:rPr lang="en-US" sz="2000" dirty="0" smtClean="0">
                <a:solidFill>
                  <a:schemeClr val="bg1"/>
                </a:solidFill>
              </a:rPr>
              <a:t>DEADLOCK</a:t>
            </a:r>
          </a:p>
        </p:txBody>
      </p:sp>
      <p:sp>
        <p:nvSpPr>
          <p:cNvPr id="9" name="Rectangle 8"/>
          <p:cNvSpPr/>
          <p:nvPr/>
        </p:nvSpPr>
        <p:spPr>
          <a:xfrm>
            <a:off x="397565" y="1839456"/>
            <a:ext cx="11370365" cy="4247317"/>
          </a:xfrm>
          <a:prstGeom prst="rect">
            <a:avLst/>
          </a:prstGeom>
        </p:spPr>
        <p:txBody>
          <a:bodyPr wrap="square">
            <a:spAutoFit/>
          </a:bodyPr>
          <a:lstStyle/>
          <a:p>
            <a:pPr lvl="0" algn="just">
              <a:lnSpc>
                <a:spcPct val="150000"/>
              </a:lnSpc>
              <a:buFont typeface="Wingdings" pitchFamily="2" charset="2"/>
              <a:buChar char="q"/>
            </a:pPr>
            <a:r>
              <a:rPr lang="en-IN" sz="2000" dirty="0" smtClean="0">
                <a:solidFill>
                  <a:srgbClr val="C00000"/>
                </a:solidFill>
              </a:rPr>
              <a:t>Deadlock prevention protocol is used to ensure that the system will never enter a deadlock state.</a:t>
            </a:r>
          </a:p>
          <a:p>
            <a:pPr lvl="0" algn="just">
              <a:lnSpc>
                <a:spcPct val="150000"/>
              </a:lnSpc>
              <a:buFont typeface="Wingdings" pitchFamily="2" charset="2"/>
              <a:buChar char="q"/>
            </a:pPr>
            <a:r>
              <a:rPr lang="en-IN" sz="2000" dirty="0" smtClean="0">
                <a:solidFill>
                  <a:srgbClr val="C00000"/>
                </a:solidFill>
              </a:rPr>
              <a:t>There are two approaches to </a:t>
            </a:r>
            <a:r>
              <a:rPr lang="en-IN" sz="2000" dirty="0" smtClean="0">
                <a:solidFill>
                  <a:srgbClr val="002060"/>
                </a:solidFill>
              </a:rPr>
              <a:t>deadlock prevention :-</a:t>
            </a:r>
          </a:p>
          <a:p>
            <a:pPr lvl="1" algn="just">
              <a:lnSpc>
                <a:spcPct val="150000"/>
              </a:lnSpc>
              <a:buFont typeface="Wingdings" pitchFamily="2" charset="2"/>
              <a:buChar char="§"/>
            </a:pPr>
            <a:r>
              <a:rPr lang="en-IN" sz="2000" dirty="0" smtClean="0">
                <a:solidFill>
                  <a:srgbClr val="C00000"/>
                </a:solidFill>
              </a:rPr>
              <a:t>The first approach ensures that </a:t>
            </a:r>
            <a:r>
              <a:rPr lang="en-IN" sz="2000" dirty="0" smtClean="0">
                <a:solidFill>
                  <a:srgbClr val="002060"/>
                </a:solidFill>
              </a:rPr>
              <a:t>no cyclic wait</a:t>
            </a:r>
            <a:r>
              <a:rPr lang="en-IN" sz="2000" dirty="0" smtClean="0">
                <a:solidFill>
                  <a:srgbClr val="C00000"/>
                </a:solidFill>
              </a:rPr>
              <a:t> can occur by </a:t>
            </a:r>
            <a:r>
              <a:rPr lang="en-IN" sz="2000" dirty="0" smtClean="0">
                <a:solidFill>
                  <a:srgbClr val="002060"/>
                </a:solidFill>
              </a:rPr>
              <a:t>ordering the request </a:t>
            </a:r>
            <a:r>
              <a:rPr lang="en-IN" sz="2000" dirty="0" smtClean="0">
                <a:solidFill>
                  <a:srgbClr val="C00000"/>
                </a:solidFill>
              </a:rPr>
              <a:t>for locks that means each transaction locks all its data items before it begins execution .Either all are locked in one step or none are locked.</a:t>
            </a:r>
          </a:p>
          <a:p>
            <a:pPr lvl="1" algn="just">
              <a:lnSpc>
                <a:spcPct val="150000"/>
              </a:lnSpc>
              <a:buFont typeface="Wingdings" pitchFamily="2" charset="2"/>
              <a:buChar char="§"/>
            </a:pPr>
            <a:r>
              <a:rPr lang="en-IN" sz="2000" dirty="0" smtClean="0">
                <a:solidFill>
                  <a:srgbClr val="C00000"/>
                </a:solidFill>
              </a:rPr>
              <a:t>The second approach for </a:t>
            </a:r>
            <a:r>
              <a:rPr lang="en-IN" sz="2000" dirty="0" smtClean="0">
                <a:solidFill>
                  <a:srgbClr val="002060"/>
                </a:solidFill>
              </a:rPr>
              <a:t>preventing deadlock </a:t>
            </a:r>
            <a:r>
              <a:rPr lang="en-IN" sz="2000" dirty="0" smtClean="0">
                <a:solidFill>
                  <a:srgbClr val="C00000"/>
                </a:solidFill>
              </a:rPr>
              <a:t>is to use a </a:t>
            </a:r>
            <a:r>
              <a:rPr lang="en-IN" sz="2000" dirty="0" err="1" smtClean="0">
                <a:solidFill>
                  <a:srgbClr val="002060"/>
                </a:solidFill>
              </a:rPr>
              <a:t>preemption</a:t>
            </a:r>
            <a:r>
              <a:rPr lang="en-IN" sz="2000" dirty="0" smtClean="0">
                <a:solidFill>
                  <a:srgbClr val="C00000"/>
                </a:solidFill>
              </a:rPr>
              <a:t> and </a:t>
            </a:r>
            <a:r>
              <a:rPr lang="en-IN" sz="2000" dirty="0" smtClean="0">
                <a:solidFill>
                  <a:srgbClr val="002060"/>
                </a:solidFill>
              </a:rPr>
              <a:t>transaction rollbacks </a:t>
            </a:r>
            <a:r>
              <a:rPr lang="en-IN" sz="2000" dirty="0" smtClean="0">
                <a:solidFill>
                  <a:srgbClr val="C00000"/>
                </a:solidFill>
              </a:rPr>
              <a:t>in  </a:t>
            </a:r>
            <a:r>
              <a:rPr lang="en-IN" sz="2000" dirty="0" err="1" smtClean="0">
                <a:solidFill>
                  <a:srgbClr val="C00000"/>
                </a:solidFill>
              </a:rPr>
              <a:t>preemption</a:t>
            </a:r>
            <a:r>
              <a:rPr lang="en-IN" sz="2000" dirty="0" smtClean="0">
                <a:solidFill>
                  <a:srgbClr val="C00000"/>
                </a:solidFill>
              </a:rPr>
              <a:t>  ,when  a  transaction  T2 requests a lock that transaction T1 holds the lock granted to T1 may be </a:t>
            </a:r>
            <a:r>
              <a:rPr lang="en-IN" sz="2000" dirty="0" err="1" smtClean="0">
                <a:solidFill>
                  <a:srgbClr val="C00000"/>
                </a:solidFill>
              </a:rPr>
              <a:t>preempted</a:t>
            </a:r>
            <a:r>
              <a:rPr lang="en-IN" sz="2000" dirty="0" smtClean="0">
                <a:solidFill>
                  <a:srgbClr val="C00000"/>
                </a:solidFill>
              </a:rPr>
              <a:t> by rolling back of T1,and granting the lock to T2. To control the </a:t>
            </a:r>
            <a:r>
              <a:rPr lang="en-IN" sz="2000" dirty="0" err="1" smtClean="0">
                <a:solidFill>
                  <a:srgbClr val="C00000"/>
                </a:solidFill>
              </a:rPr>
              <a:t>preemption</a:t>
            </a:r>
            <a:r>
              <a:rPr lang="en-IN" sz="2000" dirty="0" smtClean="0">
                <a:solidFill>
                  <a:srgbClr val="C00000"/>
                </a:solidFill>
              </a:rPr>
              <a:t> , we assign a unique timestamp to each transaction should wait or roll back.</a:t>
            </a:r>
            <a:endParaRPr lang="en-US" dirty="0" smtClean="0"/>
          </a:p>
        </p:txBody>
      </p:sp>
      <p:sp>
        <p:nvSpPr>
          <p:cNvPr id="8" name="TextBox 7"/>
          <p:cNvSpPr txBox="1"/>
          <p:nvPr/>
        </p:nvSpPr>
        <p:spPr>
          <a:xfrm>
            <a:off x="928247" y="1024333"/>
            <a:ext cx="4454913" cy="523220"/>
          </a:xfrm>
          <a:prstGeom prst="rect">
            <a:avLst/>
          </a:prstGeom>
          <a:solidFill>
            <a:schemeClr val="accent2"/>
          </a:solidFill>
        </p:spPr>
        <p:txBody>
          <a:bodyPr wrap="square" rtlCol="0">
            <a:spAutoFit/>
          </a:bodyPr>
          <a:lstStyle/>
          <a:p>
            <a:pPr lvl="0"/>
            <a:r>
              <a:rPr lang="en-US" sz="2800" dirty="0" smtClean="0">
                <a:solidFill>
                  <a:schemeClr val="bg1"/>
                </a:solidFill>
              </a:rPr>
              <a:t>Deadlock prevention:-</a:t>
            </a:r>
            <a:endParaRPr lang="en-US"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400110"/>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a:t>
            </a:r>
            <a:r>
              <a:rPr lang="en-US" b="1" dirty="0" smtClean="0"/>
              <a:t> </a:t>
            </a:r>
            <a:r>
              <a:rPr lang="en-US" sz="2000" dirty="0" smtClean="0">
                <a:solidFill>
                  <a:schemeClr val="bg1"/>
                </a:solidFill>
              </a:rPr>
              <a:t>DEADLOCK</a:t>
            </a:r>
          </a:p>
        </p:txBody>
      </p:sp>
      <p:sp>
        <p:nvSpPr>
          <p:cNvPr id="9" name="Rectangle 8"/>
          <p:cNvSpPr/>
          <p:nvPr/>
        </p:nvSpPr>
        <p:spPr>
          <a:xfrm>
            <a:off x="397565" y="1839456"/>
            <a:ext cx="11370365" cy="4464812"/>
          </a:xfrm>
          <a:prstGeom prst="rect">
            <a:avLst/>
          </a:prstGeom>
        </p:spPr>
        <p:txBody>
          <a:bodyPr wrap="square">
            <a:spAutoFit/>
          </a:bodyPr>
          <a:lstStyle/>
          <a:p>
            <a:pPr lvl="0" algn="just">
              <a:lnSpc>
                <a:spcPct val="150000"/>
              </a:lnSpc>
              <a:buFont typeface="Wingdings" pitchFamily="2" charset="2"/>
              <a:buChar char="q"/>
            </a:pPr>
            <a:r>
              <a:rPr lang="en-IN" sz="2400" dirty="0" smtClean="0">
                <a:solidFill>
                  <a:srgbClr val="002060"/>
                </a:solidFill>
              </a:rPr>
              <a:t>Two different deadlock prevention schemes using timestamps has been proposed:-</a:t>
            </a:r>
          </a:p>
          <a:p>
            <a:pPr lvl="1" algn="just">
              <a:lnSpc>
                <a:spcPct val="150000"/>
              </a:lnSpc>
              <a:buFont typeface="Wingdings" pitchFamily="2" charset="2"/>
              <a:buChar char="ü"/>
            </a:pPr>
            <a:r>
              <a:rPr lang="en-IN" sz="2400" dirty="0" smtClean="0">
                <a:solidFill>
                  <a:srgbClr val="C00000"/>
                </a:solidFill>
              </a:rPr>
              <a:t>The </a:t>
            </a:r>
            <a:r>
              <a:rPr lang="en-IN" sz="2400" dirty="0" smtClean="0">
                <a:solidFill>
                  <a:srgbClr val="002060"/>
                </a:solidFill>
              </a:rPr>
              <a:t>wait-die</a:t>
            </a:r>
            <a:r>
              <a:rPr lang="en-IN" sz="2400" dirty="0" smtClean="0">
                <a:solidFill>
                  <a:srgbClr val="C00000"/>
                </a:solidFill>
              </a:rPr>
              <a:t> scheme is a </a:t>
            </a:r>
            <a:r>
              <a:rPr lang="en-IN" sz="2400" dirty="0" smtClean="0">
                <a:solidFill>
                  <a:srgbClr val="002060"/>
                </a:solidFill>
              </a:rPr>
              <a:t>non-</a:t>
            </a:r>
            <a:r>
              <a:rPr lang="en-IN" sz="2400" dirty="0" err="1" smtClean="0">
                <a:solidFill>
                  <a:srgbClr val="002060"/>
                </a:solidFill>
              </a:rPr>
              <a:t>preemptive</a:t>
            </a:r>
            <a:r>
              <a:rPr lang="en-IN" sz="2400" dirty="0" smtClean="0">
                <a:solidFill>
                  <a:srgbClr val="002060"/>
                </a:solidFill>
              </a:rPr>
              <a:t> </a:t>
            </a:r>
            <a:r>
              <a:rPr lang="en-IN" sz="2400" dirty="0" smtClean="0">
                <a:solidFill>
                  <a:srgbClr val="C00000"/>
                </a:solidFill>
              </a:rPr>
              <a:t>technique .When a transaction Ti  requests  a  data  item currently held by </a:t>
            </a:r>
            <a:r>
              <a:rPr lang="en-IN" sz="2400" dirty="0" err="1" smtClean="0">
                <a:solidFill>
                  <a:srgbClr val="C00000"/>
                </a:solidFill>
              </a:rPr>
              <a:t>Tj</a:t>
            </a:r>
            <a:r>
              <a:rPr lang="en-IN" sz="2400" dirty="0" smtClean="0">
                <a:solidFill>
                  <a:srgbClr val="C00000"/>
                </a:solidFill>
              </a:rPr>
              <a:t>, Ti allowed to wait only if it has a timestamp smaller than that of </a:t>
            </a:r>
            <a:r>
              <a:rPr lang="en-IN" sz="2400" dirty="0" err="1" smtClean="0">
                <a:solidFill>
                  <a:srgbClr val="C00000"/>
                </a:solidFill>
              </a:rPr>
              <a:t>Tj</a:t>
            </a:r>
            <a:r>
              <a:rPr lang="en-IN" sz="2400" dirty="0" smtClean="0">
                <a:solidFill>
                  <a:srgbClr val="C00000"/>
                </a:solidFill>
              </a:rPr>
              <a:t>(that is Ti older than </a:t>
            </a:r>
            <a:r>
              <a:rPr lang="en-IN" sz="2400" dirty="0" err="1" smtClean="0">
                <a:solidFill>
                  <a:srgbClr val="C00000"/>
                </a:solidFill>
              </a:rPr>
              <a:t>Tj</a:t>
            </a:r>
            <a:r>
              <a:rPr lang="en-IN" sz="2400" dirty="0" smtClean="0">
                <a:solidFill>
                  <a:srgbClr val="C00000"/>
                </a:solidFill>
              </a:rPr>
              <a:t>)otherwise ,Ti is rolled back(dies).</a:t>
            </a:r>
          </a:p>
          <a:p>
            <a:pPr lvl="1" algn="just">
              <a:lnSpc>
                <a:spcPct val="150000"/>
              </a:lnSpc>
              <a:buFont typeface="Wingdings" pitchFamily="2" charset="2"/>
              <a:buChar char="ü"/>
            </a:pPr>
            <a:r>
              <a:rPr lang="en-IN" sz="2400" dirty="0" smtClean="0">
                <a:solidFill>
                  <a:srgbClr val="C00000"/>
                </a:solidFill>
              </a:rPr>
              <a:t>The wound-wait  is a </a:t>
            </a:r>
            <a:r>
              <a:rPr lang="en-IN" sz="2400" dirty="0" smtClean="0">
                <a:solidFill>
                  <a:srgbClr val="002060"/>
                </a:solidFill>
              </a:rPr>
              <a:t>non-</a:t>
            </a:r>
            <a:r>
              <a:rPr lang="en-IN" sz="2400" dirty="0" err="1" smtClean="0">
                <a:solidFill>
                  <a:srgbClr val="002060"/>
                </a:solidFill>
              </a:rPr>
              <a:t>preemptive</a:t>
            </a:r>
            <a:r>
              <a:rPr lang="en-IN" sz="2400" dirty="0" smtClean="0">
                <a:solidFill>
                  <a:srgbClr val="002060"/>
                </a:solidFill>
              </a:rPr>
              <a:t>  technique. </a:t>
            </a:r>
            <a:r>
              <a:rPr lang="en-IN" sz="2400" dirty="0" smtClean="0">
                <a:solidFill>
                  <a:srgbClr val="C00000"/>
                </a:solidFill>
              </a:rPr>
              <a:t>It is counterpart   of the wait-die scheme .when a transaction Ti requests a data item currently held by </a:t>
            </a:r>
            <a:r>
              <a:rPr lang="en-IN" sz="2400" dirty="0" err="1" smtClean="0">
                <a:solidFill>
                  <a:srgbClr val="C00000"/>
                </a:solidFill>
              </a:rPr>
              <a:t>Tj</a:t>
            </a:r>
            <a:r>
              <a:rPr lang="en-IN" sz="2400" dirty="0" smtClean="0">
                <a:solidFill>
                  <a:srgbClr val="C00000"/>
                </a:solidFill>
              </a:rPr>
              <a:t>, Ti is allowed to wait only if it has a timestamp larger than that of </a:t>
            </a:r>
            <a:r>
              <a:rPr lang="en-IN" sz="2400" dirty="0" err="1" smtClean="0">
                <a:solidFill>
                  <a:srgbClr val="C00000"/>
                </a:solidFill>
              </a:rPr>
              <a:t>Tj</a:t>
            </a:r>
            <a:r>
              <a:rPr lang="en-IN" sz="2400" dirty="0" smtClean="0">
                <a:solidFill>
                  <a:srgbClr val="C00000"/>
                </a:solidFill>
              </a:rPr>
              <a:t>(that is ,Ti is younger than </a:t>
            </a:r>
            <a:r>
              <a:rPr lang="en-IN" sz="2400" dirty="0" err="1" smtClean="0">
                <a:solidFill>
                  <a:srgbClr val="C00000"/>
                </a:solidFill>
              </a:rPr>
              <a:t>Tj</a:t>
            </a:r>
            <a:r>
              <a:rPr lang="en-IN" sz="2400" dirty="0" smtClean="0">
                <a:solidFill>
                  <a:srgbClr val="C00000"/>
                </a:solidFill>
              </a:rPr>
              <a:t>),otherwise </a:t>
            </a:r>
            <a:r>
              <a:rPr lang="en-IN" sz="2400" dirty="0" err="1" smtClean="0">
                <a:solidFill>
                  <a:srgbClr val="C00000"/>
                </a:solidFill>
              </a:rPr>
              <a:t>Tj</a:t>
            </a:r>
            <a:r>
              <a:rPr lang="en-IN" sz="2400" dirty="0" smtClean="0">
                <a:solidFill>
                  <a:srgbClr val="C00000"/>
                </a:solidFill>
              </a:rPr>
              <a:t> is rolled back(dies).</a:t>
            </a:r>
          </a:p>
        </p:txBody>
      </p:sp>
      <p:sp>
        <p:nvSpPr>
          <p:cNvPr id="8" name="TextBox 7"/>
          <p:cNvSpPr txBox="1"/>
          <p:nvPr/>
        </p:nvSpPr>
        <p:spPr>
          <a:xfrm>
            <a:off x="928247" y="1024333"/>
            <a:ext cx="4454913" cy="523220"/>
          </a:xfrm>
          <a:prstGeom prst="rect">
            <a:avLst/>
          </a:prstGeom>
          <a:solidFill>
            <a:schemeClr val="accent2"/>
          </a:solidFill>
        </p:spPr>
        <p:txBody>
          <a:bodyPr wrap="square" rtlCol="0">
            <a:spAutoFit/>
          </a:bodyPr>
          <a:lstStyle/>
          <a:p>
            <a:pPr lvl="0"/>
            <a:r>
              <a:rPr lang="en-US" sz="2800" dirty="0" smtClean="0">
                <a:solidFill>
                  <a:schemeClr val="bg1"/>
                </a:solidFill>
              </a:rPr>
              <a:t>Deadlock prevention:-</a:t>
            </a:r>
            <a:endParaRPr lang="en-US"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400110"/>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a:t>
            </a:r>
            <a:r>
              <a:rPr lang="en-US" b="1" dirty="0" smtClean="0"/>
              <a:t> </a:t>
            </a:r>
            <a:r>
              <a:rPr lang="en-US" sz="2000" dirty="0" smtClean="0">
                <a:solidFill>
                  <a:schemeClr val="bg1"/>
                </a:solidFill>
              </a:rPr>
              <a:t>DEADLOCK</a:t>
            </a:r>
          </a:p>
        </p:txBody>
      </p:sp>
      <p:sp>
        <p:nvSpPr>
          <p:cNvPr id="9" name="Rectangle 8"/>
          <p:cNvSpPr/>
          <p:nvPr/>
        </p:nvSpPr>
        <p:spPr>
          <a:xfrm>
            <a:off x="397565" y="1898448"/>
            <a:ext cx="11370365" cy="4247317"/>
          </a:xfrm>
          <a:prstGeom prst="rect">
            <a:avLst/>
          </a:prstGeom>
        </p:spPr>
        <p:txBody>
          <a:bodyPr wrap="square">
            <a:spAutoFit/>
          </a:bodyPr>
          <a:lstStyle/>
          <a:p>
            <a:pPr algn="just">
              <a:lnSpc>
                <a:spcPct val="150000"/>
              </a:lnSpc>
              <a:buFont typeface="Wingdings" pitchFamily="2" charset="2"/>
              <a:buChar char="q"/>
            </a:pPr>
            <a:r>
              <a:rPr lang="en-IN" sz="2000" dirty="0" smtClean="0">
                <a:solidFill>
                  <a:srgbClr val="C00000"/>
                </a:solidFill>
              </a:rPr>
              <a:t>We can allow the system to enter a deadlock state, and then try to recover by using a deadlock detection and deadlock recovery scheme </a:t>
            </a:r>
          </a:p>
          <a:p>
            <a:pPr lvl="0" algn="just">
              <a:lnSpc>
                <a:spcPct val="150000"/>
              </a:lnSpc>
              <a:buFont typeface="Wingdings" pitchFamily="2" charset="2"/>
              <a:buChar char="q"/>
            </a:pPr>
            <a:r>
              <a:rPr lang="en-IN" sz="2000" dirty="0" smtClean="0">
                <a:solidFill>
                  <a:srgbClr val="C00000"/>
                </a:solidFill>
              </a:rPr>
              <a:t>An algorithm that examines the state of the system is invoked periodically to determine whether a deadlock has occurred .if one has ,then the system must attempt to recover from the deadlock</a:t>
            </a:r>
          </a:p>
          <a:p>
            <a:pPr lvl="0" algn="just">
              <a:lnSpc>
                <a:spcPct val="150000"/>
              </a:lnSpc>
              <a:buFont typeface="Wingdings" pitchFamily="2" charset="2"/>
              <a:buChar char="q"/>
            </a:pPr>
            <a:r>
              <a:rPr lang="en-IN" sz="2000" dirty="0" smtClean="0">
                <a:solidFill>
                  <a:srgbClr val="C00000"/>
                </a:solidFill>
              </a:rPr>
              <a:t>Deadlocks can be described in terms of a directed graph called as wait-for-graph.</a:t>
            </a:r>
          </a:p>
          <a:p>
            <a:pPr lvl="0" algn="just">
              <a:lnSpc>
                <a:spcPct val="150000"/>
              </a:lnSpc>
              <a:buFont typeface="Wingdings" pitchFamily="2" charset="2"/>
              <a:buChar char="q"/>
            </a:pPr>
            <a:r>
              <a:rPr lang="en-IN" sz="2000" dirty="0" smtClean="0">
                <a:solidFill>
                  <a:srgbClr val="C00000"/>
                </a:solidFill>
              </a:rPr>
              <a:t>The wait-for-graph consists of a pair G=(V,E),where V is a set of vertices and E is a set of edges. The set of vertices consists of all the transaction in the system.</a:t>
            </a:r>
          </a:p>
          <a:p>
            <a:pPr lvl="0" algn="just">
              <a:lnSpc>
                <a:spcPct val="150000"/>
              </a:lnSpc>
              <a:buFont typeface="Wingdings" pitchFamily="2" charset="2"/>
              <a:buChar char="q"/>
            </a:pPr>
            <a:r>
              <a:rPr lang="en-IN" sz="2000" dirty="0" smtClean="0">
                <a:solidFill>
                  <a:srgbClr val="C00000"/>
                </a:solidFill>
              </a:rPr>
              <a:t>When transaction Ti requests a data item currently being held by transaction </a:t>
            </a:r>
            <a:r>
              <a:rPr lang="en-IN" sz="2000" dirty="0" err="1" smtClean="0">
                <a:solidFill>
                  <a:srgbClr val="C00000"/>
                </a:solidFill>
              </a:rPr>
              <a:t>Tj</a:t>
            </a:r>
            <a:r>
              <a:rPr lang="en-IN" sz="2000" dirty="0" smtClean="0">
                <a:solidFill>
                  <a:srgbClr val="C00000"/>
                </a:solidFill>
              </a:rPr>
              <a:t>,  then  the  edge </a:t>
            </a:r>
            <a:r>
              <a:rPr lang="en-IN" sz="2000" dirty="0" err="1" smtClean="0">
                <a:solidFill>
                  <a:srgbClr val="C00000"/>
                </a:solidFill>
              </a:rPr>
              <a:t>ti</a:t>
            </a:r>
            <a:r>
              <a:rPr lang="en-IN" sz="2000" dirty="0" smtClean="0">
                <a:solidFill>
                  <a:srgbClr val="C00000"/>
                </a:solidFill>
              </a:rPr>
              <a:t>--&gt;</a:t>
            </a:r>
            <a:r>
              <a:rPr lang="en-IN" sz="2000" dirty="0" err="1" smtClean="0">
                <a:solidFill>
                  <a:srgbClr val="C00000"/>
                </a:solidFill>
              </a:rPr>
              <a:t>Tj</a:t>
            </a:r>
            <a:r>
              <a:rPr lang="en-IN" sz="2000" dirty="0" smtClean="0">
                <a:solidFill>
                  <a:srgbClr val="C00000"/>
                </a:solidFill>
              </a:rPr>
              <a:t> is inserted in the wait-for –graph.</a:t>
            </a:r>
          </a:p>
        </p:txBody>
      </p:sp>
      <p:sp>
        <p:nvSpPr>
          <p:cNvPr id="8" name="TextBox 7"/>
          <p:cNvSpPr txBox="1"/>
          <p:nvPr/>
        </p:nvSpPr>
        <p:spPr>
          <a:xfrm>
            <a:off x="928247" y="1024333"/>
            <a:ext cx="4454913" cy="584775"/>
          </a:xfrm>
          <a:prstGeom prst="rect">
            <a:avLst/>
          </a:prstGeom>
          <a:solidFill>
            <a:schemeClr val="accent2"/>
          </a:solidFill>
        </p:spPr>
        <p:txBody>
          <a:bodyPr wrap="square" rtlCol="0">
            <a:spAutoFit/>
          </a:bodyPr>
          <a:lstStyle/>
          <a:p>
            <a:pPr lvl="0"/>
            <a:r>
              <a:rPr lang="en-US" sz="3200" dirty="0" smtClean="0">
                <a:solidFill>
                  <a:schemeClr val="bg1"/>
                </a:solidFill>
              </a:rPr>
              <a:t>Deadlock detection:-</a:t>
            </a:r>
            <a:endParaRPr lang="en-US" sz="3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97566" y="4036908"/>
            <a:ext cx="11268408" cy="1889428"/>
          </a:xfrm>
          <a:prstGeom prst="rect">
            <a:avLst/>
          </a:prstGeom>
        </p:spPr>
        <p:txBody>
          <a:bodyPr wrap="square">
            <a:spAutoFit/>
          </a:bodyPr>
          <a:lstStyle/>
          <a:p>
            <a:pPr algn="just">
              <a:lnSpc>
                <a:spcPct val="150000"/>
              </a:lnSpc>
              <a:buFont typeface="Wingdings" pitchFamily="2" charset="2"/>
              <a:buChar char="q"/>
            </a:pPr>
            <a:r>
              <a:rPr lang="en-IN" sz="2000" dirty="0" smtClean="0">
                <a:solidFill>
                  <a:srgbClr val="C00000"/>
                </a:solidFill>
              </a:rPr>
              <a:t>A deadlock exists in the system if and only if the </a:t>
            </a:r>
            <a:r>
              <a:rPr lang="en-IN" sz="2000" dirty="0" smtClean="0">
                <a:solidFill>
                  <a:srgbClr val="002060"/>
                </a:solidFill>
              </a:rPr>
              <a:t>wait-for-graph </a:t>
            </a:r>
            <a:r>
              <a:rPr lang="en-IN" sz="2000" dirty="0" smtClean="0">
                <a:solidFill>
                  <a:srgbClr val="C00000"/>
                </a:solidFill>
              </a:rPr>
              <a:t>contains a </a:t>
            </a:r>
            <a:r>
              <a:rPr lang="en-IN" sz="2000" dirty="0" smtClean="0">
                <a:solidFill>
                  <a:srgbClr val="002060"/>
                </a:solidFill>
              </a:rPr>
              <a:t>cycle</a:t>
            </a:r>
            <a:r>
              <a:rPr lang="en-IN" sz="2000" dirty="0" smtClean="0">
                <a:solidFill>
                  <a:srgbClr val="C00000"/>
                </a:solidFill>
              </a:rPr>
              <a:t>. Each transaction involved deadlocked in the cycle.  Each transaction involved in the cycle is said to be deadlocked</a:t>
            </a:r>
          </a:p>
          <a:p>
            <a:pPr algn="just">
              <a:lnSpc>
                <a:spcPct val="150000"/>
              </a:lnSpc>
              <a:buFont typeface="Wingdings" pitchFamily="2" charset="2"/>
              <a:buChar char="q"/>
            </a:pPr>
            <a:r>
              <a:rPr lang="en-IN" sz="2000" dirty="0" smtClean="0">
                <a:solidFill>
                  <a:srgbClr val="C00000"/>
                </a:solidFill>
              </a:rPr>
              <a:t>To detect </a:t>
            </a:r>
            <a:r>
              <a:rPr lang="en-IN" sz="2000" dirty="0" smtClean="0">
                <a:solidFill>
                  <a:srgbClr val="002060"/>
                </a:solidFill>
              </a:rPr>
              <a:t>deadlocks,</a:t>
            </a:r>
            <a:r>
              <a:rPr lang="en-IN" sz="2000" dirty="0" smtClean="0">
                <a:solidFill>
                  <a:srgbClr val="C00000"/>
                </a:solidFill>
              </a:rPr>
              <a:t> the system needs to maintain the </a:t>
            </a:r>
            <a:r>
              <a:rPr lang="en-IN" sz="2000" dirty="0" smtClean="0">
                <a:solidFill>
                  <a:srgbClr val="002060"/>
                </a:solidFill>
              </a:rPr>
              <a:t>wait-for-graph</a:t>
            </a:r>
            <a:r>
              <a:rPr lang="en-IN" sz="2000" dirty="0" smtClean="0">
                <a:solidFill>
                  <a:srgbClr val="C00000"/>
                </a:solidFill>
              </a:rPr>
              <a:t>, and periodically to invoke an algorithm that searches for a cycle in the graph.</a:t>
            </a:r>
          </a:p>
        </p:txBody>
      </p:sp>
      <p:sp>
        <p:nvSpPr>
          <p:cNvPr id="31" name="TextBox 7"/>
          <p:cNvSpPr txBox="1"/>
          <p:nvPr/>
        </p:nvSpPr>
        <p:spPr>
          <a:xfrm>
            <a:off x="361405" y="148403"/>
            <a:ext cx="11469189" cy="400110"/>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a:t>
            </a:r>
            <a:r>
              <a:rPr lang="en-US" b="1" dirty="0" smtClean="0"/>
              <a:t> </a:t>
            </a:r>
            <a:r>
              <a:rPr lang="en-US" sz="2000" dirty="0" smtClean="0">
                <a:solidFill>
                  <a:schemeClr val="bg1"/>
                </a:solidFill>
              </a:rPr>
              <a:t>DEADLOCK</a:t>
            </a:r>
          </a:p>
        </p:txBody>
      </p:sp>
      <p:sp>
        <p:nvSpPr>
          <p:cNvPr id="8" name="TextBox 7"/>
          <p:cNvSpPr txBox="1"/>
          <p:nvPr/>
        </p:nvSpPr>
        <p:spPr>
          <a:xfrm>
            <a:off x="928247" y="1024333"/>
            <a:ext cx="4454913" cy="584775"/>
          </a:xfrm>
          <a:prstGeom prst="rect">
            <a:avLst/>
          </a:prstGeom>
          <a:solidFill>
            <a:schemeClr val="accent2"/>
          </a:solidFill>
        </p:spPr>
        <p:txBody>
          <a:bodyPr wrap="square" rtlCol="0">
            <a:spAutoFit/>
          </a:bodyPr>
          <a:lstStyle/>
          <a:p>
            <a:pPr lvl="0"/>
            <a:r>
              <a:rPr lang="en-US" sz="3200" dirty="0" smtClean="0">
                <a:solidFill>
                  <a:schemeClr val="bg1"/>
                </a:solidFill>
              </a:rPr>
              <a:t>Deadlock detection:-</a:t>
            </a:r>
            <a:endParaRPr lang="en-US" sz="3200" dirty="0">
              <a:solidFill>
                <a:schemeClr val="bg1"/>
              </a:solidFill>
            </a:endParaRPr>
          </a:p>
        </p:txBody>
      </p:sp>
      <p:pic>
        <p:nvPicPr>
          <p:cNvPr id="1026" name="Picture 2" descr="DBMS - Deadlock - Tutorialspoint"/>
          <p:cNvPicPr>
            <a:picLocks noChangeAspect="1" noChangeArrowheads="1"/>
          </p:cNvPicPr>
          <p:nvPr/>
        </p:nvPicPr>
        <p:blipFill>
          <a:blip r:embed="rId2"/>
          <a:srcRect/>
          <a:stretch>
            <a:fillRect/>
          </a:stretch>
        </p:blipFill>
        <p:spPr bwMode="auto">
          <a:xfrm>
            <a:off x="8001716" y="1535499"/>
            <a:ext cx="3371850" cy="2333626"/>
          </a:xfrm>
          <a:prstGeom prst="rect">
            <a:avLst/>
          </a:prstGeom>
          <a:noFill/>
        </p:spPr>
      </p:pic>
      <p:sp>
        <p:nvSpPr>
          <p:cNvPr id="10" name="Rectangle 9"/>
          <p:cNvSpPr/>
          <p:nvPr/>
        </p:nvSpPr>
        <p:spPr>
          <a:xfrm>
            <a:off x="383457" y="1854850"/>
            <a:ext cx="7683911" cy="2169825"/>
          </a:xfrm>
          <a:prstGeom prst="rect">
            <a:avLst/>
          </a:prstGeom>
        </p:spPr>
        <p:txBody>
          <a:bodyPr wrap="square">
            <a:spAutoFit/>
          </a:bodyPr>
          <a:lstStyle/>
          <a:p>
            <a:pPr algn="just">
              <a:lnSpc>
                <a:spcPct val="150000"/>
              </a:lnSpc>
              <a:buFont typeface="Wingdings" pitchFamily="2" charset="2"/>
              <a:buChar char="q"/>
            </a:pPr>
            <a:r>
              <a:rPr lang="en-IN" dirty="0" smtClean="0">
                <a:solidFill>
                  <a:srgbClr val="C00000"/>
                </a:solidFill>
              </a:rPr>
              <a:t>A deadlock exists in the system if and only if the </a:t>
            </a:r>
            <a:r>
              <a:rPr lang="en-IN" dirty="0" smtClean="0">
                <a:solidFill>
                  <a:srgbClr val="002060"/>
                </a:solidFill>
              </a:rPr>
              <a:t>wait-for-graph </a:t>
            </a:r>
            <a:r>
              <a:rPr lang="en-IN" dirty="0" smtClean="0">
                <a:solidFill>
                  <a:srgbClr val="C00000"/>
                </a:solidFill>
              </a:rPr>
              <a:t>contains a </a:t>
            </a:r>
            <a:r>
              <a:rPr lang="en-IN" dirty="0" smtClean="0">
                <a:solidFill>
                  <a:srgbClr val="002060"/>
                </a:solidFill>
              </a:rPr>
              <a:t>cycle</a:t>
            </a:r>
            <a:r>
              <a:rPr lang="en-IN" dirty="0" smtClean="0">
                <a:solidFill>
                  <a:srgbClr val="C00000"/>
                </a:solidFill>
              </a:rPr>
              <a:t>. Each transaction involved deadlocked in the cycle.  Each transaction involved in the cycle is said to be deadlocked</a:t>
            </a:r>
          </a:p>
          <a:p>
            <a:pPr algn="just">
              <a:lnSpc>
                <a:spcPct val="150000"/>
              </a:lnSpc>
              <a:buFont typeface="Wingdings" pitchFamily="2" charset="2"/>
              <a:buChar char="q"/>
            </a:pPr>
            <a:r>
              <a:rPr lang="en-IN" dirty="0" smtClean="0">
                <a:solidFill>
                  <a:srgbClr val="C00000"/>
                </a:solidFill>
              </a:rPr>
              <a:t>To detect </a:t>
            </a:r>
            <a:r>
              <a:rPr lang="en-IN" dirty="0" smtClean="0">
                <a:solidFill>
                  <a:srgbClr val="002060"/>
                </a:solidFill>
              </a:rPr>
              <a:t>deadlocks,</a:t>
            </a:r>
            <a:r>
              <a:rPr lang="en-IN" dirty="0" smtClean="0">
                <a:solidFill>
                  <a:srgbClr val="C00000"/>
                </a:solidFill>
              </a:rPr>
              <a:t> the system needs to maintain the </a:t>
            </a:r>
            <a:r>
              <a:rPr lang="en-IN" dirty="0" smtClean="0">
                <a:solidFill>
                  <a:srgbClr val="002060"/>
                </a:solidFill>
              </a:rPr>
              <a:t>wait-for-graph</a:t>
            </a:r>
            <a:r>
              <a:rPr lang="en-IN" dirty="0" smtClean="0">
                <a:solidFill>
                  <a:srgbClr val="C00000"/>
                </a:solidFill>
              </a:rPr>
              <a:t>, and periodically to invoke an algorithm that searches for a cycle in the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 calcmode="lin" valueType="num">
                                      <p:cBhvr additive="base">
                                        <p:cTn id="19"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 calcmode="lin" valueType="num">
                                      <p:cBhvr additive="base">
                                        <p:cTn id="3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400110"/>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a:t>
            </a:r>
            <a:r>
              <a:rPr lang="en-US" b="1" dirty="0" smtClean="0"/>
              <a:t> </a:t>
            </a:r>
            <a:r>
              <a:rPr lang="en-US" sz="2000" dirty="0" smtClean="0">
                <a:solidFill>
                  <a:schemeClr val="bg1"/>
                </a:solidFill>
              </a:rPr>
              <a:t>DEADLOCK</a:t>
            </a:r>
          </a:p>
        </p:txBody>
      </p:sp>
      <p:sp>
        <p:nvSpPr>
          <p:cNvPr id="8" name="TextBox 7"/>
          <p:cNvSpPr txBox="1"/>
          <p:nvPr/>
        </p:nvSpPr>
        <p:spPr>
          <a:xfrm>
            <a:off x="928247" y="1024333"/>
            <a:ext cx="4454913" cy="584775"/>
          </a:xfrm>
          <a:prstGeom prst="rect">
            <a:avLst/>
          </a:prstGeom>
          <a:solidFill>
            <a:schemeClr val="accent2"/>
          </a:solidFill>
        </p:spPr>
        <p:txBody>
          <a:bodyPr wrap="square" rtlCol="0">
            <a:spAutoFit/>
          </a:bodyPr>
          <a:lstStyle/>
          <a:p>
            <a:pPr lvl="0"/>
            <a:r>
              <a:rPr lang="en-US" sz="3200" dirty="0" smtClean="0">
                <a:solidFill>
                  <a:schemeClr val="bg1"/>
                </a:solidFill>
              </a:rPr>
              <a:t>Deadlock detection:-</a:t>
            </a:r>
            <a:endParaRPr lang="en-US" sz="3200" dirty="0">
              <a:solidFill>
                <a:schemeClr val="bg1"/>
              </a:solidFill>
            </a:endParaRPr>
          </a:p>
        </p:txBody>
      </p:sp>
      <p:sp>
        <p:nvSpPr>
          <p:cNvPr id="10" name="Rectangle 9"/>
          <p:cNvSpPr/>
          <p:nvPr/>
        </p:nvSpPr>
        <p:spPr>
          <a:xfrm>
            <a:off x="575187" y="1854850"/>
            <a:ext cx="11090787" cy="2400657"/>
          </a:xfrm>
          <a:prstGeom prst="rect">
            <a:avLst/>
          </a:prstGeom>
        </p:spPr>
        <p:txBody>
          <a:bodyPr wrap="square">
            <a:spAutoFit/>
          </a:bodyPr>
          <a:lstStyle/>
          <a:p>
            <a:pPr lvl="1">
              <a:lnSpc>
                <a:spcPct val="150000"/>
              </a:lnSpc>
            </a:pPr>
            <a:r>
              <a:rPr lang="en-US" sz="2000" dirty="0" smtClean="0">
                <a:solidFill>
                  <a:srgbClr val="C00000"/>
                </a:solidFill>
              </a:rPr>
              <a:t>In the example ,transaction T2,T3,nd T4 are all deadlocked ,because it contains the cycle</a:t>
            </a:r>
          </a:p>
          <a:p>
            <a:pPr lvl="2">
              <a:lnSpc>
                <a:spcPct val="150000"/>
              </a:lnSpc>
              <a:buFont typeface="Wingdings" pitchFamily="2" charset="2"/>
              <a:buChar char="§"/>
            </a:pPr>
            <a:r>
              <a:rPr lang="en-US" sz="2000" dirty="0" smtClean="0">
                <a:solidFill>
                  <a:srgbClr val="002060"/>
                </a:solidFill>
              </a:rPr>
              <a:t>Transaction  T2 is waiting for transaction T4</a:t>
            </a:r>
          </a:p>
          <a:p>
            <a:pPr lvl="2">
              <a:lnSpc>
                <a:spcPct val="150000"/>
              </a:lnSpc>
              <a:buFont typeface="Wingdings" pitchFamily="2" charset="2"/>
              <a:buChar char="§"/>
            </a:pPr>
            <a:r>
              <a:rPr lang="en-US" sz="2000" dirty="0" smtClean="0">
                <a:solidFill>
                  <a:srgbClr val="002060"/>
                </a:solidFill>
              </a:rPr>
              <a:t>Transaction  T4 is waiting for transaction T3</a:t>
            </a:r>
          </a:p>
          <a:p>
            <a:pPr lvl="2">
              <a:lnSpc>
                <a:spcPct val="150000"/>
              </a:lnSpc>
              <a:buFont typeface="Wingdings" pitchFamily="2" charset="2"/>
              <a:buChar char="§"/>
            </a:pPr>
            <a:r>
              <a:rPr lang="en-US" sz="2000" dirty="0" smtClean="0">
                <a:solidFill>
                  <a:srgbClr val="002060"/>
                </a:solidFill>
              </a:rPr>
              <a:t>And ,transaction T3 is waiting for transaction T2,therefore the graph contains the cycle </a:t>
            </a:r>
            <a:r>
              <a:rPr lang="en-US" sz="2000" dirty="0" err="1" smtClean="0">
                <a:solidFill>
                  <a:srgbClr val="002060"/>
                </a:solidFill>
              </a:rPr>
              <a:t>i.e</a:t>
            </a:r>
            <a:r>
              <a:rPr lang="en-US" sz="2000" dirty="0" smtClean="0">
                <a:solidFill>
                  <a:srgbClr val="002060"/>
                </a:solidFill>
              </a:rPr>
              <a:t>; T2→T4→T3→T2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5"/>
          <p:cNvSpPr>
            <a:spLocks noChangeArrowheads="1"/>
          </p:cNvSpPr>
          <p:nvPr/>
        </p:nvSpPr>
        <p:spPr bwMode="auto">
          <a:xfrm>
            <a:off x="387927" y="2528652"/>
            <a:ext cx="11416146" cy="3385542"/>
          </a:xfrm>
          <a:prstGeom prst="rect">
            <a:avLst/>
          </a:prstGeom>
          <a:noFill/>
          <a:ln w="9525">
            <a:noFill/>
            <a:miter lim="800000"/>
            <a:headEnd/>
            <a:tailEnd/>
          </a:ln>
          <a:effectLst/>
        </p:spPr>
        <p:txBody>
          <a:bodyPr vert="horz" wrap="square" lIns="96807"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tab pos="542925" algn="l"/>
              </a:tabLst>
            </a:pPr>
            <a:r>
              <a:rPr lang="en-US" sz="2400" b="1" i="1" dirty="0" smtClean="0">
                <a:solidFill>
                  <a:srgbClr val="002060"/>
                </a:solidFill>
              </a:rPr>
              <a:t>Data independence: </a:t>
            </a:r>
            <a:r>
              <a:rPr lang="en-US" sz="2400" dirty="0" smtClean="0">
                <a:solidFill>
                  <a:srgbClr val="C00000"/>
                </a:solidFill>
              </a:rPr>
              <a:t>It is the concept which can be defined as the capacity to change the schema at one level of a database system without having to change the schema at the next higher level. We can define two types  of data independence:</a:t>
            </a:r>
          </a:p>
          <a:p>
            <a:pPr lvl="1" algn="just" defTabSz="914400" eaLnBrk="0" fontAlgn="base" hangingPunct="0">
              <a:spcBef>
                <a:spcPct val="0"/>
              </a:spcBef>
              <a:spcAft>
                <a:spcPct val="0"/>
              </a:spcAft>
              <a:buFontTx/>
              <a:buChar char="•"/>
              <a:tabLst>
                <a:tab pos="542925" algn="l"/>
              </a:tabLst>
            </a:pPr>
            <a:r>
              <a:rPr lang="en-US" sz="2400" b="1" i="1" dirty="0" smtClean="0">
                <a:solidFill>
                  <a:srgbClr val="002060"/>
                </a:solidFill>
              </a:rPr>
              <a:t>Logical data independence: </a:t>
            </a:r>
            <a:r>
              <a:rPr lang="en-US" sz="2000" dirty="0" smtClean="0">
                <a:solidFill>
                  <a:srgbClr val="C00000"/>
                </a:solidFill>
              </a:rPr>
              <a:t>It is the capacity to change the conceptual schema without having to change the external schema or application programs. We may change the conceptual schema  to expand the database by adding a data item, to change constraints or to reduce the database and that  will not affect the external schema. Only the view definition and the mappings need to be changed.</a:t>
            </a:r>
          </a:p>
          <a:p>
            <a:pPr lvl="1" algn="just" defTabSz="914400" eaLnBrk="0" fontAlgn="base" hangingPunct="0">
              <a:spcBef>
                <a:spcPct val="0"/>
              </a:spcBef>
              <a:spcAft>
                <a:spcPct val="0"/>
              </a:spcAft>
              <a:buFontTx/>
              <a:buChar char="•"/>
              <a:tabLst>
                <a:tab pos="542925" algn="l"/>
              </a:tabLst>
            </a:pPr>
            <a:r>
              <a:rPr lang="en-US" sz="2400" b="1" i="1" dirty="0" smtClean="0">
                <a:solidFill>
                  <a:srgbClr val="002060"/>
                </a:solidFill>
              </a:rPr>
              <a:t>Physical data independence: </a:t>
            </a:r>
            <a:r>
              <a:rPr lang="en-US" sz="2000" dirty="0" smtClean="0">
                <a:solidFill>
                  <a:srgbClr val="C00000"/>
                </a:solidFill>
              </a:rPr>
              <a:t>It is the capacity to change the internal schema without having to change the conceptual schema. For e.g., the storage structure or devices used for  storing the data  could be changed without necessitating a change in the conceptual view / external view.</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–5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10" name="TextBox 9"/>
          <p:cNvSpPr txBox="1"/>
          <p:nvPr/>
        </p:nvSpPr>
        <p:spPr>
          <a:xfrm>
            <a:off x="872829" y="1084218"/>
            <a:ext cx="4924705" cy="400110"/>
          </a:xfrm>
          <a:prstGeom prst="rect">
            <a:avLst/>
          </a:prstGeom>
          <a:solidFill>
            <a:schemeClr val="accent2"/>
          </a:solidFill>
        </p:spPr>
        <p:txBody>
          <a:bodyPr wrap="square" rtlCol="0">
            <a:spAutoFit/>
          </a:bodyPr>
          <a:lstStyle/>
          <a:p>
            <a:r>
              <a:rPr lang="en-US" sz="2000" dirty="0" smtClean="0">
                <a:solidFill>
                  <a:schemeClr val="bg1"/>
                </a:solidFill>
              </a:rPr>
              <a:t>Three–schema architecture:</a:t>
            </a:r>
          </a:p>
        </p:txBody>
      </p:sp>
      <p:sp>
        <p:nvSpPr>
          <p:cNvPr id="11" name="Rectangle 10"/>
          <p:cNvSpPr/>
          <p:nvPr/>
        </p:nvSpPr>
        <p:spPr>
          <a:xfrm>
            <a:off x="2410691" y="1761900"/>
            <a:ext cx="7869381"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txBody>
          <a:bodyPr wrap="square">
            <a:spAutoFit/>
          </a:bodyPr>
          <a:lstStyle/>
          <a:p>
            <a:pPr lvl="0" algn="ctr" defTabSz="914400" fontAlgn="base">
              <a:spcBef>
                <a:spcPct val="0"/>
              </a:spcBef>
              <a:spcAft>
                <a:spcPct val="0"/>
              </a:spcAft>
              <a:tabLst>
                <a:tab pos="542925" algn="l"/>
              </a:tabLst>
            </a:pPr>
            <a:r>
              <a:rPr lang="en-US" b="1" i="1" dirty="0" smtClean="0">
                <a:solidFill>
                  <a:srgbClr val="002060"/>
                </a:solidFill>
              </a:rPr>
              <a:t>The process of transforming requests and result between levels are called mappings.</a:t>
            </a: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400110"/>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DBMS	</a:t>
            </a:r>
            <a:r>
              <a:rPr lang="en-US" dirty="0" smtClean="0"/>
              <a:t>	</a:t>
            </a:r>
            <a:r>
              <a:rPr lang="en-US" dirty="0" smtClean="0">
                <a:solidFill>
                  <a:schemeClr val="bg1"/>
                </a:solidFill>
              </a:rPr>
              <a:t>             Prepared by Prof. Ranjeet Kumar Panigrahi</a:t>
            </a:r>
            <a:r>
              <a:rPr lang="en-US" dirty="0" smtClean="0">
                <a:solidFill>
                  <a:srgbClr val="000000"/>
                </a:solidFill>
              </a:rPr>
              <a:t>	</a:t>
            </a:r>
            <a:r>
              <a:rPr lang="en-US" dirty="0" smtClean="0"/>
              <a:t>	</a:t>
            </a:r>
            <a:r>
              <a:rPr lang="en-US" dirty="0" smtClean="0">
                <a:solidFill>
                  <a:schemeClr val="bg1"/>
                </a:solidFill>
              </a:rPr>
              <a:t>		</a:t>
            </a:r>
            <a:r>
              <a:rPr lang="en-US" b="1" dirty="0" smtClean="0"/>
              <a:t> </a:t>
            </a:r>
            <a:r>
              <a:rPr lang="en-US" sz="2000" dirty="0" smtClean="0">
                <a:solidFill>
                  <a:schemeClr val="bg1"/>
                </a:solidFill>
              </a:rPr>
              <a:t>DEADLOCK</a:t>
            </a:r>
          </a:p>
        </p:txBody>
      </p:sp>
      <p:sp>
        <p:nvSpPr>
          <p:cNvPr id="8" name="TextBox 7"/>
          <p:cNvSpPr txBox="1"/>
          <p:nvPr/>
        </p:nvSpPr>
        <p:spPr>
          <a:xfrm>
            <a:off x="928247" y="1024333"/>
            <a:ext cx="4454913" cy="584775"/>
          </a:xfrm>
          <a:prstGeom prst="rect">
            <a:avLst/>
          </a:prstGeom>
          <a:solidFill>
            <a:schemeClr val="accent2"/>
          </a:solidFill>
        </p:spPr>
        <p:txBody>
          <a:bodyPr wrap="square" rtlCol="0">
            <a:spAutoFit/>
          </a:bodyPr>
          <a:lstStyle/>
          <a:p>
            <a:pPr lvl="0"/>
            <a:r>
              <a:rPr lang="en-US" sz="3200" dirty="0" smtClean="0">
                <a:solidFill>
                  <a:schemeClr val="bg1"/>
                </a:solidFill>
              </a:rPr>
              <a:t>Deadlock recovery :-</a:t>
            </a:r>
            <a:endParaRPr lang="en-US" sz="3200" dirty="0">
              <a:solidFill>
                <a:schemeClr val="bg1"/>
              </a:solidFill>
            </a:endParaRPr>
          </a:p>
        </p:txBody>
      </p:sp>
      <p:sp>
        <p:nvSpPr>
          <p:cNvPr id="10" name="Rectangle 9"/>
          <p:cNvSpPr/>
          <p:nvPr/>
        </p:nvSpPr>
        <p:spPr>
          <a:xfrm>
            <a:off x="265471" y="1854850"/>
            <a:ext cx="11533239" cy="3785652"/>
          </a:xfrm>
          <a:prstGeom prst="rect">
            <a:avLst/>
          </a:prstGeom>
        </p:spPr>
        <p:txBody>
          <a:bodyPr wrap="square">
            <a:spAutoFit/>
          </a:bodyPr>
          <a:lstStyle/>
          <a:p>
            <a:pPr lvl="1" algn="just">
              <a:lnSpc>
                <a:spcPct val="150000"/>
              </a:lnSpc>
              <a:buFont typeface="Wingdings" pitchFamily="2" charset="2"/>
              <a:buChar char="q"/>
            </a:pPr>
            <a:r>
              <a:rPr lang="en-US" sz="2000" dirty="0" smtClean="0">
                <a:solidFill>
                  <a:srgbClr val="C00000"/>
                </a:solidFill>
              </a:rPr>
              <a:t>When a detection algorithm determines that a deadlock exists, the system must recover from the deadlock.</a:t>
            </a:r>
          </a:p>
          <a:p>
            <a:pPr lvl="1" algn="just">
              <a:lnSpc>
                <a:spcPct val="150000"/>
              </a:lnSpc>
              <a:buFont typeface="Wingdings" pitchFamily="2" charset="2"/>
              <a:buChar char="q"/>
            </a:pPr>
            <a:r>
              <a:rPr lang="en-US" sz="2000" dirty="0" smtClean="0">
                <a:solidFill>
                  <a:srgbClr val="C00000"/>
                </a:solidFill>
              </a:rPr>
              <a:t>The most common solution is to </a:t>
            </a:r>
            <a:r>
              <a:rPr lang="en-US" sz="2000" dirty="0" smtClean="0">
                <a:solidFill>
                  <a:srgbClr val="002060"/>
                </a:solidFill>
              </a:rPr>
              <a:t>rollback</a:t>
            </a:r>
            <a:r>
              <a:rPr lang="en-US" sz="2000" dirty="0" smtClean="0">
                <a:solidFill>
                  <a:srgbClr val="C00000"/>
                </a:solidFill>
              </a:rPr>
              <a:t> one or more transactions to </a:t>
            </a:r>
            <a:r>
              <a:rPr lang="en-US" sz="2000" dirty="0" smtClean="0">
                <a:solidFill>
                  <a:srgbClr val="002060"/>
                </a:solidFill>
              </a:rPr>
              <a:t>break the deadlock.</a:t>
            </a:r>
          </a:p>
          <a:p>
            <a:pPr lvl="1" algn="just">
              <a:lnSpc>
                <a:spcPct val="150000"/>
              </a:lnSpc>
              <a:buFont typeface="Wingdings" pitchFamily="2" charset="2"/>
              <a:buChar char="q"/>
            </a:pPr>
            <a:r>
              <a:rPr lang="en-US" sz="2000" dirty="0" smtClean="0">
                <a:solidFill>
                  <a:srgbClr val="C00000"/>
                </a:solidFill>
              </a:rPr>
              <a:t>Three actions need to be taken :-</a:t>
            </a:r>
          </a:p>
          <a:p>
            <a:pPr lvl="0" algn="just">
              <a:lnSpc>
                <a:spcPct val="150000"/>
              </a:lnSpc>
              <a:buFont typeface="Wingdings" pitchFamily="2" charset="2"/>
              <a:buChar char="v"/>
            </a:pPr>
            <a:r>
              <a:rPr lang="en-US" sz="2000" dirty="0" smtClean="0">
                <a:solidFill>
                  <a:srgbClr val="C00000"/>
                </a:solidFill>
              </a:rPr>
              <a:t>	Selection of a victim :-</a:t>
            </a:r>
          </a:p>
          <a:p>
            <a:pPr lvl="2" algn="just">
              <a:lnSpc>
                <a:spcPct val="150000"/>
              </a:lnSpc>
              <a:buFont typeface="Wingdings" pitchFamily="2" charset="2"/>
              <a:buChar char="ü"/>
            </a:pPr>
            <a:r>
              <a:rPr lang="en-US" sz="2000" dirty="0" smtClean="0">
                <a:solidFill>
                  <a:srgbClr val="002060"/>
                </a:solidFill>
              </a:rPr>
              <a:t>Given a set of deadlocked, we must determine which transaction transactions to roll back to break the deadlock.</a:t>
            </a:r>
          </a:p>
          <a:p>
            <a:pPr lvl="2" algn="just">
              <a:lnSpc>
                <a:spcPct val="150000"/>
              </a:lnSpc>
              <a:buFont typeface="Wingdings" pitchFamily="2" charset="2"/>
              <a:buChar char="ü"/>
            </a:pPr>
            <a:r>
              <a:rPr lang="en-US" sz="2000" dirty="0" smtClean="0">
                <a:solidFill>
                  <a:srgbClr val="002060"/>
                </a:solidFill>
              </a:rPr>
              <a:t>We should rollback those transactions that will give  the  minimum cost.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28247" y="1024333"/>
            <a:ext cx="4454913" cy="584775"/>
          </a:xfrm>
          <a:prstGeom prst="rect">
            <a:avLst/>
          </a:prstGeom>
          <a:solidFill>
            <a:schemeClr val="accent2"/>
          </a:solidFill>
        </p:spPr>
        <p:txBody>
          <a:bodyPr wrap="square" rtlCol="0">
            <a:spAutoFit/>
          </a:bodyPr>
          <a:lstStyle/>
          <a:p>
            <a:pPr lvl="0"/>
            <a:r>
              <a:rPr lang="en-US" sz="3200" dirty="0" smtClean="0">
                <a:solidFill>
                  <a:schemeClr val="bg1"/>
                </a:solidFill>
              </a:rPr>
              <a:t>Deadlock recovery :-</a:t>
            </a:r>
            <a:endParaRPr lang="en-US" sz="3200" dirty="0">
              <a:solidFill>
                <a:schemeClr val="bg1"/>
              </a:solidFill>
            </a:endParaRPr>
          </a:p>
        </p:txBody>
      </p:sp>
      <p:sp>
        <p:nvSpPr>
          <p:cNvPr id="10" name="Rectangle 9"/>
          <p:cNvSpPr/>
          <p:nvPr/>
        </p:nvSpPr>
        <p:spPr>
          <a:xfrm>
            <a:off x="265471" y="1810606"/>
            <a:ext cx="11533239" cy="4401205"/>
          </a:xfrm>
          <a:prstGeom prst="rect">
            <a:avLst/>
          </a:prstGeom>
        </p:spPr>
        <p:txBody>
          <a:bodyPr wrap="square">
            <a:spAutoFit/>
          </a:bodyPr>
          <a:lstStyle/>
          <a:p>
            <a:pPr lvl="0" algn="just"/>
            <a:r>
              <a:rPr lang="en-US" sz="2000" dirty="0" smtClean="0">
                <a:solidFill>
                  <a:srgbClr val="002060"/>
                </a:solidFill>
              </a:rPr>
              <a:t>Rollback:-</a:t>
            </a:r>
          </a:p>
          <a:p>
            <a:pPr lvl="1" algn="just">
              <a:buFont typeface="Wingdings" pitchFamily="2" charset="2"/>
              <a:buChar char="ü"/>
            </a:pPr>
            <a:r>
              <a:rPr lang="en-US" sz="2000" dirty="0" smtClean="0">
                <a:solidFill>
                  <a:srgbClr val="C00000"/>
                </a:solidFill>
              </a:rPr>
              <a:t>once we have decided that a particular transaction must be rolled back, we must determine how far this transaction should be rolled back.</a:t>
            </a:r>
          </a:p>
          <a:p>
            <a:pPr lvl="1" algn="just">
              <a:lnSpc>
                <a:spcPct val="150000"/>
              </a:lnSpc>
              <a:buFont typeface="Wingdings" pitchFamily="2" charset="2"/>
              <a:buChar char="ü"/>
            </a:pPr>
            <a:r>
              <a:rPr lang="en-US" sz="2000" dirty="0" smtClean="0">
                <a:solidFill>
                  <a:srgbClr val="C00000"/>
                </a:solidFill>
              </a:rPr>
              <a:t>The simplest solution is a </a:t>
            </a:r>
            <a:r>
              <a:rPr lang="en-US" sz="2000" dirty="0" smtClean="0">
                <a:solidFill>
                  <a:srgbClr val="002060"/>
                </a:solidFill>
              </a:rPr>
              <a:t>total rollback</a:t>
            </a:r>
            <a:r>
              <a:rPr lang="en-US" sz="2000" dirty="0" smtClean="0">
                <a:solidFill>
                  <a:srgbClr val="C00000"/>
                </a:solidFill>
              </a:rPr>
              <a:t>; Abort the transaction and then restart it.</a:t>
            </a:r>
          </a:p>
          <a:p>
            <a:pPr lvl="1" algn="just">
              <a:lnSpc>
                <a:spcPct val="150000"/>
              </a:lnSpc>
              <a:buFont typeface="Wingdings" pitchFamily="2" charset="2"/>
              <a:buChar char="ü"/>
            </a:pPr>
            <a:r>
              <a:rPr lang="en-US" sz="2000" dirty="0" smtClean="0">
                <a:solidFill>
                  <a:srgbClr val="002060"/>
                </a:solidFill>
              </a:rPr>
              <a:t>Partial rollback </a:t>
            </a:r>
            <a:r>
              <a:rPr lang="en-US" sz="2000" dirty="0" smtClean="0">
                <a:solidFill>
                  <a:srgbClr val="C00000"/>
                </a:solidFill>
              </a:rPr>
              <a:t>requires the system to maintain additional information about the state of all ruining transactions.</a:t>
            </a:r>
          </a:p>
          <a:p>
            <a:pPr lvl="0" algn="just"/>
            <a:r>
              <a:rPr lang="en-US" sz="2000" dirty="0" smtClean="0">
                <a:solidFill>
                  <a:srgbClr val="002060"/>
                </a:solidFill>
              </a:rPr>
              <a:t>Starvation:-</a:t>
            </a:r>
          </a:p>
          <a:p>
            <a:pPr lvl="1" algn="just">
              <a:buFont typeface="Wingdings" pitchFamily="2" charset="2"/>
              <a:buChar char="ü"/>
            </a:pPr>
            <a:r>
              <a:rPr lang="en-US" sz="2000" dirty="0" smtClean="0">
                <a:solidFill>
                  <a:srgbClr val="C00000"/>
                </a:solidFill>
              </a:rPr>
              <a:t>In the case of a </a:t>
            </a:r>
            <a:r>
              <a:rPr lang="en-US" sz="2000" dirty="0" smtClean="0">
                <a:solidFill>
                  <a:srgbClr val="002060"/>
                </a:solidFill>
              </a:rPr>
              <a:t>selection of victim</a:t>
            </a:r>
            <a:r>
              <a:rPr lang="en-US" sz="2000" dirty="0" smtClean="0">
                <a:solidFill>
                  <a:srgbClr val="C00000"/>
                </a:solidFill>
              </a:rPr>
              <a:t>, it may happen that the same transaction is always picked as a victim.</a:t>
            </a:r>
          </a:p>
          <a:p>
            <a:pPr lvl="1" algn="just">
              <a:lnSpc>
                <a:spcPct val="150000"/>
              </a:lnSpc>
              <a:buFont typeface="Wingdings" pitchFamily="2" charset="2"/>
              <a:buChar char="ü"/>
            </a:pPr>
            <a:r>
              <a:rPr lang="en-US" sz="2000" dirty="0" smtClean="0">
                <a:solidFill>
                  <a:srgbClr val="C00000"/>
                </a:solidFill>
              </a:rPr>
              <a:t>As a result, this transaction never completes its designated task, thus this is a </a:t>
            </a:r>
            <a:r>
              <a:rPr lang="en-US" sz="2000" dirty="0" smtClean="0">
                <a:solidFill>
                  <a:srgbClr val="002060"/>
                </a:solidFill>
              </a:rPr>
              <a:t>starvation</a:t>
            </a:r>
            <a:r>
              <a:rPr lang="en-US" sz="2000" dirty="0" smtClean="0">
                <a:solidFill>
                  <a:srgbClr val="C00000"/>
                </a:solidFill>
              </a:rPr>
              <a:t>.</a:t>
            </a:r>
          </a:p>
          <a:p>
            <a:pPr lvl="1" algn="just">
              <a:lnSpc>
                <a:spcPct val="150000"/>
              </a:lnSpc>
              <a:buFont typeface="Wingdings" pitchFamily="2" charset="2"/>
              <a:buChar char="ü"/>
            </a:pPr>
            <a:r>
              <a:rPr lang="en-US" sz="2000" dirty="0" smtClean="0">
                <a:solidFill>
                  <a:srgbClr val="C00000"/>
                </a:solidFill>
              </a:rPr>
              <a:t>We must ensure that a transaction can be picked as  a  victim only a small </a:t>
            </a:r>
            <a:r>
              <a:rPr lang="en-US" sz="2000" dirty="0" smtClean="0">
                <a:solidFill>
                  <a:srgbClr val="002060"/>
                </a:solidFill>
              </a:rPr>
              <a:t>(finite) </a:t>
            </a:r>
            <a:r>
              <a:rPr lang="en-US" sz="2000" dirty="0" smtClean="0">
                <a:solidFill>
                  <a:srgbClr val="C00000"/>
                </a:solidFill>
              </a:rPr>
              <a:t>number of times. The most common solution is to include the number of rollback in the </a:t>
            </a:r>
            <a:r>
              <a:rPr lang="en-US" sz="2000" dirty="0" smtClean="0">
                <a:solidFill>
                  <a:srgbClr val="002060"/>
                </a:solidFill>
              </a:rPr>
              <a:t>cost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anim calcmode="lin" valueType="num">
                                      <p:cBhvr additive="base">
                                        <p:cTn id="43"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xEl>
                                              <p:pRg st="7" end="7"/>
                                            </p:txEl>
                                          </p:spTgt>
                                        </p:tgtEl>
                                        <p:attrNameLst>
                                          <p:attrName>style.visibility</p:attrName>
                                        </p:attrNameLst>
                                      </p:cBhvr>
                                      <p:to>
                                        <p:strVal val="visible"/>
                                      </p:to>
                                    </p:set>
                                    <p:anim calcmode="lin" valueType="num">
                                      <p:cBhvr additive="base">
                                        <p:cTn id="49"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74074" y="1870391"/>
            <a:ext cx="5805054" cy="4524315"/>
          </a:xfrm>
          <a:prstGeom prst="rect">
            <a:avLst/>
          </a:prstGeom>
        </p:spPr>
        <p:txBody>
          <a:bodyPr wrap="square">
            <a:spAutoFit/>
          </a:bodyPr>
          <a:lstStyle/>
          <a:p>
            <a:pPr algn="just"/>
            <a:r>
              <a:rPr lang="en-US" sz="2400" dirty="0" smtClean="0">
                <a:solidFill>
                  <a:srgbClr val="C00000"/>
                </a:solidFill>
              </a:rPr>
              <a:t>Earlier architectures used mainframe computers to provide the main processing for all functions of the system, including user application programs and user interface programs	as well as	the	DBMS functionalities.</a:t>
            </a:r>
          </a:p>
          <a:p>
            <a:pPr algn="just"/>
            <a:r>
              <a:rPr lang="en-US" sz="2400" dirty="0" smtClean="0">
                <a:solidFill>
                  <a:srgbClr val="C00000"/>
                </a:solidFill>
              </a:rPr>
              <a:t>All the processing was performed remotely  on  the computer system and only display information and controls were sent from the computer to the display terminals through network.</a:t>
            </a:r>
          </a:p>
          <a:p>
            <a:r>
              <a:rPr lang="en-US" sz="2400" dirty="0" smtClean="0"/>
              <a:t> </a:t>
            </a:r>
            <a:endParaRPr lang="en-US" sz="2400" dirty="0"/>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–5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42102" y="1084218"/>
            <a:ext cx="4924705" cy="400110"/>
          </a:xfrm>
          <a:prstGeom prst="rect">
            <a:avLst/>
          </a:prstGeom>
          <a:solidFill>
            <a:schemeClr val="accent2"/>
          </a:solidFill>
        </p:spPr>
        <p:txBody>
          <a:bodyPr wrap="square" rtlCol="0">
            <a:spAutoFit/>
          </a:bodyPr>
          <a:lstStyle/>
          <a:p>
            <a:r>
              <a:rPr lang="en-US" sz="2000" dirty="0" smtClean="0">
                <a:solidFill>
                  <a:schemeClr val="bg1"/>
                </a:solidFill>
              </a:rPr>
              <a:t>DBMS architecture:</a:t>
            </a:r>
          </a:p>
        </p:txBody>
      </p:sp>
      <p:pic>
        <p:nvPicPr>
          <p:cNvPr id="63513" name="Picture 25"/>
          <p:cNvPicPr>
            <a:picLocks noChangeAspect="1" noChangeArrowheads="1"/>
          </p:cNvPicPr>
          <p:nvPr/>
        </p:nvPicPr>
        <p:blipFill>
          <a:blip r:embed="rId2"/>
          <a:srcRect/>
          <a:stretch>
            <a:fillRect/>
          </a:stretch>
        </p:blipFill>
        <p:spPr bwMode="auto">
          <a:xfrm>
            <a:off x="6179128" y="717260"/>
            <a:ext cx="5638801" cy="5489575"/>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74074" y="1870391"/>
            <a:ext cx="5805054" cy="4893647"/>
          </a:xfrm>
          <a:prstGeom prst="rect">
            <a:avLst/>
          </a:prstGeom>
        </p:spPr>
        <p:txBody>
          <a:bodyPr wrap="square">
            <a:spAutoFit/>
          </a:bodyPr>
          <a:lstStyle/>
          <a:p>
            <a:pPr algn="just">
              <a:buFont typeface="Wingdings" pitchFamily="2" charset="2"/>
              <a:buChar char="Ø"/>
            </a:pPr>
            <a:r>
              <a:rPr lang="en-US" sz="2400" dirty="0" smtClean="0">
                <a:solidFill>
                  <a:srgbClr val="C00000"/>
                </a:solidFill>
              </a:rPr>
              <a:t>The concept of </a:t>
            </a:r>
            <a:r>
              <a:rPr lang="en-US" sz="2400" i="1" dirty="0" smtClean="0">
                <a:solidFill>
                  <a:srgbClr val="002060"/>
                </a:solidFill>
              </a:rPr>
              <a:t>client / Server architecture </a:t>
            </a:r>
            <a:r>
              <a:rPr lang="en-US" sz="2400" dirty="0" smtClean="0">
                <a:solidFill>
                  <a:srgbClr val="C00000"/>
                </a:solidFill>
              </a:rPr>
              <a:t>assumes a framework that consists of many PCs and workstations as well as a smaller number of mainframe computers connected via local area network and other types of networks. A client in this framework is typically a user machine that provides user interface capabilities and local processing.</a:t>
            </a:r>
          </a:p>
          <a:p>
            <a:pPr algn="just"/>
            <a:r>
              <a:rPr lang="en-US" sz="2400" dirty="0" smtClean="0">
                <a:solidFill>
                  <a:srgbClr val="C00000"/>
                </a:solidFill>
              </a:rPr>
              <a:t> </a:t>
            </a:r>
          </a:p>
          <a:p>
            <a:pPr algn="just">
              <a:buFont typeface="Wingdings" pitchFamily="2" charset="2"/>
              <a:buChar char="Ø"/>
            </a:pPr>
            <a:r>
              <a:rPr lang="en-US" sz="2400" dirty="0" smtClean="0">
                <a:solidFill>
                  <a:srgbClr val="C00000"/>
                </a:solidFill>
              </a:rPr>
              <a:t>The  </a:t>
            </a:r>
            <a:r>
              <a:rPr lang="en-US" sz="2400" i="1" dirty="0" smtClean="0">
                <a:solidFill>
                  <a:srgbClr val="002060"/>
                </a:solidFill>
              </a:rPr>
              <a:t>server</a:t>
            </a:r>
            <a:r>
              <a:rPr lang="en-US" sz="2400" dirty="0" smtClean="0">
                <a:solidFill>
                  <a:srgbClr val="C00000"/>
                </a:solidFill>
              </a:rPr>
              <a:t>  is  a  machine  that can provide services to the client machines, such as file access, printing and database access etc…</a:t>
            </a:r>
          </a:p>
          <a:p>
            <a:r>
              <a:rPr lang="en-US" sz="2400" dirty="0" smtClean="0"/>
              <a:t> </a:t>
            </a:r>
            <a:endParaRPr lang="en-US" sz="2400" dirty="0"/>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–5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42102" y="1084218"/>
            <a:ext cx="4924705" cy="400110"/>
          </a:xfrm>
          <a:prstGeom prst="rect">
            <a:avLst/>
          </a:prstGeom>
          <a:solidFill>
            <a:schemeClr val="accent2"/>
          </a:solidFill>
        </p:spPr>
        <p:txBody>
          <a:bodyPr wrap="square" rtlCol="0">
            <a:spAutoFit/>
          </a:bodyPr>
          <a:lstStyle/>
          <a:p>
            <a:r>
              <a:rPr lang="en-US" sz="2000" dirty="0" smtClean="0">
                <a:solidFill>
                  <a:schemeClr val="bg1"/>
                </a:solidFill>
              </a:rPr>
              <a:t>Basic Client / Server Architecture:</a:t>
            </a:r>
          </a:p>
        </p:txBody>
      </p:sp>
      <p:pic>
        <p:nvPicPr>
          <p:cNvPr id="1026" name="Picture 2" descr="C:\Users\ranjeet\Desktop\Client-Server-Achitecture.png"/>
          <p:cNvPicPr>
            <a:picLocks noChangeAspect="1" noChangeArrowheads="1"/>
          </p:cNvPicPr>
          <p:nvPr/>
        </p:nvPicPr>
        <p:blipFill>
          <a:blip r:embed="rId2"/>
          <a:srcRect/>
          <a:stretch>
            <a:fillRect/>
          </a:stretch>
        </p:blipFill>
        <p:spPr bwMode="auto">
          <a:xfrm>
            <a:off x="6215063" y="1822737"/>
            <a:ext cx="5537057" cy="3691371"/>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29494" y="1773407"/>
            <a:ext cx="6220690" cy="3046988"/>
          </a:xfrm>
          <a:prstGeom prst="rect">
            <a:avLst/>
          </a:prstGeom>
        </p:spPr>
        <p:txBody>
          <a:bodyPr wrap="square">
            <a:spAutoFit/>
          </a:bodyPr>
          <a:lstStyle/>
          <a:p>
            <a:pPr algn="just">
              <a:buFont typeface="Wingdings" pitchFamily="2" charset="2"/>
              <a:buChar char="Ø"/>
            </a:pPr>
            <a:r>
              <a:rPr lang="en-US" sz="2400" dirty="0" smtClean="0">
                <a:solidFill>
                  <a:srgbClr val="C00000"/>
                </a:solidFill>
              </a:rPr>
              <a:t>It’s called  as  two-tier architecture because the structure components are distributed over two systems client and server</a:t>
            </a:r>
          </a:p>
          <a:p>
            <a:pPr lvl="0" algn="just">
              <a:buFont typeface="Wingdings" pitchFamily="2" charset="2"/>
              <a:buChar char="Ø"/>
            </a:pPr>
            <a:r>
              <a:rPr lang="en-US" sz="2400" dirty="0" smtClean="0">
                <a:solidFill>
                  <a:srgbClr val="C00000"/>
                </a:solidFill>
              </a:rPr>
              <a:t>In this architecture the user interface program/application program can run on client machine.</a:t>
            </a:r>
          </a:p>
          <a:p>
            <a:pPr lvl="0" algn="just">
              <a:buFont typeface="Wingdings" pitchFamily="2" charset="2"/>
              <a:buChar char="Ø"/>
            </a:pPr>
            <a:r>
              <a:rPr lang="en-US" sz="2400" dirty="0" smtClean="0">
                <a:solidFill>
                  <a:srgbClr val="C00000"/>
                </a:solidFill>
              </a:rPr>
              <a:t>The query and transaction functionality remained on the server side.</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–5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42102" y="1084218"/>
            <a:ext cx="4924705" cy="400110"/>
          </a:xfrm>
          <a:prstGeom prst="rect">
            <a:avLst/>
          </a:prstGeom>
          <a:solidFill>
            <a:schemeClr val="accent2"/>
          </a:solidFill>
        </p:spPr>
        <p:txBody>
          <a:bodyPr wrap="square" rtlCol="0">
            <a:spAutoFit/>
          </a:bodyPr>
          <a:lstStyle/>
          <a:p>
            <a:r>
              <a:rPr lang="en-US" sz="2000" dirty="0" smtClean="0">
                <a:solidFill>
                  <a:schemeClr val="bg1"/>
                </a:solidFill>
              </a:rPr>
              <a:t>Two tier Client / Server Architecture:</a:t>
            </a:r>
          </a:p>
        </p:txBody>
      </p:sp>
      <p:pic>
        <p:nvPicPr>
          <p:cNvPr id="11" name="image18.jpeg"/>
          <p:cNvPicPr/>
          <p:nvPr/>
        </p:nvPicPr>
        <p:blipFill>
          <a:blip r:embed="rId2" cstate="print"/>
          <a:stretch>
            <a:fillRect/>
          </a:stretch>
        </p:blipFill>
        <p:spPr>
          <a:xfrm>
            <a:off x="6908598" y="891086"/>
            <a:ext cx="4937037" cy="3320696"/>
          </a:xfrm>
          <a:prstGeom prst="rect">
            <a:avLst/>
          </a:prstGeom>
        </p:spPr>
      </p:pic>
      <p:sp>
        <p:nvSpPr>
          <p:cNvPr id="12" name="TextBox 11"/>
          <p:cNvSpPr txBox="1"/>
          <p:nvPr/>
        </p:nvSpPr>
        <p:spPr>
          <a:xfrm>
            <a:off x="415635" y="4862945"/>
            <a:ext cx="11360728" cy="1569660"/>
          </a:xfrm>
          <a:prstGeom prst="rect">
            <a:avLst/>
          </a:prstGeom>
          <a:noFill/>
        </p:spPr>
        <p:txBody>
          <a:bodyPr wrap="square" rtlCol="0">
            <a:spAutoFit/>
          </a:bodyPr>
          <a:lstStyle/>
          <a:p>
            <a:pPr lvl="0" algn="just">
              <a:buFont typeface="Wingdings" pitchFamily="2" charset="2"/>
              <a:buChar char="Ø"/>
            </a:pPr>
            <a:r>
              <a:rPr lang="en-US" sz="2400" dirty="0" smtClean="0">
                <a:solidFill>
                  <a:srgbClr val="C00000"/>
                </a:solidFill>
              </a:rPr>
              <a:t>When DBMS access is required, the program establishes a connection to the DBMS .Once the connection is established ,the client program can communicate with the DBMS.</a:t>
            </a:r>
          </a:p>
          <a:p>
            <a:pPr lvl="0" algn="just">
              <a:buFont typeface="Wingdings" pitchFamily="2" charset="2"/>
              <a:buChar char="Ø"/>
            </a:pPr>
            <a:r>
              <a:rPr lang="en-US" sz="2400" dirty="0" smtClean="0">
                <a:solidFill>
                  <a:srgbClr val="C00000"/>
                </a:solidFill>
              </a:rPr>
              <a:t>A standard called open database connectivity(ODBC) provides an application programming interface(API),which allows the client side program to call the DBMS.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29494" y="1648712"/>
            <a:ext cx="6220690" cy="2677656"/>
          </a:xfrm>
          <a:prstGeom prst="rect">
            <a:avLst/>
          </a:prstGeom>
        </p:spPr>
        <p:txBody>
          <a:bodyPr wrap="square">
            <a:spAutoFit/>
          </a:bodyPr>
          <a:lstStyle/>
          <a:p>
            <a:pPr lvl="0" algn="just">
              <a:buFont typeface="Wingdings" pitchFamily="2" charset="2"/>
              <a:buChar char="Ø"/>
            </a:pPr>
            <a:r>
              <a:rPr lang="en-US" sz="2400" dirty="0" smtClean="0">
                <a:solidFill>
                  <a:srgbClr val="C00000"/>
                </a:solidFill>
              </a:rPr>
              <a:t>An intermediate layer called as </a:t>
            </a:r>
            <a:r>
              <a:rPr lang="en-US" sz="2400" i="1" dirty="0" smtClean="0">
                <a:solidFill>
                  <a:srgbClr val="002060"/>
                </a:solidFill>
              </a:rPr>
              <a:t>application server or web server </a:t>
            </a:r>
            <a:r>
              <a:rPr lang="en-US" sz="2400" dirty="0" smtClean="0">
                <a:solidFill>
                  <a:srgbClr val="C00000"/>
                </a:solidFill>
              </a:rPr>
              <a:t>is lies between the client and the database server.</a:t>
            </a:r>
          </a:p>
          <a:p>
            <a:pPr lvl="0" algn="just">
              <a:buFont typeface="Wingdings" pitchFamily="2" charset="2"/>
              <a:buChar char="Ø"/>
            </a:pPr>
            <a:r>
              <a:rPr lang="en-US" sz="2400" dirty="0" smtClean="0">
                <a:solidFill>
                  <a:srgbClr val="C00000"/>
                </a:solidFill>
              </a:rPr>
              <a:t>The </a:t>
            </a:r>
            <a:r>
              <a:rPr lang="en-US" sz="2400" i="1" dirty="0" smtClean="0">
                <a:solidFill>
                  <a:srgbClr val="002060"/>
                </a:solidFill>
              </a:rPr>
              <a:t>web server </a:t>
            </a:r>
            <a:r>
              <a:rPr lang="en-US" sz="2400" dirty="0" smtClean="0">
                <a:solidFill>
                  <a:srgbClr val="C00000"/>
                </a:solidFill>
              </a:rPr>
              <a:t>play an intermediary role by storing business rules / procedures / constraints that are used to access the data from the database server.</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–5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1084218"/>
            <a:ext cx="4924705" cy="400110"/>
          </a:xfrm>
          <a:prstGeom prst="rect">
            <a:avLst/>
          </a:prstGeom>
          <a:solidFill>
            <a:schemeClr val="accent2"/>
          </a:solidFill>
        </p:spPr>
        <p:txBody>
          <a:bodyPr wrap="square" rtlCol="0">
            <a:spAutoFit/>
          </a:bodyPr>
          <a:lstStyle/>
          <a:p>
            <a:r>
              <a:rPr lang="en-US" sz="2000" dirty="0" smtClean="0">
                <a:solidFill>
                  <a:schemeClr val="bg1"/>
                </a:solidFill>
              </a:rPr>
              <a:t>Three-tier Client/Server Architecture:-</a:t>
            </a:r>
          </a:p>
        </p:txBody>
      </p:sp>
      <p:sp>
        <p:nvSpPr>
          <p:cNvPr id="12" name="TextBox 11"/>
          <p:cNvSpPr txBox="1"/>
          <p:nvPr/>
        </p:nvSpPr>
        <p:spPr>
          <a:xfrm>
            <a:off x="415635" y="4239470"/>
            <a:ext cx="11360728" cy="2308324"/>
          </a:xfrm>
          <a:prstGeom prst="rect">
            <a:avLst/>
          </a:prstGeom>
          <a:noFill/>
        </p:spPr>
        <p:txBody>
          <a:bodyPr wrap="square" rtlCol="0">
            <a:spAutoFit/>
          </a:bodyPr>
          <a:lstStyle/>
          <a:p>
            <a:pPr lvl="0" algn="just">
              <a:buFont typeface="Wingdings" pitchFamily="2" charset="2"/>
              <a:buChar char="Ø"/>
            </a:pPr>
            <a:r>
              <a:rPr lang="en-US" sz="2400" dirty="0" smtClean="0">
                <a:solidFill>
                  <a:srgbClr val="C00000"/>
                </a:solidFill>
              </a:rPr>
              <a:t>It can also </a:t>
            </a:r>
            <a:r>
              <a:rPr lang="en-US" sz="2400" i="1" dirty="0" smtClean="0">
                <a:solidFill>
                  <a:srgbClr val="002060"/>
                </a:solidFill>
              </a:rPr>
              <a:t>improves database security </a:t>
            </a:r>
            <a:r>
              <a:rPr lang="en-US" sz="2400" dirty="0" smtClean="0">
                <a:solidFill>
                  <a:srgbClr val="C00000"/>
                </a:solidFill>
              </a:rPr>
              <a:t>by checking client’s credentials before forwarding a request to the database server.</a:t>
            </a:r>
          </a:p>
          <a:p>
            <a:pPr lvl="0" algn="just">
              <a:buFont typeface="Wingdings" pitchFamily="2" charset="2"/>
              <a:buChar char="Ø"/>
            </a:pPr>
            <a:r>
              <a:rPr lang="en-US" sz="2400" dirty="0" smtClean="0">
                <a:solidFill>
                  <a:srgbClr val="C00000"/>
                </a:solidFill>
              </a:rPr>
              <a:t>The </a:t>
            </a:r>
            <a:r>
              <a:rPr lang="en-US" sz="2400" i="1" dirty="0" smtClean="0">
                <a:solidFill>
                  <a:srgbClr val="002060"/>
                </a:solidFill>
              </a:rPr>
              <a:t>web server accepts request from the clients</a:t>
            </a:r>
            <a:r>
              <a:rPr lang="en-US" sz="2400" dirty="0" smtClean="0">
                <a:solidFill>
                  <a:srgbClr val="C00000"/>
                </a:solidFill>
              </a:rPr>
              <a:t>, process the request and sends database commands to the database server and then passing the processed data from the database server to the clients, where it may be processed further and filtered to be presented to users in GUI format.</a:t>
            </a:r>
          </a:p>
        </p:txBody>
      </p:sp>
      <p:pic>
        <p:nvPicPr>
          <p:cNvPr id="13" name="image19.jpeg"/>
          <p:cNvPicPr/>
          <p:nvPr/>
        </p:nvPicPr>
        <p:blipFill>
          <a:blip r:embed="rId2" cstate="print"/>
          <a:stretch>
            <a:fillRect/>
          </a:stretch>
        </p:blipFill>
        <p:spPr>
          <a:xfrm>
            <a:off x="6648735" y="1585291"/>
            <a:ext cx="5169191" cy="269579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7928" y="1884247"/>
            <a:ext cx="11346872" cy="1938992"/>
          </a:xfrm>
          <a:prstGeom prst="rect">
            <a:avLst/>
          </a:prstGeom>
        </p:spPr>
        <p:txBody>
          <a:bodyPr wrap="square">
            <a:spAutoFit/>
          </a:bodyPr>
          <a:lstStyle/>
          <a:p>
            <a:pPr lvl="0">
              <a:buFont typeface="Wingdings" pitchFamily="2" charset="2"/>
              <a:buChar char="Ø"/>
            </a:pPr>
            <a:r>
              <a:rPr lang="en-US" sz="2000" dirty="0" smtClean="0">
                <a:solidFill>
                  <a:srgbClr val="C00000"/>
                </a:solidFill>
              </a:rPr>
              <a:t>In the </a:t>
            </a:r>
            <a:r>
              <a:rPr lang="en-US" sz="2000" i="1" dirty="0" smtClean="0">
                <a:solidFill>
                  <a:srgbClr val="002060"/>
                </a:solidFill>
              </a:rPr>
              <a:t>hierarchical database </a:t>
            </a:r>
            <a:r>
              <a:rPr lang="en-US" sz="2000" dirty="0" smtClean="0">
                <a:solidFill>
                  <a:srgbClr val="C00000"/>
                </a:solidFill>
              </a:rPr>
              <a:t>approach/model the data are in the hierarchical relationship.</a:t>
            </a:r>
          </a:p>
          <a:p>
            <a:pPr lvl="0">
              <a:buFont typeface="Wingdings" pitchFamily="2" charset="2"/>
              <a:buChar char="Ø"/>
            </a:pPr>
            <a:r>
              <a:rPr lang="en-US" sz="2000" dirty="0" smtClean="0">
                <a:solidFill>
                  <a:srgbClr val="C00000"/>
                </a:solidFill>
              </a:rPr>
              <a:t>The data are stored in </a:t>
            </a:r>
            <a:r>
              <a:rPr lang="en-US" sz="2000" i="1" dirty="0" smtClean="0">
                <a:solidFill>
                  <a:srgbClr val="002060"/>
                </a:solidFill>
              </a:rPr>
              <a:t>paper and file</a:t>
            </a:r>
            <a:r>
              <a:rPr lang="en-US" sz="2000" dirty="0" smtClean="0">
                <a:solidFill>
                  <a:srgbClr val="C00000"/>
                </a:solidFill>
              </a:rPr>
              <a:t>.</a:t>
            </a:r>
          </a:p>
          <a:p>
            <a:pPr lvl="0">
              <a:buFont typeface="Wingdings" pitchFamily="2" charset="2"/>
              <a:buChar char="Ø"/>
            </a:pPr>
            <a:r>
              <a:rPr lang="en-US" sz="2000" dirty="0" smtClean="0">
                <a:solidFill>
                  <a:srgbClr val="C00000"/>
                </a:solidFill>
              </a:rPr>
              <a:t>Each customer section would contain folders for individual orders, and the orders would list each item being purchased.</a:t>
            </a:r>
          </a:p>
          <a:p>
            <a:pPr lvl="0">
              <a:buFont typeface="Wingdings" pitchFamily="2" charset="2"/>
              <a:buChar char="Ø"/>
            </a:pPr>
            <a:r>
              <a:rPr lang="en-US" sz="2000" dirty="0" smtClean="0">
                <a:solidFill>
                  <a:srgbClr val="C00000"/>
                </a:solidFill>
              </a:rPr>
              <a:t>To </a:t>
            </a:r>
            <a:r>
              <a:rPr lang="en-US" sz="2000" i="1" dirty="0" smtClean="0">
                <a:solidFill>
                  <a:srgbClr val="002060"/>
                </a:solidFill>
              </a:rPr>
              <a:t>store or retrieve </a:t>
            </a:r>
            <a:r>
              <a:rPr lang="en-US" sz="2000" dirty="0" smtClean="0">
                <a:solidFill>
                  <a:srgbClr val="C00000"/>
                </a:solidFill>
              </a:rPr>
              <a:t>data, the database  system must start at top</a:t>
            </a:r>
          </a:p>
          <a:p>
            <a:pPr lvl="0">
              <a:buFont typeface="Wingdings" pitchFamily="2" charset="2"/>
              <a:buChar char="Ø"/>
            </a:pPr>
            <a:r>
              <a:rPr lang="en-US" sz="2000" dirty="0" smtClean="0">
                <a:solidFill>
                  <a:srgbClr val="C00000"/>
                </a:solidFill>
              </a:rPr>
              <a:t>The </a:t>
            </a:r>
            <a:r>
              <a:rPr lang="en-US" sz="2000" i="1" dirty="0" smtClean="0">
                <a:solidFill>
                  <a:srgbClr val="002060"/>
                </a:solidFill>
              </a:rPr>
              <a:t>difficulty  of searching </a:t>
            </a:r>
            <a:r>
              <a:rPr lang="en-US" sz="2000" dirty="0" smtClean="0">
                <a:solidFill>
                  <a:srgbClr val="C00000"/>
                </a:solidFill>
              </a:rPr>
              <a:t>for item in the middle/bottom  of the hierarchy.</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1084218"/>
            <a:ext cx="4807534" cy="400110"/>
          </a:xfrm>
          <a:prstGeom prst="rect">
            <a:avLst/>
          </a:prstGeom>
          <a:solidFill>
            <a:schemeClr val="accent2"/>
          </a:solidFill>
        </p:spPr>
        <p:txBody>
          <a:bodyPr wrap="square" rtlCol="0">
            <a:spAutoFit/>
          </a:bodyPr>
          <a:lstStyle/>
          <a:p>
            <a:r>
              <a:rPr lang="en-US" sz="2000" dirty="0" smtClean="0">
                <a:solidFill>
                  <a:schemeClr val="bg1"/>
                </a:solidFill>
              </a:rPr>
              <a:t>DATA MODELS: Hierarchical Model</a:t>
            </a:r>
          </a:p>
        </p:txBody>
      </p:sp>
      <p:pic>
        <p:nvPicPr>
          <p:cNvPr id="2050" name="Picture 2" descr="C:\Users\ranjeet\Desktop\hierarchical-model-48add64778fd4b8f.jpg"/>
          <p:cNvPicPr>
            <a:picLocks noChangeAspect="1" noChangeArrowheads="1"/>
          </p:cNvPicPr>
          <p:nvPr/>
        </p:nvPicPr>
        <p:blipFill>
          <a:blip r:embed="rId2"/>
          <a:srcRect/>
          <a:stretch>
            <a:fillRect/>
          </a:stretch>
        </p:blipFill>
        <p:spPr bwMode="auto">
          <a:xfrm>
            <a:off x="2092016" y="4087089"/>
            <a:ext cx="8201911" cy="231370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 calcmode="lin" valueType="num">
                                      <p:cBhvr additive="base">
                                        <p:cTn id="2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anim calcmode="lin" valueType="num">
                                      <p:cBhvr additive="base">
                                        <p:cTn id="31"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 calcmode="lin" valueType="num">
                                      <p:cBhvr additive="base">
                                        <p:cTn id="3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7928" y="1884247"/>
            <a:ext cx="6220690" cy="4464812"/>
          </a:xfrm>
          <a:prstGeom prst="rect">
            <a:avLst/>
          </a:prstGeom>
        </p:spPr>
        <p:txBody>
          <a:bodyPr wrap="square">
            <a:spAutoFit/>
          </a:bodyPr>
          <a:lstStyle/>
          <a:p>
            <a:pPr lvl="0" algn="just">
              <a:lnSpc>
                <a:spcPct val="150000"/>
              </a:lnSpc>
              <a:buFont typeface="Wingdings" pitchFamily="2" charset="2"/>
              <a:buChar char="Ø"/>
            </a:pPr>
            <a:r>
              <a:rPr lang="en-US" sz="2400" dirty="0" smtClean="0">
                <a:solidFill>
                  <a:srgbClr val="C00000"/>
                </a:solidFill>
              </a:rPr>
              <a:t>The network model is named from the network of connection between the data elements.</a:t>
            </a:r>
          </a:p>
          <a:p>
            <a:pPr lvl="0" algn="just">
              <a:lnSpc>
                <a:spcPct val="150000"/>
              </a:lnSpc>
              <a:buFont typeface="Wingdings" pitchFamily="2" charset="2"/>
              <a:buChar char="Ø"/>
            </a:pPr>
            <a:r>
              <a:rPr lang="en-US" sz="2400" dirty="0" smtClean="0">
                <a:solidFill>
                  <a:srgbClr val="C00000"/>
                </a:solidFill>
              </a:rPr>
              <a:t>The primary goal is to solve the hierarchical problem of searching for data.</a:t>
            </a:r>
          </a:p>
          <a:p>
            <a:pPr lvl="0" algn="just">
              <a:lnSpc>
                <a:spcPct val="150000"/>
              </a:lnSpc>
              <a:buFont typeface="Wingdings" pitchFamily="2" charset="2"/>
              <a:buChar char="Ø"/>
            </a:pPr>
            <a:r>
              <a:rPr lang="en-US" sz="2400" dirty="0" smtClean="0">
                <a:solidFill>
                  <a:srgbClr val="C00000"/>
                </a:solidFill>
              </a:rPr>
              <a:t>The item are now physically separated, they are connected by arrows.</a:t>
            </a:r>
          </a:p>
          <a:p>
            <a:pPr lvl="0" algn="just">
              <a:lnSpc>
                <a:spcPct val="150000"/>
              </a:lnSpc>
              <a:buFont typeface="Wingdings" pitchFamily="2" charset="2"/>
              <a:buChar char="Ø"/>
            </a:pPr>
            <a:r>
              <a:rPr lang="en-US" sz="2400" dirty="0" smtClean="0">
                <a:solidFill>
                  <a:srgbClr val="C00000"/>
                </a:solidFill>
              </a:rPr>
              <a:t>The model solves the search problem but the cost is high.</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1084218"/>
            <a:ext cx="5666516" cy="400110"/>
          </a:xfrm>
          <a:prstGeom prst="rect">
            <a:avLst/>
          </a:prstGeom>
          <a:solidFill>
            <a:schemeClr val="accent2"/>
          </a:solidFill>
        </p:spPr>
        <p:txBody>
          <a:bodyPr wrap="square" rtlCol="0">
            <a:spAutoFit/>
          </a:bodyPr>
          <a:lstStyle/>
          <a:p>
            <a:r>
              <a:rPr lang="en-US" sz="2000" dirty="0" smtClean="0">
                <a:solidFill>
                  <a:schemeClr val="bg1"/>
                </a:solidFill>
              </a:rPr>
              <a:t>NETWORK DATABASE APPROACH/MODELS:-</a:t>
            </a:r>
          </a:p>
        </p:txBody>
      </p:sp>
      <p:pic>
        <p:nvPicPr>
          <p:cNvPr id="3079" name="Picture 7" descr="Network model - Wikipedia"/>
          <p:cNvPicPr>
            <a:picLocks noChangeAspect="1" noChangeArrowheads="1"/>
          </p:cNvPicPr>
          <p:nvPr/>
        </p:nvPicPr>
        <p:blipFill>
          <a:blip r:embed="rId2"/>
          <a:srcRect/>
          <a:stretch>
            <a:fillRect/>
          </a:stretch>
        </p:blipFill>
        <p:spPr bwMode="auto">
          <a:xfrm>
            <a:off x="6708774" y="1969367"/>
            <a:ext cx="4968043" cy="3586306"/>
          </a:xfrm>
          <a:prstGeom prst="rect">
            <a:avLst/>
          </a:prstGeom>
          <a:noFill/>
        </p:spPr>
      </p:pic>
      <p:sp>
        <p:nvSpPr>
          <p:cNvPr id="14" name="TextBox 13"/>
          <p:cNvSpPr txBox="1"/>
          <p:nvPr/>
        </p:nvSpPr>
        <p:spPr>
          <a:xfrm>
            <a:off x="7426036" y="5666509"/>
            <a:ext cx="3810000" cy="369332"/>
          </a:xfrm>
          <a:prstGeom prst="rect">
            <a:avLst/>
          </a:prstGeom>
          <a:noFill/>
        </p:spPr>
        <p:txBody>
          <a:bodyPr wrap="square" rtlCol="0">
            <a:spAutoFit/>
          </a:bodyPr>
          <a:lstStyle/>
          <a:p>
            <a:pPr algn="ctr"/>
            <a:r>
              <a:rPr lang="en-US" b="1" dirty="0" smtClean="0">
                <a:solidFill>
                  <a:srgbClr val="002060"/>
                </a:solidFill>
              </a:rPr>
              <a:t>Network Data Model</a:t>
            </a:r>
            <a:endParaRPr lang="en-US" b="1"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9"/>
                                        </p:tgtEl>
                                        <p:attrNameLst>
                                          <p:attrName>style.visibility</p:attrName>
                                        </p:attrNameLst>
                                      </p:cBhvr>
                                      <p:to>
                                        <p:strVal val="visible"/>
                                      </p:to>
                                    </p:set>
                                    <p:anim calcmode="lin" valueType="num">
                                      <p:cBhvr additive="base">
                                        <p:cTn id="13" dur="500" fill="hold"/>
                                        <p:tgtEl>
                                          <p:spTgt spid="3079"/>
                                        </p:tgtEl>
                                        <p:attrNameLst>
                                          <p:attrName>ppt_x</p:attrName>
                                        </p:attrNameLst>
                                      </p:cBhvr>
                                      <p:tavLst>
                                        <p:tav tm="0">
                                          <p:val>
                                            <p:strVal val="#ppt_x"/>
                                          </p:val>
                                        </p:tav>
                                        <p:tav tm="100000">
                                          <p:val>
                                            <p:strVal val="#ppt_x"/>
                                          </p:val>
                                        </p:tav>
                                      </p:tavLst>
                                    </p:anim>
                                    <p:anim calcmode="lin" valueType="num">
                                      <p:cBhvr additive="base">
                                        <p:cTn id="14"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 calcmode="lin" valueType="num">
                                      <p:cBhvr additive="base">
                                        <p:cTn id="2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 calcmode="lin" valueType="num">
                                      <p:cBhvr additive="base">
                                        <p:cTn id="3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 calcmode="lin" valueType="num">
                                      <p:cBhvr additive="base">
                                        <p:cTn id="3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7927" y="1884247"/>
            <a:ext cx="6303817" cy="4462760"/>
          </a:xfrm>
          <a:prstGeom prst="rect">
            <a:avLst/>
          </a:prstGeom>
        </p:spPr>
        <p:txBody>
          <a:bodyPr wrap="square">
            <a:spAutoFit/>
          </a:bodyPr>
          <a:lstStyle/>
          <a:p>
            <a:pPr lvl="0">
              <a:buFont typeface="Wingdings" pitchFamily="2" charset="2"/>
              <a:buChar char="Ø"/>
            </a:pPr>
            <a:r>
              <a:rPr lang="en-US" sz="2000" dirty="0" smtClean="0">
                <a:solidFill>
                  <a:srgbClr val="C00000"/>
                </a:solidFill>
              </a:rPr>
              <a:t>An </a:t>
            </a:r>
            <a:r>
              <a:rPr lang="en-US" sz="2000" i="1" dirty="0" smtClean="0">
                <a:solidFill>
                  <a:srgbClr val="002060"/>
                </a:solidFill>
              </a:rPr>
              <a:t>object oriented database model </a:t>
            </a:r>
            <a:r>
              <a:rPr lang="en-US" sz="2000" dirty="0" smtClean="0">
                <a:solidFill>
                  <a:srgbClr val="C00000"/>
                </a:solidFill>
              </a:rPr>
              <a:t>is a new and evolving method of organizing data.</a:t>
            </a:r>
          </a:p>
          <a:p>
            <a:pPr lvl="0">
              <a:buFont typeface="Wingdings" pitchFamily="2" charset="2"/>
              <a:buChar char="Ø"/>
            </a:pPr>
            <a:r>
              <a:rPr lang="en-US" sz="2000" dirty="0" smtClean="0">
                <a:solidFill>
                  <a:srgbClr val="C00000"/>
                </a:solidFill>
              </a:rPr>
              <a:t>An object has 3 major components:-</a:t>
            </a:r>
          </a:p>
          <a:p>
            <a:pPr lvl="3">
              <a:buFont typeface="Wingdings" pitchFamily="2" charset="2"/>
              <a:buChar char="§"/>
            </a:pPr>
            <a:r>
              <a:rPr lang="en-US" sz="2000" dirty="0" smtClean="0">
                <a:solidFill>
                  <a:srgbClr val="002060"/>
                </a:solidFill>
              </a:rPr>
              <a:t>A name</a:t>
            </a:r>
          </a:p>
          <a:p>
            <a:pPr lvl="3">
              <a:buFont typeface="Wingdings" pitchFamily="2" charset="2"/>
              <a:buChar char="§"/>
            </a:pPr>
            <a:r>
              <a:rPr lang="en-US" sz="2000" dirty="0" smtClean="0">
                <a:solidFill>
                  <a:srgbClr val="002060"/>
                </a:solidFill>
              </a:rPr>
              <a:t>A set of properties/attributes</a:t>
            </a:r>
          </a:p>
          <a:p>
            <a:pPr lvl="3">
              <a:buFont typeface="Wingdings" pitchFamily="2" charset="2"/>
              <a:buChar char="§"/>
            </a:pPr>
            <a:r>
              <a:rPr lang="en-US" sz="2000" dirty="0" smtClean="0">
                <a:solidFill>
                  <a:srgbClr val="002060"/>
                </a:solidFill>
              </a:rPr>
              <a:t>A set of methods/functions</a:t>
            </a:r>
          </a:p>
          <a:p>
            <a:pPr>
              <a:buFont typeface="Wingdings" pitchFamily="2" charset="2"/>
              <a:buChar char="Ø"/>
            </a:pPr>
            <a:r>
              <a:rPr lang="en-US" sz="2000" dirty="0" smtClean="0">
                <a:solidFill>
                  <a:srgbClr val="C00000"/>
                </a:solidFill>
              </a:rPr>
              <a:t>The properties describe the object just as attribute describe an entity in the relational database.</a:t>
            </a:r>
          </a:p>
          <a:p>
            <a:pPr lvl="0">
              <a:buFont typeface="Wingdings" pitchFamily="2" charset="2"/>
              <a:buChar char="Ø"/>
            </a:pPr>
            <a:r>
              <a:rPr lang="en-US" sz="2000" dirty="0" smtClean="0">
                <a:solidFill>
                  <a:srgbClr val="C00000"/>
                </a:solidFill>
              </a:rPr>
              <a:t>Methods are short programs that define the actions that each can take.</a:t>
            </a:r>
          </a:p>
          <a:p>
            <a:pPr lvl="0">
              <a:buFont typeface="Wingdings" pitchFamily="2" charset="2"/>
              <a:buChar char="Ø"/>
            </a:pPr>
            <a:endParaRPr lang="en-US" sz="2000" dirty="0" smtClean="0">
              <a:solidFill>
                <a:srgbClr val="C00000"/>
              </a:solidFill>
            </a:endParaRPr>
          </a:p>
          <a:p>
            <a:pPr lvl="0"/>
            <a:r>
              <a:rPr lang="en-US" sz="2000" i="1" dirty="0" smtClean="0">
                <a:solidFill>
                  <a:srgbClr val="002060"/>
                </a:solidFill>
              </a:rPr>
              <a:t>For example, the code to add a new customer would be stored with the customer object.</a:t>
            </a:r>
          </a:p>
          <a:p>
            <a:pPr lvl="0"/>
            <a:endParaRPr lang="en-US" sz="2400" dirty="0"/>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1084218"/>
            <a:ext cx="5666516" cy="400110"/>
          </a:xfrm>
          <a:prstGeom prst="rect">
            <a:avLst/>
          </a:prstGeom>
          <a:solidFill>
            <a:schemeClr val="accent2"/>
          </a:solidFill>
        </p:spPr>
        <p:txBody>
          <a:bodyPr wrap="square" rtlCol="0">
            <a:spAutoFit/>
          </a:bodyPr>
          <a:lstStyle/>
          <a:p>
            <a:r>
              <a:rPr lang="en-US" sz="2000" dirty="0" smtClean="0">
                <a:solidFill>
                  <a:schemeClr val="bg1"/>
                </a:solidFill>
              </a:rPr>
              <a:t>Object oriented database model :-</a:t>
            </a:r>
          </a:p>
        </p:txBody>
      </p:sp>
      <p:sp>
        <p:nvSpPr>
          <p:cNvPr id="14" name="TextBox 13"/>
          <p:cNvSpPr txBox="1"/>
          <p:nvPr/>
        </p:nvSpPr>
        <p:spPr>
          <a:xfrm>
            <a:off x="7426036" y="5666509"/>
            <a:ext cx="3810000" cy="369332"/>
          </a:xfrm>
          <a:prstGeom prst="rect">
            <a:avLst/>
          </a:prstGeom>
          <a:noFill/>
        </p:spPr>
        <p:txBody>
          <a:bodyPr wrap="square" rtlCol="0">
            <a:spAutoFit/>
          </a:bodyPr>
          <a:lstStyle/>
          <a:p>
            <a:pPr algn="ctr"/>
            <a:r>
              <a:rPr lang="en-US" b="1" dirty="0" smtClean="0">
                <a:solidFill>
                  <a:srgbClr val="002060"/>
                </a:solidFill>
              </a:rPr>
              <a:t>Object Oriented Database Approach</a:t>
            </a:r>
            <a:endParaRPr lang="en-US" b="1" dirty="0">
              <a:solidFill>
                <a:srgbClr val="002060"/>
              </a:solidFill>
            </a:endParaRPr>
          </a:p>
        </p:txBody>
      </p:sp>
      <p:grpSp>
        <p:nvGrpSpPr>
          <p:cNvPr id="2" name="Group 2"/>
          <p:cNvGrpSpPr>
            <a:grpSpLocks/>
          </p:cNvGrpSpPr>
          <p:nvPr/>
        </p:nvGrpSpPr>
        <p:grpSpPr bwMode="auto">
          <a:xfrm>
            <a:off x="6766500" y="1400463"/>
            <a:ext cx="4954444" cy="3808846"/>
            <a:chOff x="5966" y="115"/>
            <a:chExt cx="5271" cy="3620"/>
          </a:xfrm>
        </p:grpSpPr>
        <p:pic>
          <p:nvPicPr>
            <p:cNvPr id="64515" name="Picture 3"/>
            <p:cNvPicPr>
              <a:picLocks noChangeAspect="1" noChangeArrowheads="1"/>
            </p:cNvPicPr>
            <p:nvPr/>
          </p:nvPicPr>
          <p:blipFill>
            <a:blip r:embed="rId2"/>
            <a:srcRect/>
            <a:stretch>
              <a:fillRect/>
            </a:stretch>
          </p:blipFill>
          <p:spPr bwMode="auto">
            <a:xfrm>
              <a:off x="5966" y="114"/>
              <a:ext cx="2412" cy="2784"/>
            </a:xfrm>
            <a:prstGeom prst="rect">
              <a:avLst/>
            </a:prstGeom>
            <a:noFill/>
          </p:spPr>
        </p:pic>
        <p:pic>
          <p:nvPicPr>
            <p:cNvPr id="64516" name="Picture 4"/>
            <p:cNvPicPr>
              <a:picLocks noChangeAspect="1" noChangeArrowheads="1"/>
            </p:cNvPicPr>
            <p:nvPr/>
          </p:nvPicPr>
          <p:blipFill>
            <a:blip r:embed="rId3"/>
            <a:srcRect/>
            <a:stretch>
              <a:fillRect/>
            </a:stretch>
          </p:blipFill>
          <p:spPr bwMode="auto">
            <a:xfrm>
              <a:off x="8378" y="114"/>
              <a:ext cx="2859" cy="279"/>
            </a:xfrm>
            <a:prstGeom prst="rect">
              <a:avLst/>
            </a:prstGeom>
            <a:noFill/>
          </p:spPr>
        </p:pic>
        <p:pic>
          <p:nvPicPr>
            <p:cNvPr id="64517" name="Picture 5"/>
            <p:cNvPicPr>
              <a:picLocks noChangeAspect="1" noChangeArrowheads="1"/>
            </p:cNvPicPr>
            <p:nvPr/>
          </p:nvPicPr>
          <p:blipFill>
            <a:blip r:embed="rId4"/>
            <a:srcRect/>
            <a:stretch>
              <a:fillRect/>
            </a:stretch>
          </p:blipFill>
          <p:spPr bwMode="auto">
            <a:xfrm>
              <a:off x="8378" y="532"/>
              <a:ext cx="2859" cy="3202"/>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 calcmode="lin" valueType="num">
                                      <p:cBhvr additive="base">
                                        <p:cTn id="21"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anim calcmode="lin" valueType="num">
                                      <p:cBhvr additive="base">
                                        <p:cTn id="43"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 calcmode="lin" valueType="num">
                                      <p:cBhvr additive="base">
                                        <p:cTn id="49"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365760" y="625384"/>
          <a:ext cx="11469189" cy="5551623"/>
        </p:xfrm>
        <a:graphic>
          <a:graphicData uri="http://schemas.openxmlformats.org/drawingml/2006/table">
            <a:tbl>
              <a:tblPr/>
              <a:tblGrid>
                <a:gridCol w="11469189">
                  <a:extLst>
                    <a:ext uri="{9D8B030D-6E8A-4147-A177-3AD203B41FA5}">
                      <a16:colId xmlns:a16="http://schemas.microsoft.com/office/drawing/2014/main" val="20000"/>
                    </a:ext>
                  </a:extLst>
                </a:gridCol>
              </a:tblGrid>
              <a:tr h="391088">
                <a:tc>
                  <a:txBody>
                    <a:bodyPr/>
                    <a:lstStyle/>
                    <a:p>
                      <a:pPr algn="ctr">
                        <a:lnSpc>
                          <a:spcPct val="115000"/>
                        </a:lnSpc>
                        <a:spcAft>
                          <a:spcPts val="0"/>
                        </a:spcAft>
                      </a:pPr>
                      <a:r>
                        <a:rPr lang="en-IN" sz="2400" b="1" dirty="0" smtClean="0">
                          <a:solidFill>
                            <a:srgbClr val="0000CC"/>
                          </a:solidFill>
                          <a:latin typeface="Times New Roman"/>
                          <a:ea typeface="Calibri"/>
                          <a:cs typeface="Times New Roman"/>
                        </a:rPr>
                        <a:t>SYLLABUS</a:t>
                      </a:r>
                      <a:endParaRPr lang="en-IN" sz="2400" dirty="0">
                        <a:solidFill>
                          <a:srgbClr val="0000CC"/>
                        </a:solidFill>
                        <a:latin typeface="Calibri"/>
                        <a:ea typeface="Times New Roman"/>
                        <a:cs typeface="Times New Roman"/>
                      </a:endParaRPr>
                    </a:p>
                  </a:txBody>
                  <a:tcPr marL="19699" marR="196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76015">
                <a:tc>
                  <a:txBody>
                    <a:bodyPr/>
                    <a:lstStyle/>
                    <a:p>
                      <a:pPr>
                        <a:lnSpc>
                          <a:spcPct val="115000"/>
                        </a:lnSpc>
                        <a:spcAft>
                          <a:spcPts val="0"/>
                        </a:spcAft>
                      </a:pPr>
                      <a:r>
                        <a:rPr lang="en-IN" sz="2400" b="1" dirty="0">
                          <a:solidFill>
                            <a:srgbClr val="0070C0"/>
                          </a:solidFill>
                          <a:latin typeface="Times New Roman"/>
                          <a:ea typeface="Calibri"/>
                          <a:cs typeface="Times New Roman"/>
                        </a:rPr>
                        <a:t>UNIT:1 </a:t>
                      </a:r>
                      <a:r>
                        <a:rPr lang="en-IN" sz="2400" dirty="0">
                          <a:solidFill>
                            <a:srgbClr val="0070C0"/>
                          </a:solidFill>
                          <a:latin typeface="Times New Roman"/>
                          <a:ea typeface="Calibri"/>
                          <a:cs typeface="Times New Roman"/>
                        </a:rPr>
                        <a:t>	</a:t>
                      </a:r>
                      <a:r>
                        <a:rPr lang="en-IN" sz="2400" b="1" dirty="0" smtClean="0">
                          <a:solidFill>
                            <a:srgbClr val="0070C0"/>
                          </a:solidFill>
                          <a:latin typeface="Times New Roman"/>
                          <a:ea typeface="Calibri"/>
                          <a:cs typeface="Times New Roman"/>
                        </a:rPr>
                        <a:t>        </a:t>
                      </a:r>
                      <a:r>
                        <a:rPr lang="en-IN" sz="2400" b="1" dirty="0">
                          <a:solidFill>
                            <a:srgbClr val="0070C0"/>
                          </a:solidFill>
                          <a:latin typeface="Times New Roman"/>
                          <a:ea typeface="Calibri"/>
                          <a:cs typeface="Times New Roman"/>
                        </a:rPr>
                        <a:t>		                </a:t>
                      </a:r>
                      <a:r>
                        <a:rPr lang="en-IN" sz="2400" b="1" dirty="0" smtClean="0">
                          <a:solidFill>
                            <a:srgbClr val="0070C0"/>
                          </a:solidFill>
                          <a:latin typeface="Times New Roman"/>
                          <a:ea typeface="Calibri"/>
                          <a:cs typeface="Times New Roman"/>
                        </a:rPr>
                        <a:t>                                                             (15 </a:t>
                      </a:r>
                      <a:r>
                        <a:rPr lang="en-IN" sz="2400" b="1" dirty="0">
                          <a:solidFill>
                            <a:srgbClr val="0070C0"/>
                          </a:solidFill>
                          <a:latin typeface="Times New Roman"/>
                          <a:ea typeface="Calibri"/>
                          <a:cs typeface="Times New Roman"/>
                        </a:rPr>
                        <a:t>Hours)</a:t>
                      </a:r>
                      <a:endParaRPr lang="en-IN" sz="2400" dirty="0">
                        <a:solidFill>
                          <a:srgbClr val="0070C0"/>
                        </a:solidFill>
                        <a:latin typeface="Calibri"/>
                        <a:ea typeface="Times New Roman"/>
                        <a:cs typeface="Times New Roman"/>
                      </a:endParaRPr>
                    </a:p>
                    <a:p>
                      <a:pPr algn="just">
                        <a:lnSpc>
                          <a:spcPct val="115000"/>
                        </a:lnSpc>
                        <a:spcAft>
                          <a:spcPts val="0"/>
                        </a:spcAft>
                      </a:pPr>
                      <a:r>
                        <a:rPr lang="en-US" sz="2400" kern="1200" dirty="0" smtClean="0">
                          <a:solidFill>
                            <a:srgbClr val="C00000"/>
                          </a:solidFill>
                          <a:latin typeface="+mn-lt"/>
                          <a:ea typeface="+mn-ea"/>
                          <a:cs typeface="+mn-cs"/>
                        </a:rPr>
                        <a:t>Introduction to database Systems, advantages of database system over traditional file system, Basic concepts &amp; Definitions, Database users, Database Language, Database System Architecture, Schemas, Sub Schemas, &amp; Instances, database constraints, 3-level database architecture, Data Abstraction, Data Independence, Mappings, Structure, Components &amp; functions of DBMS, Data models.</a:t>
                      </a:r>
                      <a:endParaRPr lang="en-IN" sz="2400" dirty="0">
                        <a:solidFill>
                          <a:srgbClr val="C00000"/>
                        </a:solidFill>
                        <a:latin typeface="Calibri"/>
                        <a:ea typeface="Times New Roman"/>
                        <a:cs typeface="Times New Roman"/>
                      </a:endParaRPr>
                    </a:p>
                  </a:txBody>
                  <a:tcPr marL="19699" marR="196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07255">
                <a:tc>
                  <a:txBody>
                    <a:bodyPr/>
                    <a:lstStyle/>
                    <a:p>
                      <a:pPr algn="ctr">
                        <a:lnSpc>
                          <a:spcPct val="115000"/>
                        </a:lnSpc>
                        <a:spcAft>
                          <a:spcPts val="0"/>
                        </a:spcAft>
                      </a:pPr>
                      <a:r>
                        <a:rPr lang="en-IN" sz="2400" b="1" kern="1200" dirty="0" smtClean="0">
                          <a:solidFill>
                            <a:srgbClr val="0070C0"/>
                          </a:solidFill>
                          <a:latin typeface="Times New Roman"/>
                          <a:ea typeface="Calibri"/>
                          <a:cs typeface="Times New Roman"/>
                        </a:rPr>
                        <a:t>UNIT:2                                                                                                          (13 Hours)</a:t>
                      </a:r>
                    </a:p>
                    <a:p>
                      <a:pPr algn="just">
                        <a:lnSpc>
                          <a:spcPct val="115000"/>
                        </a:lnSpc>
                        <a:spcAft>
                          <a:spcPts val="0"/>
                        </a:spcAft>
                      </a:pPr>
                      <a:r>
                        <a:rPr lang="en-US" sz="2000" kern="1200" dirty="0" smtClean="0">
                          <a:solidFill>
                            <a:srgbClr val="C00000"/>
                          </a:solidFill>
                          <a:latin typeface="+mn-lt"/>
                          <a:ea typeface="+mn-ea"/>
                          <a:cs typeface="+mn-cs"/>
                        </a:rPr>
                        <a:t>Entity relationship model, Components of ER model, Mapping E-R model to Relational schema, Relational Algebra, </a:t>
                      </a:r>
                      <a:r>
                        <a:rPr lang="en-US" sz="2000" kern="1200" dirty="0" err="1" smtClean="0">
                          <a:solidFill>
                            <a:srgbClr val="C00000"/>
                          </a:solidFill>
                          <a:latin typeface="+mn-lt"/>
                          <a:ea typeface="+mn-ea"/>
                          <a:cs typeface="+mn-cs"/>
                        </a:rPr>
                        <a:t>Tuple</a:t>
                      </a:r>
                      <a:r>
                        <a:rPr lang="en-US" sz="2000" kern="1200" dirty="0" smtClean="0">
                          <a:solidFill>
                            <a:srgbClr val="C00000"/>
                          </a:solidFill>
                          <a:latin typeface="+mn-lt"/>
                          <a:ea typeface="+mn-ea"/>
                          <a:cs typeface="+mn-cs"/>
                        </a:rPr>
                        <a:t> &amp; Domain Relational Calculus, Relational Query Languages: SQL and QBE. Database Design:-Database development life cycle (DDLC), Automated design tools, Functional dependency and Decomposition, Join strategies, Dependency Preservation &amp; lossless Design, Normalization, Normal forms:1NF, 2NF,3NF, and BCNF, Multi-valued Dependencies, 4NF &amp; 5NF. Query processing and optimization: Evaluation of Relational Algebra Expressions, Query optimization, Query cost estimation.</a:t>
                      </a:r>
                      <a:endParaRPr lang="en-IN" sz="2000" kern="1200" dirty="0">
                        <a:solidFill>
                          <a:srgbClr val="C00000"/>
                        </a:solidFill>
                        <a:latin typeface="+mn-lt"/>
                        <a:ea typeface="+mn-ea"/>
                        <a:cs typeface="+mn-cs"/>
                      </a:endParaRPr>
                    </a:p>
                  </a:txBody>
                  <a:tcPr marL="19699" marR="196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7927" y="1884247"/>
            <a:ext cx="6303817" cy="1938992"/>
          </a:xfrm>
          <a:prstGeom prst="rect">
            <a:avLst/>
          </a:prstGeom>
        </p:spPr>
        <p:txBody>
          <a:bodyPr wrap="square">
            <a:spAutoFit/>
          </a:bodyPr>
          <a:lstStyle/>
          <a:p>
            <a:pPr lvl="0" algn="just">
              <a:buFont typeface="Wingdings" pitchFamily="2" charset="2"/>
              <a:buChar char="Ø"/>
            </a:pPr>
            <a:r>
              <a:rPr lang="en-US" sz="2000" dirty="0" smtClean="0">
                <a:solidFill>
                  <a:srgbClr val="C00000"/>
                </a:solidFill>
              </a:rPr>
              <a:t>The </a:t>
            </a:r>
            <a:r>
              <a:rPr lang="en-US" sz="2000" i="1" dirty="0" smtClean="0">
                <a:solidFill>
                  <a:srgbClr val="002060"/>
                </a:solidFill>
              </a:rPr>
              <a:t>relational data model </a:t>
            </a:r>
            <a:r>
              <a:rPr lang="en-US" sz="2000" dirty="0" smtClean="0">
                <a:solidFill>
                  <a:srgbClr val="C00000"/>
                </a:solidFill>
              </a:rPr>
              <a:t>was first introduced by Ted </a:t>
            </a:r>
            <a:r>
              <a:rPr lang="en-US" sz="2000" dirty="0" err="1" smtClean="0">
                <a:solidFill>
                  <a:srgbClr val="C00000"/>
                </a:solidFill>
              </a:rPr>
              <a:t>Codd</a:t>
            </a:r>
            <a:r>
              <a:rPr lang="en-US" sz="2000" dirty="0" smtClean="0">
                <a:solidFill>
                  <a:srgbClr val="C00000"/>
                </a:solidFill>
              </a:rPr>
              <a:t> of IBM Research in 1970.</a:t>
            </a:r>
          </a:p>
          <a:p>
            <a:pPr lvl="0" algn="just">
              <a:buFont typeface="Wingdings" pitchFamily="2" charset="2"/>
              <a:buChar char="Ø"/>
            </a:pPr>
            <a:r>
              <a:rPr lang="en-US" sz="2000" dirty="0" smtClean="0">
                <a:solidFill>
                  <a:srgbClr val="C00000"/>
                </a:solidFill>
              </a:rPr>
              <a:t>The basic building blocks in the model is </a:t>
            </a:r>
            <a:r>
              <a:rPr lang="en-US" sz="2000" i="1" dirty="0" smtClean="0">
                <a:solidFill>
                  <a:srgbClr val="002060"/>
                </a:solidFill>
              </a:rPr>
              <a:t>tables/relations.</a:t>
            </a:r>
          </a:p>
          <a:p>
            <a:pPr lvl="0" algn="just">
              <a:buFont typeface="Wingdings" pitchFamily="2" charset="2"/>
              <a:buChar char="Ø"/>
            </a:pPr>
            <a:r>
              <a:rPr lang="en-US" sz="2000" dirty="0" smtClean="0">
                <a:solidFill>
                  <a:srgbClr val="C00000"/>
                </a:solidFill>
              </a:rPr>
              <a:t>The	relational	model represents the database as a </a:t>
            </a:r>
            <a:r>
              <a:rPr lang="en-US" sz="2000" i="1" dirty="0" smtClean="0">
                <a:solidFill>
                  <a:srgbClr val="002060"/>
                </a:solidFill>
              </a:rPr>
              <a:t>collection of relations</a:t>
            </a:r>
            <a:r>
              <a:rPr lang="en-US" sz="2000" dirty="0" smtClean="0">
                <a:solidFill>
                  <a:srgbClr val="C00000"/>
                </a:solidFill>
              </a:rPr>
              <a:t>,  and each row in relations  represents a collection of related data values.</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1084218"/>
            <a:ext cx="5666516" cy="400110"/>
          </a:xfrm>
          <a:prstGeom prst="rect">
            <a:avLst/>
          </a:prstGeom>
          <a:solidFill>
            <a:schemeClr val="accent2"/>
          </a:solidFill>
        </p:spPr>
        <p:txBody>
          <a:bodyPr wrap="square" rtlCol="0">
            <a:spAutoFit/>
          </a:bodyPr>
          <a:lstStyle/>
          <a:p>
            <a:r>
              <a:rPr lang="en-US" sz="2000" dirty="0" smtClean="0">
                <a:solidFill>
                  <a:schemeClr val="bg1"/>
                </a:solidFill>
              </a:rPr>
              <a:t>Relational data model :-</a:t>
            </a:r>
          </a:p>
        </p:txBody>
      </p:sp>
      <p:sp>
        <p:nvSpPr>
          <p:cNvPr id="14" name="TextBox 13"/>
          <p:cNvSpPr txBox="1"/>
          <p:nvPr/>
        </p:nvSpPr>
        <p:spPr>
          <a:xfrm>
            <a:off x="7273631" y="3809939"/>
            <a:ext cx="3810000" cy="369332"/>
          </a:xfrm>
          <a:prstGeom prst="rect">
            <a:avLst/>
          </a:prstGeom>
          <a:noFill/>
        </p:spPr>
        <p:txBody>
          <a:bodyPr wrap="square" rtlCol="0">
            <a:spAutoFit/>
          </a:bodyPr>
          <a:lstStyle/>
          <a:p>
            <a:pPr algn="ctr"/>
            <a:r>
              <a:rPr lang="en-US" b="1" i="1" dirty="0" smtClean="0">
                <a:solidFill>
                  <a:srgbClr val="002060"/>
                </a:solidFill>
              </a:rPr>
              <a:t>Relational data model</a:t>
            </a:r>
            <a:endParaRPr lang="en-US" b="1" dirty="0">
              <a:solidFill>
                <a:srgbClr val="002060"/>
              </a:solidFill>
            </a:endParaRPr>
          </a:p>
        </p:txBody>
      </p:sp>
      <p:pic>
        <p:nvPicPr>
          <p:cNvPr id="13" name="image36.jpeg"/>
          <p:cNvPicPr/>
          <p:nvPr/>
        </p:nvPicPr>
        <p:blipFill>
          <a:blip r:embed="rId2" cstate="print"/>
          <a:stretch>
            <a:fillRect/>
          </a:stretch>
        </p:blipFill>
        <p:spPr>
          <a:xfrm>
            <a:off x="6769811" y="968677"/>
            <a:ext cx="5075825" cy="2938310"/>
          </a:xfrm>
          <a:prstGeom prst="rect">
            <a:avLst/>
          </a:prstGeom>
        </p:spPr>
      </p:pic>
      <p:sp>
        <p:nvSpPr>
          <p:cNvPr id="15" name="TextBox 14"/>
          <p:cNvSpPr txBox="1"/>
          <p:nvPr/>
        </p:nvSpPr>
        <p:spPr>
          <a:xfrm>
            <a:off x="429487" y="4142494"/>
            <a:ext cx="11194473" cy="2246769"/>
          </a:xfrm>
          <a:prstGeom prst="rect">
            <a:avLst/>
          </a:prstGeom>
          <a:noFill/>
        </p:spPr>
        <p:txBody>
          <a:bodyPr wrap="square" rtlCol="0">
            <a:spAutoFit/>
          </a:bodyPr>
          <a:lstStyle/>
          <a:p>
            <a:pPr algn="just">
              <a:buFont typeface="Wingdings" pitchFamily="2" charset="2"/>
              <a:buChar char="Ø"/>
            </a:pPr>
            <a:r>
              <a:rPr lang="en-US" sz="2000" dirty="0" smtClean="0">
                <a:solidFill>
                  <a:srgbClr val="C00000"/>
                </a:solidFill>
              </a:rPr>
              <a:t>In the relational model, </a:t>
            </a:r>
            <a:r>
              <a:rPr lang="en-US" sz="2000" i="1" dirty="0" smtClean="0">
                <a:solidFill>
                  <a:srgbClr val="002060"/>
                </a:solidFill>
              </a:rPr>
              <a:t>each row in the table represents a fact </a:t>
            </a:r>
            <a:r>
              <a:rPr lang="en-US" sz="2000" dirty="0" smtClean="0">
                <a:solidFill>
                  <a:srgbClr val="C00000"/>
                </a:solidFill>
              </a:rPr>
              <a:t>that typically corresponds to a real world entity/relationships.</a:t>
            </a:r>
          </a:p>
          <a:p>
            <a:pPr algn="just">
              <a:buFont typeface="Wingdings" pitchFamily="2" charset="2"/>
              <a:buChar char="Ø"/>
            </a:pPr>
            <a:r>
              <a:rPr lang="en-US" sz="2000" dirty="0" smtClean="0">
                <a:solidFill>
                  <a:srgbClr val="C00000"/>
                </a:solidFill>
              </a:rPr>
              <a:t>In the formal relationship relational model terminology, a row is called as </a:t>
            </a:r>
            <a:r>
              <a:rPr lang="en-US" sz="2000" dirty="0" err="1" smtClean="0">
                <a:solidFill>
                  <a:srgbClr val="C00000"/>
                </a:solidFill>
              </a:rPr>
              <a:t>tuple</a:t>
            </a:r>
            <a:r>
              <a:rPr lang="en-US" sz="2000" dirty="0" smtClean="0">
                <a:solidFill>
                  <a:srgbClr val="C00000"/>
                </a:solidFill>
              </a:rPr>
              <a:t>, a column header is called as attribute and the table is called as relation.</a:t>
            </a:r>
          </a:p>
          <a:p>
            <a:pPr algn="just">
              <a:buFont typeface="Wingdings" pitchFamily="2" charset="2"/>
              <a:buChar char="Ø"/>
            </a:pPr>
            <a:r>
              <a:rPr lang="en-US" sz="2000" dirty="0" smtClean="0">
                <a:solidFill>
                  <a:srgbClr val="C00000"/>
                </a:solidFill>
              </a:rPr>
              <a:t>The data types describing the type of data of values that can appear in each column is represented by a  </a:t>
            </a:r>
            <a:r>
              <a:rPr lang="en-US" sz="2000" i="1" dirty="0" smtClean="0">
                <a:solidFill>
                  <a:srgbClr val="002060"/>
                </a:solidFill>
              </a:rPr>
              <a:t>domain</a:t>
            </a:r>
            <a:r>
              <a:rPr lang="en-US" sz="2000" dirty="0" smtClean="0">
                <a:solidFill>
                  <a:srgbClr val="C00000"/>
                </a:solidFill>
              </a:rPr>
              <a:t> of possible values.</a:t>
            </a:r>
          </a:p>
          <a:p>
            <a:pPr algn="just">
              <a:buFont typeface="Wingdings" pitchFamily="2" charset="2"/>
              <a:buChar char="Ø"/>
            </a:pPr>
            <a:r>
              <a:rPr lang="en-US" sz="2000" dirty="0" smtClean="0">
                <a:solidFill>
                  <a:srgbClr val="C00000"/>
                </a:solidFill>
              </a:rPr>
              <a:t>Informally, </a:t>
            </a:r>
            <a:r>
              <a:rPr lang="en-US" sz="2000" i="1" dirty="0" smtClean="0">
                <a:solidFill>
                  <a:srgbClr val="002060"/>
                </a:solidFill>
              </a:rPr>
              <a:t>a table is an entity set and a row is an entity.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additive="base">
                                        <p:cTn id="2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anim calcmode="lin" valueType="num">
                                      <p:cBhvr additive="base">
                                        <p:cTn id="3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anim calcmode="lin" valueType="num">
                                      <p:cBhvr additive="base">
                                        <p:cTn id="3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xEl>
                                              <p:pRg st="3" end="3"/>
                                            </p:txEl>
                                          </p:spTgt>
                                        </p:tgtEl>
                                        <p:attrNameLst>
                                          <p:attrName>style.visibility</p:attrName>
                                        </p:attrNameLst>
                                      </p:cBhvr>
                                      <p:to>
                                        <p:strVal val="visible"/>
                                      </p:to>
                                    </p:set>
                                    <p:anim calcmode="lin" valueType="num">
                                      <p:cBhvr additive="base">
                                        <p:cTn id="39"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7927" y="1773407"/>
            <a:ext cx="11388437" cy="4708981"/>
          </a:xfrm>
          <a:prstGeom prst="rect">
            <a:avLst/>
          </a:prstGeom>
        </p:spPr>
        <p:txBody>
          <a:bodyPr wrap="square">
            <a:spAutoFit/>
          </a:bodyPr>
          <a:lstStyle/>
          <a:p>
            <a:pPr lvl="0" algn="just">
              <a:buFont typeface="Wingdings" pitchFamily="2" charset="2"/>
              <a:buChar char="Ø"/>
            </a:pPr>
            <a:r>
              <a:rPr lang="en-US" sz="2400" dirty="0" smtClean="0">
                <a:solidFill>
                  <a:srgbClr val="C00000"/>
                </a:solidFill>
              </a:rPr>
              <a:t>The </a:t>
            </a:r>
            <a:r>
              <a:rPr lang="en-US" sz="2400" i="1" dirty="0" smtClean="0">
                <a:solidFill>
                  <a:srgbClr val="002060"/>
                </a:solidFill>
              </a:rPr>
              <a:t>database</a:t>
            </a:r>
            <a:r>
              <a:rPr lang="en-US" sz="2400" dirty="0" smtClean="0">
                <a:solidFill>
                  <a:srgbClr val="C00000"/>
                </a:solidFill>
              </a:rPr>
              <a:t> is used to store information that is useful for an organization and represents this information through some means of modeling.</a:t>
            </a:r>
          </a:p>
          <a:p>
            <a:pPr lvl="0" algn="just">
              <a:buFont typeface="Wingdings" pitchFamily="2" charset="2"/>
              <a:buChar char="Ø"/>
            </a:pPr>
            <a:r>
              <a:rPr lang="en-US" sz="2400" dirty="0" smtClean="0">
                <a:solidFill>
                  <a:srgbClr val="C00000"/>
                </a:solidFill>
              </a:rPr>
              <a:t>The </a:t>
            </a:r>
            <a:r>
              <a:rPr lang="en-US" sz="2400" i="1" dirty="0" smtClean="0">
                <a:solidFill>
                  <a:srgbClr val="002060"/>
                </a:solidFill>
              </a:rPr>
              <a:t>ER model </a:t>
            </a:r>
            <a:r>
              <a:rPr lang="en-US" sz="2400" dirty="0" smtClean="0">
                <a:solidFill>
                  <a:srgbClr val="C00000"/>
                </a:solidFill>
              </a:rPr>
              <a:t>was developed to facilitate the database design that represents the overall </a:t>
            </a:r>
            <a:r>
              <a:rPr lang="en-US" sz="2400" i="1" dirty="0" smtClean="0">
                <a:solidFill>
                  <a:srgbClr val="002060"/>
                </a:solidFill>
              </a:rPr>
              <a:t>logical structure </a:t>
            </a:r>
            <a:r>
              <a:rPr lang="en-US" sz="2400" dirty="0" smtClean="0">
                <a:solidFill>
                  <a:srgbClr val="C00000"/>
                </a:solidFill>
              </a:rPr>
              <a:t>of a database.</a:t>
            </a:r>
          </a:p>
          <a:p>
            <a:pPr lvl="0" algn="just">
              <a:buFont typeface="Wingdings" pitchFamily="2" charset="2"/>
              <a:buChar char="Ø"/>
            </a:pPr>
            <a:r>
              <a:rPr lang="en-US" sz="2400" dirty="0" smtClean="0">
                <a:solidFill>
                  <a:srgbClr val="C00000"/>
                </a:solidFill>
              </a:rPr>
              <a:t>The ER model is very useful in </a:t>
            </a:r>
            <a:r>
              <a:rPr lang="en-US" sz="2400" i="1" dirty="0" smtClean="0">
                <a:solidFill>
                  <a:srgbClr val="002060"/>
                </a:solidFill>
              </a:rPr>
              <a:t>mapping</a:t>
            </a:r>
            <a:r>
              <a:rPr lang="en-US" sz="2400" dirty="0" smtClean="0">
                <a:solidFill>
                  <a:srgbClr val="C00000"/>
                </a:solidFill>
              </a:rPr>
              <a:t> the meanings and interactions of real-world enterprises onto a </a:t>
            </a:r>
            <a:r>
              <a:rPr lang="en-US" sz="2400" i="1" dirty="0" smtClean="0">
                <a:solidFill>
                  <a:srgbClr val="002060"/>
                </a:solidFill>
              </a:rPr>
              <a:t>conceptual schema</a:t>
            </a:r>
            <a:r>
              <a:rPr lang="en-US" sz="2400" dirty="0" smtClean="0">
                <a:solidFill>
                  <a:srgbClr val="C00000"/>
                </a:solidFill>
              </a:rPr>
              <a:t>.</a:t>
            </a:r>
          </a:p>
          <a:p>
            <a:pPr lvl="0" algn="just">
              <a:buFont typeface="Wingdings" pitchFamily="2" charset="2"/>
              <a:buChar char="Ø"/>
            </a:pPr>
            <a:r>
              <a:rPr lang="en-US" sz="2400" dirty="0" smtClean="0">
                <a:solidFill>
                  <a:srgbClr val="C00000"/>
                </a:solidFill>
              </a:rPr>
              <a:t>The database structure, employing the ER model is usually shown pictorially using </a:t>
            </a:r>
            <a:r>
              <a:rPr lang="en-US" sz="2400" i="1" dirty="0" smtClean="0">
                <a:solidFill>
                  <a:srgbClr val="002060"/>
                </a:solidFill>
              </a:rPr>
              <a:t>entity- relationship(ER)diagram </a:t>
            </a:r>
            <a:r>
              <a:rPr lang="en-US" sz="2400" dirty="0" smtClean="0">
                <a:solidFill>
                  <a:srgbClr val="C00000"/>
                </a:solidFill>
              </a:rPr>
              <a:t>,which shown how the schema for the database application can be displayed by means of the graphical notation .</a:t>
            </a:r>
          </a:p>
          <a:p>
            <a:pPr lvl="0" algn="just">
              <a:buFont typeface="Wingdings" pitchFamily="2" charset="2"/>
              <a:buChar char="Ø"/>
            </a:pPr>
            <a:r>
              <a:rPr lang="en-US" sz="2400" dirty="0" smtClean="0">
                <a:solidFill>
                  <a:srgbClr val="C00000"/>
                </a:solidFill>
              </a:rPr>
              <a:t>The ER data model employs 3 basic notations: </a:t>
            </a:r>
          </a:p>
          <a:p>
            <a:pPr lvl="2" algn="just">
              <a:buFont typeface="Wingdings" pitchFamily="2" charset="2"/>
              <a:buChar char="§"/>
            </a:pPr>
            <a:r>
              <a:rPr lang="en-US" sz="2000" dirty="0" smtClean="0">
                <a:solidFill>
                  <a:srgbClr val="002060"/>
                </a:solidFill>
              </a:rPr>
              <a:t>Entity sets</a:t>
            </a:r>
          </a:p>
          <a:p>
            <a:pPr lvl="2" algn="just">
              <a:buFont typeface="Wingdings" pitchFamily="2" charset="2"/>
              <a:buChar char="§"/>
            </a:pPr>
            <a:r>
              <a:rPr lang="en-US" sz="2000" dirty="0" smtClean="0">
                <a:solidFill>
                  <a:srgbClr val="002060"/>
                </a:solidFill>
              </a:rPr>
              <a:t>relationship sets </a:t>
            </a:r>
          </a:p>
          <a:p>
            <a:pPr lvl="2" algn="just">
              <a:buFont typeface="Wingdings" pitchFamily="2" charset="2"/>
              <a:buChar char="§"/>
            </a:pPr>
            <a:r>
              <a:rPr lang="en-US" sz="2000" dirty="0" smtClean="0">
                <a:solidFill>
                  <a:srgbClr val="002060"/>
                </a:solidFill>
              </a:rPr>
              <a:t>Attributes.</a:t>
            </a:r>
            <a:endParaRPr lang="en-US" sz="2000" dirty="0"/>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1084218"/>
            <a:ext cx="5666516" cy="400110"/>
          </a:xfrm>
          <a:prstGeom prst="rect">
            <a:avLst/>
          </a:prstGeom>
          <a:solidFill>
            <a:schemeClr val="accent2"/>
          </a:solidFill>
        </p:spPr>
        <p:txBody>
          <a:bodyPr wrap="square" rtlCol="0">
            <a:spAutoFit/>
          </a:bodyPr>
          <a:lstStyle/>
          <a:p>
            <a:r>
              <a:rPr lang="en-US" sz="2000" dirty="0" smtClean="0">
                <a:solidFill>
                  <a:schemeClr val="bg1"/>
                </a:solidFill>
              </a:rPr>
              <a:t>The Entity-Relationship(ER)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 calcmode="lin" valueType="num">
                                      <p:cBhvr additive="base">
                                        <p:cTn id="35"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anim calcmode="lin" valueType="num">
                                      <p:cBhvr additive="base">
                                        <p:cTn id="39"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anim calcmode="lin" valueType="num">
                                      <p:cBhvr additive="base">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7927" y="1773407"/>
            <a:ext cx="11388437" cy="4401205"/>
          </a:xfrm>
          <a:prstGeom prst="rect">
            <a:avLst/>
          </a:prstGeom>
        </p:spPr>
        <p:txBody>
          <a:bodyPr wrap="square">
            <a:spAutoFit/>
          </a:bodyPr>
          <a:lstStyle/>
          <a:p>
            <a:pPr lvl="1" algn="just">
              <a:buFont typeface="Wingdings" pitchFamily="2" charset="2"/>
              <a:buChar char="Ø"/>
            </a:pPr>
            <a:r>
              <a:rPr lang="en-US" sz="2400" dirty="0" smtClean="0">
                <a:solidFill>
                  <a:srgbClr val="C00000"/>
                </a:solidFill>
              </a:rPr>
              <a:t>An </a:t>
            </a:r>
            <a:r>
              <a:rPr lang="en-US" sz="2400" i="1" dirty="0" smtClean="0">
                <a:solidFill>
                  <a:srgbClr val="002060"/>
                </a:solidFill>
              </a:rPr>
              <a:t>entity</a:t>
            </a:r>
            <a:r>
              <a:rPr lang="en-US" sz="2400" dirty="0" smtClean="0">
                <a:solidFill>
                  <a:srgbClr val="C00000"/>
                </a:solidFill>
              </a:rPr>
              <a:t> is a “thing” or “object” in the real world that is distinguished from all other objects. For example, each student in the student database is an entity.</a:t>
            </a:r>
          </a:p>
          <a:p>
            <a:pPr lvl="1" algn="just">
              <a:buFont typeface="Wingdings" pitchFamily="2" charset="2"/>
              <a:buChar char="Ø"/>
            </a:pPr>
            <a:r>
              <a:rPr lang="en-US" sz="2400" dirty="0" smtClean="0">
                <a:solidFill>
                  <a:srgbClr val="C00000"/>
                </a:solidFill>
              </a:rPr>
              <a:t>An entity has a set of properties and the values of the set of properties may uniquely identify  an entity.</a:t>
            </a:r>
          </a:p>
          <a:p>
            <a:pPr lvl="3" algn="just">
              <a:buFont typeface="Wingdings" pitchFamily="2" charset="2"/>
              <a:buChar char="§"/>
            </a:pPr>
            <a:r>
              <a:rPr lang="en-US" sz="2000" dirty="0" smtClean="0">
                <a:solidFill>
                  <a:srgbClr val="002060"/>
                </a:solidFill>
              </a:rPr>
              <a:t>For example , a student may have a roll number property whose value uniquely identifies that student.</a:t>
            </a:r>
          </a:p>
          <a:p>
            <a:pPr lvl="1" algn="just">
              <a:buFont typeface="Wingdings" pitchFamily="2" charset="2"/>
              <a:buChar char="Ø"/>
            </a:pPr>
            <a:r>
              <a:rPr lang="en-US" sz="2400" i="1" dirty="0" smtClean="0">
                <a:solidFill>
                  <a:srgbClr val="002060"/>
                </a:solidFill>
              </a:rPr>
              <a:t>Entity set:- </a:t>
            </a:r>
            <a:r>
              <a:rPr lang="en-US" sz="2400" dirty="0" smtClean="0">
                <a:solidFill>
                  <a:srgbClr val="C00000"/>
                </a:solidFill>
              </a:rPr>
              <a:t>An entity set is a set of entities of the same type that share the same properties, or attributes.</a:t>
            </a:r>
          </a:p>
          <a:p>
            <a:pPr lvl="3" algn="just">
              <a:buFont typeface="Wingdings" pitchFamily="2" charset="2"/>
              <a:buChar char="§"/>
            </a:pPr>
            <a:r>
              <a:rPr lang="en-US" sz="2000" dirty="0" smtClean="0">
                <a:solidFill>
                  <a:srgbClr val="002060"/>
                </a:solidFill>
              </a:rPr>
              <a:t>For example the set of all students in the student  database can be defined as an  entity set student.</a:t>
            </a:r>
          </a:p>
          <a:p>
            <a:pPr lvl="1" algn="just">
              <a:buFont typeface="Wingdings" pitchFamily="2" charset="2"/>
              <a:buChar char="Ø"/>
            </a:pPr>
            <a:r>
              <a:rPr lang="en-US" sz="2400" dirty="0" smtClean="0">
                <a:solidFill>
                  <a:srgbClr val="C00000"/>
                </a:solidFill>
              </a:rPr>
              <a:t>A database thus includes a collection of entity sets, each of which contains any number of entities of the same type.</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1084218"/>
            <a:ext cx="5666516" cy="461665"/>
          </a:xfrm>
          <a:prstGeom prst="rect">
            <a:avLst/>
          </a:prstGeom>
          <a:solidFill>
            <a:schemeClr val="accent2"/>
          </a:solidFill>
        </p:spPr>
        <p:txBody>
          <a:bodyPr wrap="square" rtlCol="0">
            <a:spAutoFit/>
          </a:bodyPr>
          <a:lstStyle/>
          <a:p>
            <a:pPr lvl="0"/>
            <a:r>
              <a:rPr lang="en-US" sz="2400" dirty="0" smtClean="0">
                <a:solidFill>
                  <a:schemeClr val="bg1"/>
                </a:solidFill>
              </a:rPr>
              <a:t>Entity sets:-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7927" y="1884247"/>
            <a:ext cx="11388437" cy="3046988"/>
          </a:xfrm>
          <a:prstGeom prst="rect">
            <a:avLst/>
          </a:prstGeom>
        </p:spPr>
        <p:txBody>
          <a:bodyPr wrap="square">
            <a:spAutoFit/>
          </a:bodyPr>
          <a:lstStyle/>
          <a:p>
            <a:pPr lvl="1" algn="just">
              <a:buFont typeface="Wingdings" pitchFamily="2" charset="2"/>
              <a:buChar char="Ø"/>
            </a:pPr>
            <a:r>
              <a:rPr lang="en-US" sz="2400" dirty="0" smtClean="0">
                <a:solidFill>
                  <a:srgbClr val="C00000"/>
                </a:solidFill>
              </a:rPr>
              <a:t>An entity is represented by a set of </a:t>
            </a:r>
            <a:r>
              <a:rPr lang="en-US" sz="2400" i="1" dirty="0" smtClean="0">
                <a:solidFill>
                  <a:srgbClr val="002060"/>
                </a:solidFill>
              </a:rPr>
              <a:t>attributes</a:t>
            </a:r>
            <a:r>
              <a:rPr lang="en-US" sz="2400" dirty="0" smtClean="0">
                <a:solidFill>
                  <a:srgbClr val="C00000"/>
                </a:solidFill>
              </a:rPr>
              <a:t>.</a:t>
            </a:r>
          </a:p>
          <a:p>
            <a:pPr lvl="1" algn="just">
              <a:buFont typeface="Wingdings" pitchFamily="2" charset="2"/>
              <a:buChar char="Ø"/>
            </a:pPr>
            <a:endParaRPr lang="en-US" sz="2400" dirty="0" smtClean="0">
              <a:solidFill>
                <a:srgbClr val="C00000"/>
              </a:solidFill>
            </a:endParaRPr>
          </a:p>
          <a:p>
            <a:pPr lvl="1" algn="just">
              <a:buFont typeface="Wingdings" pitchFamily="2" charset="2"/>
              <a:buChar char="Ø"/>
            </a:pPr>
            <a:r>
              <a:rPr lang="en-US" sz="2400" dirty="0" smtClean="0">
                <a:solidFill>
                  <a:srgbClr val="C00000"/>
                </a:solidFill>
              </a:rPr>
              <a:t>Each entity has a value for each of its attributes. For example possible attributes for  the  student entity are roll-no, name, age etc.</a:t>
            </a:r>
          </a:p>
          <a:p>
            <a:pPr lvl="1" algn="just">
              <a:buFont typeface="Wingdings" pitchFamily="2" charset="2"/>
              <a:buChar char="Ø"/>
            </a:pPr>
            <a:endParaRPr lang="en-US" sz="2400" dirty="0" smtClean="0">
              <a:solidFill>
                <a:srgbClr val="C00000"/>
              </a:solidFill>
            </a:endParaRPr>
          </a:p>
          <a:p>
            <a:pPr lvl="1" algn="just">
              <a:buFont typeface="Wingdings" pitchFamily="2" charset="2"/>
              <a:buChar char="Ø"/>
            </a:pPr>
            <a:r>
              <a:rPr lang="en-US" sz="2400" i="1" dirty="0" smtClean="0">
                <a:solidFill>
                  <a:srgbClr val="002060"/>
                </a:solidFill>
              </a:rPr>
              <a:t>Domain/value set:- </a:t>
            </a:r>
            <a:r>
              <a:rPr lang="en-US" sz="2400" dirty="0" smtClean="0">
                <a:solidFill>
                  <a:srgbClr val="C00000"/>
                </a:solidFill>
              </a:rPr>
              <a:t>For each attribute, there is a set of permitted values, called the domain or value set, of that attribute. </a:t>
            </a:r>
          </a:p>
          <a:p>
            <a:pPr lvl="2" algn="just">
              <a:buFont typeface="Wingdings" pitchFamily="2" charset="2"/>
              <a:buChar char="§"/>
            </a:pPr>
            <a:r>
              <a:rPr lang="en-US" sz="2000" dirty="0" smtClean="0">
                <a:solidFill>
                  <a:srgbClr val="002060"/>
                </a:solidFill>
              </a:rPr>
              <a:t>For  example , the domain of the attribute roll-no might be the set   of all integers from 0 to 9.</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1084218"/>
            <a:ext cx="5666516" cy="461665"/>
          </a:xfrm>
          <a:prstGeom prst="rect">
            <a:avLst/>
          </a:prstGeom>
          <a:solidFill>
            <a:schemeClr val="accent2"/>
          </a:solidFill>
        </p:spPr>
        <p:txBody>
          <a:bodyPr wrap="square" rtlCol="0">
            <a:spAutoFit/>
          </a:bodyPr>
          <a:lstStyle/>
          <a:p>
            <a:pPr lvl="0"/>
            <a:r>
              <a:rPr lang="en-US" sz="2400" dirty="0" smtClean="0">
                <a:solidFill>
                  <a:schemeClr val="bg1"/>
                </a:solidFill>
              </a:rPr>
              <a:t>Attributes:-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 calcmode="lin" valueType="num">
                                      <p:cBhvr additive="base">
                                        <p:cTn id="23"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7927" y="1468597"/>
            <a:ext cx="11388437" cy="5139869"/>
          </a:xfrm>
          <a:prstGeom prst="rect">
            <a:avLst/>
          </a:prstGeom>
        </p:spPr>
        <p:txBody>
          <a:bodyPr wrap="square">
            <a:spAutoFit/>
          </a:bodyPr>
          <a:lstStyle/>
          <a:p>
            <a:pPr algn="just"/>
            <a:r>
              <a:rPr lang="en-US" sz="2400" dirty="0" smtClean="0">
                <a:solidFill>
                  <a:srgbClr val="C00000"/>
                </a:solidFill>
              </a:rPr>
              <a:t>The following are the different types of attributes:-</a:t>
            </a:r>
          </a:p>
          <a:p>
            <a:pPr lvl="0" algn="just"/>
            <a:r>
              <a:rPr lang="en-US" sz="2400" i="1" dirty="0" smtClean="0">
                <a:solidFill>
                  <a:srgbClr val="002060"/>
                </a:solidFill>
              </a:rPr>
              <a:t>Simple and composite attributes:-</a:t>
            </a:r>
          </a:p>
          <a:p>
            <a:pPr algn="just"/>
            <a:r>
              <a:rPr lang="en-US" sz="2400" dirty="0" smtClean="0">
                <a:solidFill>
                  <a:srgbClr val="C00000"/>
                </a:solidFill>
              </a:rPr>
              <a:t>The simple attributes couldn’t be further divided into subparts.</a:t>
            </a:r>
          </a:p>
          <a:p>
            <a:pPr algn="just"/>
            <a:r>
              <a:rPr lang="en-US" sz="2400" dirty="0" smtClean="0">
                <a:solidFill>
                  <a:srgbClr val="C00000"/>
                </a:solidFill>
              </a:rPr>
              <a:t>	</a:t>
            </a:r>
            <a:r>
              <a:rPr lang="en-US" sz="2000" dirty="0" smtClean="0">
                <a:solidFill>
                  <a:srgbClr val="002060"/>
                </a:solidFill>
              </a:rPr>
              <a:t>For  example: the  roll  number, age can not be divided into subparts, hence called as simple or atomic attributes.</a:t>
            </a:r>
          </a:p>
          <a:p>
            <a:pPr algn="just"/>
            <a:r>
              <a:rPr lang="en-US" sz="2400" dirty="0" smtClean="0">
                <a:solidFill>
                  <a:srgbClr val="C00000"/>
                </a:solidFill>
              </a:rPr>
              <a:t>The composite attributes can be divided into subparts and can form a hierarchy.</a:t>
            </a:r>
          </a:p>
          <a:p>
            <a:pPr algn="just"/>
            <a:r>
              <a:rPr lang="en-US" sz="2400" dirty="0" smtClean="0">
                <a:solidFill>
                  <a:srgbClr val="C00000"/>
                </a:solidFill>
              </a:rPr>
              <a:t>	</a:t>
            </a:r>
            <a:r>
              <a:rPr lang="en-US" sz="2000" dirty="0" smtClean="0">
                <a:solidFill>
                  <a:srgbClr val="002060"/>
                </a:solidFill>
              </a:rPr>
              <a:t>For ex: An attribute name could be structured as a composite attribute consisting of </a:t>
            </a:r>
            <a:r>
              <a:rPr lang="en-US" sz="2000" dirty="0" err="1" smtClean="0">
                <a:solidFill>
                  <a:srgbClr val="002060"/>
                </a:solidFill>
              </a:rPr>
              <a:t>first_name</a:t>
            </a:r>
            <a:r>
              <a:rPr lang="en-US" sz="2000" dirty="0" smtClean="0">
                <a:solidFill>
                  <a:srgbClr val="002060"/>
                </a:solidFill>
              </a:rPr>
              <a:t>, 	</a:t>
            </a:r>
            <a:r>
              <a:rPr lang="en-US" sz="2000" dirty="0" err="1" smtClean="0">
                <a:solidFill>
                  <a:srgbClr val="002060"/>
                </a:solidFill>
              </a:rPr>
              <a:t>Middle_name</a:t>
            </a:r>
            <a:r>
              <a:rPr lang="en-US" sz="2000" dirty="0" smtClean="0">
                <a:solidFill>
                  <a:srgbClr val="002060"/>
                </a:solidFill>
              </a:rPr>
              <a:t> and </a:t>
            </a:r>
            <a:r>
              <a:rPr lang="en-US" sz="2000" dirty="0" err="1" smtClean="0">
                <a:solidFill>
                  <a:srgbClr val="002060"/>
                </a:solidFill>
              </a:rPr>
              <a:t>last_name</a:t>
            </a:r>
            <a:r>
              <a:rPr lang="en-US" sz="2000" dirty="0" smtClean="0">
                <a:solidFill>
                  <a:srgbClr val="002060"/>
                </a:solidFill>
              </a:rPr>
              <a:t> as 3 sub-parts.</a:t>
            </a:r>
          </a:p>
          <a:p>
            <a:pPr lvl="0"/>
            <a:r>
              <a:rPr lang="en-US" sz="2400" i="1" dirty="0" smtClean="0">
                <a:solidFill>
                  <a:srgbClr val="002060"/>
                </a:solidFill>
              </a:rPr>
              <a:t>Single-valued and multi-valued </a:t>
            </a:r>
            <a:r>
              <a:rPr lang="en-US" sz="2400" i="1" dirty="0" err="1" smtClean="0">
                <a:solidFill>
                  <a:srgbClr val="002060"/>
                </a:solidFill>
              </a:rPr>
              <a:t>atributes</a:t>
            </a:r>
            <a:r>
              <a:rPr lang="en-US" sz="2400" i="1" dirty="0" smtClean="0">
                <a:solidFill>
                  <a:srgbClr val="002060"/>
                </a:solidFill>
              </a:rPr>
              <a:t>:-</a:t>
            </a:r>
          </a:p>
          <a:p>
            <a:r>
              <a:rPr lang="en-US" sz="2400" i="1" dirty="0" smtClean="0">
                <a:solidFill>
                  <a:srgbClr val="002060"/>
                </a:solidFill>
              </a:rPr>
              <a:t>Single-valued attributes </a:t>
            </a:r>
            <a:r>
              <a:rPr lang="en-US" sz="2400" dirty="0" smtClean="0">
                <a:solidFill>
                  <a:srgbClr val="C00000"/>
                </a:solidFill>
              </a:rPr>
              <a:t>have single value for a particular entity.</a:t>
            </a:r>
          </a:p>
          <a:p>
            <a:r>
              <a:rPr lang="en-US" sz="2400" dirty="0" smtClean="0">
                <a:solidFill>
                  <a:srgbClr val="C00000"/>
                </a:solidFill>
              </a:rPr>
              <a:t>	</a:t>
            </a:r>
            <a:r>
              <a:rPr lang="en-US" sz="2000" dirty="0" smtClean="0">
                <a:solidFill>
                  <a:srgbClr val="002060"/>
                </a:solidFill>
              </a:rPr>
              <a:t>For example , the roll number attributes for a specific student refers to only one roll number.</a:t>
            </a:r>
            <a:endParaRPr lang="en-US" sz="2000" dirty="0" err="1" smtClean="0">
              <a:solidFill>
                <a:srgbClr val="002060"/>
              </a:solidFill>
            </a:endParaRPr>
          </a:p>
          <a:p>
            <a:r>
              <a:rPr lang="en-US" sz="2400" i="1" dirty="0" smtClean="0">
                <a:solidFill>
                  <a:srgbClr val="002060"/>
                </a:solidFill>
              </a:rPr>
              <a:t>Multi-valued attributes </a:t>
            </a:r>
            <a:r>
              <a:rPr lang="en-US" sz="2400" dirty="0" smtClean="0">
                <a:solidFill>
                  <a:srgbClr val="C00000"/>
                </a:solidFill>
              </a:rPr>
              <a:t>means an attribute has a set of values for a specific entity.</a:t>
            </a:r>
          </a:p>
          <a:p>
            <a:r>
              <a:rPr lang="en-US" sz="2400" dirty="0" smtClean="0">
                <a:solidFill>
                  <a:srgbClr val="C00000"/>
                </a:solidFill>
              </a:rPr>
              <a:t>	</a:t>
            </a:r>
            <a:r>
              <a:rPr lang="en-US" sz="2000" dirty="0" smtClean="0">
                <a:solidFill>
                  <a:srgbClr val="002060"/>
                </a:solidFill>
              </a:rPr>
              <a:t>For example, a student may have zero , one or several phone numbers and different employees may have 	different number  of phones. This type  of attribute is  said to be multi-valued.</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–6</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987233"/>
            <a:ext cx="5666516" cy="461665"/>
          </a:xfrm>
          <a:prstGeom prst="rect">
            <a:avLst/>
          </a:prstGeom>
          <a:solidFill>
            <a:schemeClr val="accent2"/>
          </a:solidFill>
        </p:spPr>
        <p:txBody>
          <a:bodyPr wrap="square" rtlCol="0">
            <a:spAutoFit/>
          </a:bodyPr>
          <a:lstStyle/>
          <a:p>
            <a:pPr lvl="1"/>
            <a:r>
              <a:rPr lang="en-US" sz="2400" dirty="0" smtClean="0">
                <a:solidFill>
                  <a:schemeClr val="bg1"/>
                </a:solidFill>
              </a:rPr>
              <a:t>Types of attributes:-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 calcmode="lin" valueType="num">
                                      <p:cBhvr additive="base">
                                        <p:cTn id="21"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anim calcmode="lin" valueType="num">
                                      <p:cBhvr additive="base">
                                        <p:cTn id="33"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anim calcmode="lin" valueType="num">
                                      <p:cBhvr additive="base">
                                        <p:cTn id="39"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
                                            <p:txEl>
                                              <p:pRg st="7" end="7"/>
                                            </p:txEl>
                                          </p:spTgt>
                                        </p:tgtEl>
                                        <p:attrNameLst>
                                          <p:attrName>style.visibility</p:attrName>
                                        </p:attrNameLst>
                                      </p:cBhvr>
                                      <p:to>
                                        <p:strVal val="visible"/>
                                      </p:to>
                                    </p:set>
                                    <p:anim calcmode="lin" valueType="num">
                                      <p:cBhvr additive="base">
                                        <p:cTn id="45"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 calcmode="lin" valueType="num">
                                      <p:cBhvr additive="base">
                                        <p:cTn id="49"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xEl>
                                              <p:pRg st="9" end="9"/>
                                            </p:txEl>
                                          </p:spTgt>
                                        </p:tgtEl>
                                        <p:attrNameLst>
                                          <p:attrName>style.visibility</p:attrName>
                                        </p:attrNameLst>
                                      </p:cBhvr>
                                      <p:to>
                                        <p:strVal val="visible"/>
                                      </p:to>
                                    </p:set>
                                    <p:anim calcmode="lin" valueType="num">
                                      <p:cBhvr additive="base">
                                        <p:cTn id="55"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0">
                                            <p:txEl>
                                              <p:pRg st="10" end="10"/>
                                            </p:txEl>
                                          </p:spTgt>
                                        </p:tgtEl>
                                        <p:attrNameLst>
                                          <p:attrName>style.visibility</p:attrName>
                                        </p:attrNameLst>
                                      </p:cBhvr>
                                      <p:to>
                                        <p:strVal val="visible"/>
                                      </p:to>
                                    </p:set>
                                    <p:anim calcmode="lin" valueType="num">
                                      <p:cBhvr additive="base">
                                        <p:cTn id="61"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7927" y="1995087"/>
            <a:ext cx="11388437" cy="4216539"/>
          </a:xfrm>
          <a:prstGeom prst="rect">
            <a:avLst/>
          </a:prstGeom>
        </p:spPr>
        <p:txBody>
          <a:bodyPr wrap="square">
            <a:spAutoFit/>
          </a:bodyPr>
          <a:lstStyle/>
          <a:p>
            <a:pPr lvl="0" algn="just"/>
            <a:r>
              <a:rPr lang="en-US" sz="2400" i="1" dirty="0" smtClean="0">
                <a:solidFill>
                  <a:srgbClr val="002060"/>
                </a:solidFill>
              </a:rPr>
              <a:t>Stored and derived attributes:-</a:t>
            </a:r>
            <a:r>
              <a:rPr lang="en-US" sz="2400" b="1" dirty="0" smtClean="0"/>
              <a:t> </a:t>
            </a:r>
            <a:endParaRPr lang="en-US" sz="2400" dirty="0" smtClean="0"/>
          </a:p>
          <a:p>
            <a:pPr algn="just">
              <a:buFont typeface="Wingdings" pitchFamily="2" charset="2"/>
              <a:buChar char="Ø"/>
            </a:pPr>
            <a:r>
              <a:rPr lang="en-US" sz="2400" dirty="0" smtClean="0">
                <a:solidFill>
                  <a:srgbClr val="C00000"/>
                </a:solidFill>
              </a:rPr>
              <a:t> Stored attribute are the attributes from which we can </a:t>
            </a:r>
            <a:r>
              <a:rPr lang="en-US" sz="2400" i="1" dirty="0" smtClean="0">
                <a:solidFill>
                  <a:srgbClr val="002060"/>
                </a:solidFill>
              </a:rPr>
              <a:t>derive</a:t>
            </a:r>
            <a:r>
              <a:rPr lang="en-US" sz="2400" dirty="0" smtClean="0">
                <a:solidFill>
                  <a:srgbClr val="C00000"/>
                </a:solidFill>
              </a:rPr>
              <a:t> another attribute. </a:t>
            </a:r>
          </a:p>
          <a:p>
            <a:pPr lvl="1" algn="just">
              <a:buFont typeface="Wingdings" pitchFamily="2" charset="2"/>
              <a:buChar char="§"/>
            </a:pPr>
            <a:r>
              <a:rPr lang="en-US" sz="2000" dirty="0" smtClean="0">
                <a:solidFill>
                  <a:srgbClr val="002060"/>
                </a:solidFill>
              </a:rPr>
              <a:t>For example , the </a:t>
            </a:r>
            <a:r>
              <a:rPr lang="en-US" sz="2000" dirty="0" err="1" smtClean="0">
                <a:solidFill>
                  <a:srgbClr val="002060"/>
                </a:solidFill>
              </a:rPr>
              <a:t>date_of_birth</a:t>
            </a:r>
            <a:r>
              <a:rPr lang="en-US" sz="2000" dirty="0" smtClean="0">
                <a:solidFill>
                  <a:srgbClr val="002060"/>
                </a:solidFill>
              </a:rPr>
              <a:t> attribute from which we can derive the attribute age.</a:t>
            </a:r>
          </a:p>
          <a:p>
            <a:pPr lvl="1" algn="just">
              <a:buFont typeface="Wingdings" pitchFamily="2" charset="2"/>
              <a:buChar char="§"/>
            </a:pPr>
            <a:endParaRPr lang="en-US" sz="2000" dirty="0" smtClean="0">
              <a:solidFill>
                <a:srgbClr val="002060"/>
              </a:solidFill>
            </a:endParaRPr>
          </a:p>
          <a:p>
            <a:pPr algn="just"/>
            <a:r>
              <a:rPr lang="en-US" sz="2400" i="1" dirty="0" smtClean="0">
                <a:solidFill>
                  <a:srgbClr val="002060"/>
                </a:solidFill>
              </a:rPr>
              <a:t>Derived attribute </a:t>
            </a:r>
            <a:r>
              <a:rPr lang="en-US" sz="2400" dirty="0" smtClean="0">
                <a:solidFill>
                  <a:srgbClr val="C00000"/>
                </a:solidFill>
              </a:rPr>
              <a:t>are the attributes that is derived from another attribute.</a:t>
            </a:r>
          </a:p>
          <a:p>
            <a:pPr algn="just"/>
            <a:r>
              <a:rPr lang="en-US" sz="2400" dirty="0" smtClean="0">
                <a:solidFill>
                  <a:srgbClr val="C00000"/>
                </a:solidFill>
              </a:rPr>
              <a:t>	</a:t>
            </a:r>
            <a:r>
              <a:rPr lang="en-US" sz="2000" dirty="0" smtClean="0">
                <a:solidFill>
                  <a:srgbClr val="002060"/>
                </a:solidFill>
              </a:rPr>
              <a:t>For example, the age attribute can be derived from the attribute </a:t>
            </a:r>
            <a:r>
              <a:rPr lang="en-US" sz="2000" dirty="0" err="1" smtClean="0">
                <a:solidFill>
                  <a:srgbClr val="002060"/>
                </a:solidFill>
              </a:rPr>
              <a:t>date_of_birth</a:t>
            </a:r>
            <a:r>
              <a:rPr lang="en-US" sz="2000" dirty="0" smtClean="0">
                <a:solidFill>
                  <a:srgbClr val="002060"/>
                </a:solidFill>
              </a:rPr>
              <a:t>.</a:t>
            </a:r>
          </a:p>
          <a:p>
            <a:pPr algn="just"/>
            <a:endParaRPr lang="en-US" sz="2000" dirty="0" smtClean="0">
              <a:solidFill>
                <a:srgbClr val="002060"/>
              </a:solidFill>
            </a:endParaRPr>
          </a:p>
          <a:p>
            <a:pPr lvl="0" algn="just"/>
            <a:r>
              <a:rPr lang="en-US" sz="2400" i="1" dirty="0" smtClean="0">
                <a:solidFill>
                  <a:srgbClr val="002060"/>
                </a:solidFill>
              </a:rPr>
              <a:t>Complex attributes:-</a:t>
            </a:r>
          </a:p>
          <a:p>
            <a:pPr algn="just"/>
            <a:r>
              <a:rPr lang="en-US" sz="2400" dirty="0" smtClean="0">
                <a:solidFill>
                  <a:srgbClr val="C00000"/>
                </a:solidFill>
              </a:rPr>
              <a:t>Composite and multi-valued attribute nested to form a </a:t>
            </a:r>
            <a:r>
              <a:rPr lang="en-US" sz="2400" i="1" dirty="0" smtClean="0">
                <a:solidFill>
                  <a:srgbClr val="002060"/>
                </a:solidFill>
              </a:rPr>
              <a:t>complex attribute</a:t>
            </a:r>
            <a:r>
              <a:rPr lang="en-US" sz="2400" dirty="0" smtClean="0">
                <a:solidFill>
                  <a:srgbClr val="C00000"/>
                </a:solidFill>
              </a:rPr>
              <a:t>.</a:t>
            </a:r>
          </a:p>
          <a:p>
            <a:pPr algn="just"/>
            <a:r>
              <a:rPr lang="en-US" sz="2400" dirty="0" smtClean="0">
                <a:solidFill>
                  <a:srgbClr val="C00000"/>
                </a:solidFill>
              </a:rPr>
              <a:t>	</a:t>
            </a:r>
            <a:r>
              <a:rPr lang="en-US" sz="2000" dirty="0" smtClean="0">
                <a:solidFill>
                  <a:srgbClr val="002060"/>
                </a:solidFill>
              </a:rPr>
              <a:t>For example , if a person can have more than one residence and for each residence can 	have multiple 	phones, or attributes address phone can be specified as  complex attribute.</a:t>
            </a:r>
          </a:p>
          <a:p>
            <a:endParaRPr lang="en-US" sz="2000" dirty="0" smtClean="0">
              <a:solidFill>
                <a:srgbClr val="002060"/>
              </a:solidFill>
            </a:endParaRP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987233"/>
            <a:ext cx="5666516" cy="461665"/>
          </a:xfrm>
          <a:prstGeom prst="rect">
            <a:avLst/>
          </a:prstGeom>
          <a:solidFill>
            <a:schemeClr val="accent2"/>
          </a:solidFill>
        </p:spPr>
        <p:txBody>
          <a:bodyPr wrap="square" rtlCol="0">
            <a:spAutoFit/>
          </a:bodyPr>
          <a:lstStyle/>
          <a:p>
            <a:pPr lvl="1"/>
            <a:r>
              <a:rPr lang="en-US" sz="2400" dirty="0" smtClean="0">
                <a:solidFill>
                  <a:schemeClr val="bg1"/>
                </a:solidFill>
              </a:rPr>
              <a:t>Types of attributes:-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 calcmode="lin" valueType="num">
                                      <p:cBhvr additive="base">
                                        <p:cTn id="2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 calcmode="lin" valueType="num">
                                      <p:cBhvr additive="base">
                                        <p:cTn id="29"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anim calcmode="lin" valueType="num">
                                      <p:cBhvr additive="base">
                                        <p:cTn id="35"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anim calcmode="lin" valueType="num">
                                      <p:cBhvr additive="base">
                                        <p:cTn id="41"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xEl>
                                              <p:pRg st="9" end="9"/>
                                            </p:txEl>
                                          </p:spTgt>
                                        </p:tgtEl>
                                        <p:attrNameLst>
                                          <p:attrName>style.visibility</p:attrName>
                                        </p:attrNameLst>
                                      </p:cBhvr>
                                      <p:to>
                                        <p:strVal val="visible"/>
                                      </p:to>
                                    </p:set>
                                    <p:anim calcmode="lin" valueType="num">
                                      <p:cBhvr additive="base">
                                        <p:cTn id="45"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7927" y="1413177"/>
            <a:ext cx="11388437" cy="5139869"/>
          </a:xfrm>
          <a:prstGeom prst="rect">
            <a:avLst/>
          </a:prstGeom>
        </p:spPr>
        <p:txBody>
          <a:bodyPr wrap="square">
            <a:spAutoFit/>
          </a:bodyPr>
          <a:lstStyle/>
          <a:p>
            <a:pPr marL="111125" lvl="1" algn="just">
              <a:buFont typeface="Wingdings" pitchFamily="2" charset="2"/>
              <a:buChar char="Ø"/>
            </a:pPr>
            <a:r>
              <a:rPr lang="en-US" sz="2400" dirty="0" smtClean="0">
                <a:solidFill>
                  <a:srgbClr val="C00000"/>
                </a:solidFill>
              </a:rPr>
              <a:t>A </a:t>
            </a:r>
            <a:r>
              <a:rPr lang="en-US" sz="2400" i="1" dirty="0" smtClean="0">
                <a:solidFill>
                  <a:srgbClr val="002060"/>
                </a:solidFill>
              </a:rPr>
              <a:t>key</a:t>
            </a:r>
            <a:r>
              <a:rPr lang="en-US" sz="2400" dirty="0" smtClean="0">
                <a:solidFill>
                  <a:srgbClr val="C00000"/>
                </a:solidFill>
              </a:rPr>
              <a:t> is a single attribute or combination of two or more attributes of an entity set that is used to identify one or more instances of a set.</a:t>
            </a:r>
          </a:p>
          <a:p>
            <a:pPr marL="111125" lvl="1" algn="just">
              <a:buFont typeface="Wingdings" pitchFamily="2" charset="2"/>
              <a:buChar char="Ø"/>
            </a:pPr>
            <a:r>
              <a:rPr lang="en-US" sz="2400" dirty="0" smtClean="0">
                <a:solidFill>
                  <a:srgbClr val="C00000"/>
                </a:solidFill>
              </a:rPr>
              <a:t>A key allows us to identify a set of attributes that is used to distinguish entities from each other.</a:t>
            </a:r>
          </a:p>
          <a:p>
            <a:pPr marL="111125" lvl="1" algn="just">
              <a:buFont typeface="Wingdings" pitchFamily="2" charset="2"/>
              <a:buChar char="Ø"/>
            </a:pPr>
            <a:r>
              <a:rPr lang="en-US" sz="2400" dirty="0" smtClean="0">
                <a:solidFill>
                  <a:srgbClr val="C00000"/>
                </a:solidFill>
              </a:rPr>
              <a:t>The following are the different types of keys used:-</a:t>
            </a:r>
          </a:p>
          <a:p>
            <a:pPr marL="111125" lvl="1" algn="just"/>
            <a:r>
              <a:rPr lang="en-US" sz="2400" i="1" dirty="0" smtClean="0">
                <a:solidFill>
                  <a:srgbClr val="002060"/>
                </a:solidFill>
              </a:rPr>
              <a:t>Primary key:-</a:t>
            </a:r>
          </a:p>
          <a:p>
            <a:pPr algn="just">
              <a:buFont typeface="Wingdings" pitchFamily="2" charset="2"/>
              <a:buChar char="§"/>
            </a:pPr>
            <a:r>
              <a:rPr lang="en-US" sz="2400" dirty="0" smtClean="0">
                <a:solidFill>
                  <a:srgbClr val="C00000"/>
                </a:solidFill>
              </a:rPr>
              <a:t> It’s an key attribute that uniquely identifies an entity within an entity set.</a:t>
            </a:r>
          </a:p>
          <a:p>
            <a:pPr algn="just"/>
            <a:r>
              <a:rPr lang="en-US" sz="2400" dirty="0" smtClean="0">
                <a:solidFill>
                  <a:srgbClr val="C00000"/>
                </a:solidFill>
              </a:rPr>
              <a:t>	</a:t>
            </a:r>
            <a:r>
              <a:rPr lang="en-US" sz="2000" dirty="0" smtClean="0">
                <a:solidFill>
                  <a:srgbClr val="002060"/>
                </a:solidFill>
              </a:rPr>
              <a:t>For ex: The attribute roll-number is unique and will identify an instance of the entity set STUDENT. Such an 	unique entity identifier as STUDENT roll-number is referred to as  a 	</a:t>
            </a:r>
            <a:r>
              <a:rPr lang="en-US" sz="2000" b="1" i="1" dirty="0" smtClean="0">
                <a:solidFill>
                  <a:srgbClr val="C00000"/>
                </a:solidFill>
              </a:rPr>
              <a:t>primary key.</a:t>
            </a:r>
          </a:p>
          <a:p>
            <a:pPr algn="just"/>
            <a:r>
              <a:rPr lang="en-US" sz="2400" dirty="0" smtClean="0">
                <a:solidFill>
                  <a:srgbClr val="C00000"/>
                </a:solidFill>
              </a:rPr>
              <a:t> </a:t>
            </a:r>
            <a:r>
              <a:rPr lang="en-US" sz="2400" i="1" dirty="0" smtClean="0">
                <a:solidFill>
                  <a:srgbClr val="002060"/>
                </a:solidFill>
              </a:rPr>
              <a:t>Candidate key:-</a:t>
            </a:r>
          </a:p>
          <a:p>
            <a:pPr algn="just">
              <a:buFont typeface="Wingdings" pitchFamily="2" charset="2"/>
              <a:buChar char="§"/>
            </a:pPr>
            <a:r>
              <a:rPr lang="en-US" sz="2400" dirty="0" smtClean="0">
                <a:solidFill>
                  <a:srgbClr val="C00000"/>
                </a:solidFill>
              </a:rPr>
              <a:t>There may be two or more attributes or combinations of attributes those uniquely identify an instance of entity set. These attributes or combinations of attributes are called as candidate keys.</a:t>
            </a:r>
          </a:p>
          <a:p>
            <a:pPr algn="just"/>
            <a:r>
              <a:rPr lang="en-US" sz="2000" dirty="0" smtClean="0">
                <a:solidFill>
                  <a:srgbClr val="002060"/>
                </a:solidFill>
              </a:rPr>
              <a:t>For example ,the attributes roll-number and </a:t>
            </a:r>
            <a:r>
              <a:rPr lang="en-US" sz="2000" dirty="0" err="1" smtClean="0">
                <a:solidFill>
                  <a:srgbClr val="002060"/>
                </a:solidFill>
              </a:rPr>
              <a:t>regd</a:t>
            </a:r>
            <a:r>
              <a:rPr lang="en-US" sz="2000" dirty="0" smtClean="0">
                <a:solidFill>
                  <a:srgbClr val="002060"/>
                </a:solidFill>
              </a:rPr>
              <a:t>-no both can uniquely identifies an STUDENT entity.</a:t>
            </a:r>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890248"/>
            <a:ext cx="5666516" cy="461665"/>
          </a:xfrm>
          <a:prstGeom prst="rect">
            <a:avLst/>
          </a:prstGeom>
          <a:solidFill>
            <a:schemeClr val="accent2"/>
          </a:solidFill>
        </p:spPr>
        <p:txBody>
          <a:bodyPr wrap="square" rtlCol="0">
            <a:spAutoFit/>
          </a:bodyPr>
          <a:lstStyle/>
          <a:p>
            <a:pPr lvl="1"/>
            <a:r>
              <a:rPr lang="en-US" sz="2400" dirty="0" smtClean="0">
                <a:solidFill>
                  <a:schemeClr val="bg1"/>
                </a:solidFill>
              </a:rPr>
              <a:t>Keys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animEffect transition="in" filter="diamond(in)">
                                      <p:cBhvr>
                                        <p:cTn id="43" dur="2000"/>
                                        <p:tgtEl>
                                          <p:spTgt spid="10">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0">
                                            <p:txEl>
                                              <p:pRg st="7" end="7"/>
                                            </p:txEl>
                                          </p:spTgt>
                                        </p:tgtEl>
                                        <p:attrNameLst>
                                          <p:attrName>style.visibility</p:attrName>
                                        </p:attrNameLst>
                                      </p:cBhvr>
                                      <p:to>
                                        <p:strVal val="visible"/>
                                      </p:to>
                                    </p:set>
                                    <p:anim calcmode="lin" valueType="num">
                                      <p:cBhvr additive="base">
                                        <p:cTn id="48"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0">
                                            <p:txEl>
                                              <p:pRg st="8" end="8"/>
                                            </p:txEl>
                                          </p:spTgt>
                                        </p:tgtEl>
                                        <p:attrNameLst>
                                          <p:attrName>style.visibility</p:attrName>
                                        </p:attrNameLst>
                                      </p:cBhvr>
                                      <p:to>
                                        <p:strVal val="visible"/>
                                      </p:to>
                                    </p:set>
                                    <p:anim calcmode="lin" valueType="num">
                                      <p:cBhvr additive="base">
                                        <p:cTn id="54"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7927" y="1468597"/>
            <a:ext cx="11388437" cy="5016758"/>
          </a:xfrm>
          <a:prstGeom prst="rect">
            <a:avLst/>
          </a:prstGeom>
        </p:spPr>
        <p:txBody>
          <a:bodyPr wrap="square">
            <a:spAutoFit/>
          </a:bodyPr>
          <a:lstStyle/>
          <a:p>
            <a:pPr marL="0" lvl="1" algn="just"/>
            <a:r>
              <a:rPr lang="en-US" sz="2400" i="1" dirty="0" smtClean="0">
                <a:solidFill>
                  <a:srgbClr val="002060"/>
                </a:solidFill>
              </a:rPr>
              <a:t>Alternate key:-</a:t>
            </a:r>
          </a:p>
          <a:p>
            <a:pPr algn="just">
              <a:buFont typeface="Wingdings" pitchFamily="2" charset="2"/>
              <a:buChar char="§"/>
            </a:pPr>
            <a:r>
              <a:rPr lang="en-US" sz="2400" dirty="0" smtClean="0">
                <a:solidFill>
                  <a:srgbClr val="C00000"/>
                </a:solidFill>
              </a:rPr>
              <a:t>One of the candidate key can be used as primary key.</a:t>
            </a:r>
          </a:p>
          <a:p>
            <a:pPr algn="just">
              <a:buFont typeface="Wingdings" pitchFamily="2" charset="2"/>
              <a:buChar char="§"/>
            </a:pPr>
            <a:r>
              <a:rPr lang="en-US" sz="2400" dirty="0" smtClean="0">
                <a:solidFill>
                  <a:srgbClr val="C00000"/>
                </a:solidFill>
              </a:rPr>
              <a:t>The </a:t>
            </a:r>
            <a:r>
              <a:rPr lang="en-US" sz="2400" i="1" dirty="0" smtClean="0">
                <a:solidFill>
                  <a:srgbClr val="002060"/>
                </a:solidFill>
              </a:rPr>
              <a:t>remaining</a:t>
            </a:r>
            <a:r>
              <a:rPr lang="en-US" sz="2400" dirty="0" smtClean="0">
                <a:solidFill>
                  <a:srgbClr val="C00000"/>
                </a:solidFill>
              </a:rPr>
              <a:t> candidate key could be considered alternate key.</a:t>
            </a:r>
          </a:p>
          <a:p>
            <a:pPr algn="just"/>
            <a:r>
              <a:rPr lang="en-US" sz="2400" i="1" dirty="0" smtClean="0">
                <a:solidFill>
                  <a:srgbClr val="002060"/>
                </a:solidFill>
              </a:rPr>
              <a:t>Super key:-</a:t>
            </a:r>
          </a:p>
          <a:p>
            <a:pPr algn="just">
              <a:buFont typeface="Wingdings" pitchFamily="2" charset="2"/>
              <a:buChar char="§"/>
            </a:pPr>
            <a:r>
              <a:rPr lang="en-US" sz="2400" dirty="0" smtClean="0">
                <a:solidFill>
                  <a:srgbClr val="C00000"/>
                </a:solidFill>
              </a:rPr>
              <a:t>If we add/remove additional attributes to a primary key, the resulting combination would still uniquely identifies an instance of the entity set. Such keys are called as super keys.</a:t>
            </a:r>
          </a:p>
          <a:p>
            <a:pPr algn="just"/>
            <a:r>
              <a:rPr lang="en-US" sz="2400" dirty="0" smtClean="0">
                <a:solidFill>
                  <a:srgbClr val="C00000"/>
                </a:solidFill>
              </a:rPr>
              <a:t>	</a:t>
            </a:r>
            <a:r>
              <a:rPr lang="en-US" sz="2000" dirty="0" smtClean="0">
                <a:solidFill>
                  <a:srgbClr val="002060"/>
                </a:solidFill>
              </a:rPr>
              <a:t>For example , the attribute set {</a:t>
            </a:r>
            <a:r>
              <a:rPr lang="en-US" sz="2000" dirty="0" err="1" smtClean="0">
                <a:solidFill>
                  <a:srgbClr val="002060"/>
                </a:solidFill>
              </a:rPr>
              <a:t>roll_no</a:t>
            </a:r>
            <a:r>
              <a:rPr lang="en-US" sz="2000" dirty="0" smtClean="0">
                <a:solidFill>
                  <a:srgbClr val="002060"/>
                </a:solidFill>
              </a:rPr>
              <a:t>} is a primary key, that uniquely identifies an entity. However 	{</a:t>
            </a:r>
            <a:r>
              <a:rPr lang="en-US" sz="2000" dirty="0" err="1" smtClean="0">
                <a:solidFill>
                  <a:srgbClr val="002060"/>
                </a:solidFill>
              </a:rPr>
              <a:t>roll_no</a:t>
            </a:r>
            <a:r>
              <a:rPr lang="en-US" sz="2000" dirty="0" smtClean="0">
                <a:solidFill>
                  <a:srgbClr val="002060"/>
                </a:solidFill>
              </a:rPr>
              <a:t>, name, age} is a super key , because by removing name and age or both from the set still leaves 	with a super key.</a:t>
            </a:r>
          </a:p>
          <a:p>
            <a:pPr algn="just"/>
            <a:r>
              <a:rPr lang="en-US" sz="2400" i="1" dirty="0" smtClean="0">
                <a:solidFill>
                  <a:srgbClr val="002060"/>
                </a:solidFill>
              </a:rPr>
              <a:t>Secondary key:-</a:t>
            </a:r>
          </a:p>
          <a:p>
            <a:pPr algn="just">
              <a:buFont typeface="Wingdings" pitchFamily="2" charset="2"/>
              <a:buChar char="§"/>
            </a:pPr>
            <a:r>
              <a:rPr lang="en-US" sz="2400" dirty="0" smtClean="0">
                <a:solidFill>
                  <a:srgbClr val="C00000"/>
                </a:solidFill>
              </a:rPr>
              <a:t>A secondary key is an attribute or combination of attributes that may not be a  candidate key but that classifies the entity set on a particular characteristic.</a:t>
            </a:r>
          </a:p>
          <a:p>
            <a:pPr lvl="1" algn="just"/>
            <a:r>
              <a:rPr lang="en-US" sz="2000" dirty="0" smtClean="0">
                <a:solidFill>
                  <a:srgbClr val="002060"/>
                </a:solidFill>
              </a:rPr>
              <a:t>For example, an entity set EMPLOYEE having the attribute department which identifies by its value all instances of EMPLOYEE who belong to a given department.</a:t>
            </a:r>
            <a:endParaRPr lang="en-US" dirty="0"/>
          </a:p>
        </p:txBody>
      </p:sp>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890248"/>
            <a:ext cx="5666516" cy="461665"/>
          </a:xfrm>
          <a:prstGeom prst="rect">
            <a:avLst/>
          </a:prstGeom>
          <a:solidFill>
            <a:schemeClr val="accent2"/>
          </a:solidFill>
        </p:spPr>
        <p:txBody>
          <a:bodyPr wrap="square" rtlCol="0">
            <a:spAutoFit/>
          </a:bodyPr>
          <a:lstStyle/>
          <a:p>
            <a:pPr lvl="1"/>
            <a:r>
              <a:rPr lang="en-US" sz="2400" dirty="0" smtClean="0">
                <a:solidFill>
                  <a:schemeClr val="bg1"/>
                </a:solidFill>
              </a:rPr>
              <a:t>Keys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 calcmode="lin" valueType="num">
                                      <p:cBhvr additive="base">
                                        <p:cTn id="1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 calcmode="lin" valueType="num">
                                      <p:cBhvr additive="base">
                                        <p:cTn id="1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 calcmode="lin" valueType="num">
                                      <p:cBhvr additive="base">
                                        <p:cTn id="2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 calcmode="lin" valueType="num">
                                      <p:cBhvr additive="base">
                                        <p:cTn id="29"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 calcmode="lin" valueType="num">
                                      <p:cBhvr additive="base">
                                        <p:cTn id="35"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anim calcmode="lin" valueType="num">
                                      <p:cBhvr additive="base">
                                        <p:cTn id="41"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 calcmode="lin" valueType="num">
                                      <p:cBhvr additive="base">
                                        <p:cTn id="47"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890248"/>
            <a:ext cx="5666516" cy="461665"/>
          </a:xfrm>
          <a:prstGeom prst="rect">
            <a:avLst/>
          </a:prstGeom>
          <a:solidFill>
            <a:schemeClr val="accent2"/>
          </a:solidFill>
        </p:spPr>
        <p:txBody>
          <a:bodyPr wrap="square" rtlCol="0">
            <a:spAutoFit/>
          </a:bodyPr>
          <a:lstStyle/>
          <a:p>
            <a:pPr lvl="1"/>
            <a:r>
              <a:rPr lang="en-US" sz="2400" dirty="0" smtClean="0">
                <a:solidFill>
                  <a:schemeClr val="bg1"/>
                </a:solidFill>
              </a:rPr>
              <a:t>Foreign Key</a:t>
            </a:r>
          </a:p>
        </p:txBody>
      </p:sp>
      <p:pic>
        <p:nvPicPr>
          <p:cNvPr id="3074" name="Picture 2"/>
          <p:cNvPicPr>
            <a:picLocks noChangeAspect="1" noChangeArrowheads="1"/>
          </p:cNvPicPr>
          <p:nvPr/>
        </p:nvPicPr>
        <p:blipFill>
          <a:blip r:embed="rId2"/>
          <a:srcRect/>
          <a:stretch>
            <a:fillRect/>
          </a:stretch>
        </p:blipFill>
        <p:spPr bwMode="auto">
          <a:xfrm>
            <a:off x="4685433" y="1551710"/>
            <a:ext cx="6938529" cy="4544290"/>
          </a:xfrm>
          <a:prstGeom prst="rect">
            <a:avLst/>
          </a:prstGeom>
          <a:noFill/>
          <a:ln w="9525">
            <a:noFill/>
            <a:miter lim="800000"/>
            <a:headEnd/>
            <a:tailEnd/>
          </a:ln>
        </p:spPr>
      </p:pic>
      <p:sp>
        <p:nvSpPr>
          <p:cNvPr id="10" name="TextBox 9"/>
          <p:cNvSpPr txBox="1"/>
          <p:nvPr/>
        </p:nvSpPr>
        <p:spPr>
          <a:xfrm>
            <a:off x="457204" y="2479978"/>
            <a:ext cx="4114800" cy="3477875"/>
          </a:xfrm>
          <a:prstGeom prst="rect">
            <a:avLst/>
          </a:prstGeom>
          <a:noFill/>
          <a:ln w="28575">
            <a:solidFill>
              <a:schemeClr val="tx1"/>
            </a:solidFill>
            <a:prstDash val="lgDashDotDot"/>
          </a:ln>
        </p:spPr>
        <p:txBody>
          <a:bodyPr wrap="square" rtlCol="0">
            <a:spAutoFit/>
          </a:bodyPr>
          <a:lstStyle/>
          <a:p>
            <a:r>
              <a:rPr lang="en-US" sz="2000" b="1" dirty="0" smtClean="0">
                <a:solidFill>
                  <a:srgbClr val="002060"/>
                </a:solidFill>
              </a:rPr>
              <a:t>Foreign key</a:t>
            </a:r>
          </a:p>
          <a:p>
            <a:pPr algn="just"/>
            <a:r>
              <a:rPr lang="en-IN" sz="2000" dirty="0" smtClean="0"/>
              <a:t>•</a:t>
            </a:r>
            <a:r>
              <a:rPr lang="en-IN" sz="2000" dirty="0" smtClean="0">
                <a:solidFill>
                  <a:srgbClr val="C00000"/>
                </a:solidFill>
              </a:rPr>
              <a:t>Usually a foreign key is a </a:t>
            </a:r>
            <a:r>
              <a:rPr lang="en-IN" sz="2000" i="1" dirty="0" smtClean="0">
                <a:solidFill>
                  <a:srgbClr val="002060"/>
                </a:solidFill>
              </a:rPr>
              <a:t>“copy” of a primary key</a:t>
            </a:r>
            <a:r>
              <a:rPr lang="en-IN" sz="2000" dirty="0" smtClean="0">
                <a:solidFill>
                  <a:srgbClr val="C00000"/>
                </a:solidFill>
              </a:rPr>
              <a:t> that has been exported from one relation into another to</a:t>
            </a:r>
          </a:p>
          <a:p>
            <a:pPr algn="just"/>
            <a:r>
              <a:rPr lang="en-IN" sz="2000" dirty="0" smtClean="0">
                <a:solidFill>
                  <a:srgbClr val="C00000"/>
                </a:solidFill>
              </a:rPr>
              <a:t>represent the existence of a relationship between them.</a:t>
            </a:r>
          </a:p>
          <a:p>
            <a:pPr algn="just"/>
            <a:endParaRPr lang="en-IN" sz="2000" dirty="0" smtClean="0">
              <a:solidFill>
                <a:srgbClr val="C00000"/>
              </a:solidFill>
            </a:endParaRPr>
          </a:p>
          <a:p>
            <a:pPr algn="just"/>
            <a:r>
              <a:rPr lang="en-IN" sz="2000" dirty="0" smtClean="0">
                <a:solidFill>
                  <a:srgbClr val="C00000"/>
                </a:solidFill>
              </a:rPr>
              <a:t>•Foreign key values </a:t>
            </a:r>
            <a:r>
              <a:rPr lang="en-IN" sz="2000" i="1" dirty="0" smtClean="0">
                <a:solidFill>
                  <a:srgbClr val="002060"/>
                </a:solidFill>
              </a:rPr>
              <a:t>do not (usually) have to be unique.</a:t>
            </a:r>
          </a:p>
          <a:p>
            <a:pPr algn="just"/>
            <a:endParaRPr lang="en-IN" sz="2000" dirty="0" smtClean="0">
              <a:solidFill>
                <a:srgbClr val="C00000"/>
              </a:solidFill>
            </a:endParaRPr>
          </a:p>
          <a:p>
            <a:pPr algn="just"/>
            <a:r>
              <a:rPr lang="en-IN" sz="2000" dirty="0" smtClean="0">
                <a:solidFill>
                  <a:srgbClr val="C00000"/>
                </a:solidFill>
              </a:rPr>
              <a:t>•Foreign keys can also be </a:t>
            </a:r>
            <a:r>
              <a:rPr lang="en-IN" sz="2000" i="1" dirty="0" smtClean="0">
                <a:solidFill>
                  <a:srgbClr val="002060"/>
                </a:solidFill>
              </a:rPr>
              <a:t>null</a:t>
            </a:r>
            <a:r>
              <a:rPr lang="en-IN" sz="2000" i="1" dirty="0" smtClean="0">
                <a:solidFill>
                  <a:srgbClr val="C00000"/>
                </a:solidFill>
              </a:rPr>
              <a:t> .</a:t>
            </a:r>
            <a:endParaRPr lang="en-US"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890248"/>
            <a:ext cx="5666516" cy="461665"/>
          </a:xfrm>
          <a:prstGeom prst="rect">
            <a:avLst/>
          </a:prstGeom>
          <a:solidFill>
            <a:schemeClr val="accent2"/>
          </a:solidFill>
        </p:spPr>
        <p:txBody>
          <a:bodyPr wrap="square" rtlCol="0">
            <a:spAutoFit/>
          </a:bodyPr>
          <a:lstStyle/>
          <a:p>
            <a:pPr lvl="1"/>
            <a:r>
              <a:rPr lang="en-US" sz="2400" dirty="0" smtClean="0">
                <a:solidFill>
                  <a:schemeClr val="bg1"/>
                </a:solidFill>
              </a:rPr>
              <a:t>QUIZ</a:t>
            </a:r>
          </a:p>
        </p:txBody>
      </p:sp>
      <p:pic>
        <p:nvPicPr>
          <p:cNvPr id="10" name="Picture 12" descr="Asking the Right Questions | Psychology Today"/>
          <p:cNvPicPr>
            <a:picLocks noChangeAspect="1" noChangeArrowheads="1"/>
          </p:cNvPicPr>
          <p:nvPr/>
        </p:nvPicPr>
        <p:blipFill>
          <a:blip r:embed="rId2" cstate="print"/>
          <a:srcRect/>
          <a:stretch>
            <a:fillRect/>
          </a:stretch>
        </p:blipFill>
        <p:spPr bwMode="auto">
          <a:xfrm>
            <a:off x="3747964" y="2104584"/>
            <a:ext cx="3918927" cy="391892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365760" y="756014"/>
          <a:ext cx="11469189" cy="5103894"/>
        </p:xfrm>
        <a:graphic>
          <a:graphicData uri="http://schemas.openxmlformats.org/drawingml/2006/table">
            <a:tbl>
              <a:tblPr/>
              <a:tblGrid>
                <a:gridCol w="11469189">
                  <a:extLst>
                    <a:ext uri="{9D8B030D-6E8A-4147-A177-3AD203B41FA5}">
                      <a16:colId xmlns:a16="http://schemas.microsoft.com/office/drawing/2014/main" val="20000"/>
                    </a:ext>
                  </a:extLst>
                </a:gridCol>
              </a:tblGrid>
              <a:tr h="391088">
                <a:tc>
                  <a:txBody>
                    <a:bodyPr/>
                    <a:lstStyle/>
                    <a:p>
                      <a:pPr algn="ctr">
                        <a:lnSpc>
                          <a:spcPct val="115000"/>
                        </a:lnSpc>
                        <a:spcAft>
                          <a:spcPts val="0"/>
                        </a:spcAft>
                      </a:pPr>
                      <a:r>
                        <a:rPr lang="en-IN" sz="2400" b="1" dirty="0" smtClean="0">
                          <a:solidFill>
                            <a:srgbClr val="0000CC"/>
                          </a:solidFill>
                          <a:latin typeface="Times New Roman"/>
                          <a:ea typeface="Calibri"/>
                          <a:cs typeface="Times New Roman"/>
                        </a:rPr>
                        <a:t>SYLLABUS</a:t>
                      </a:r>
                      <a:endParaRPr lang="en-IN" sz="2400" dirty="0">
                        <a:solidFill>
                          <a:srgbClr val="0000CC"/>
                        </a:solidFill>
                        <a:latin typeface="Calibri"/>
                        <a:ea typeface="Times New Roman"/>
                        <a:cs typeface="Times New Roman"/>
                      </a:endParaRPr>
                    </a:p>
                  </a:txBody>
                  <a:tcPr marL="19699" marR="196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76015">
                <a:tc>
                  <a:txBody>
                    <a:bodyPr/>
                    <a:lstStyle/>
                    <a:p>
                      <a:r>
                        <a:rPr lang="en-US" sz="2400" b="1" kern="1200" dirty="0" smtClean="0">
                          <a:solidFill>
                            <a:srgbClr val="0070C0"/>
                          </a:solidFill>
                          <a:latin typeface="Times New Roman"/>
                          <a:ea typeface="Calibri"/>
                          <a:cs typeface="Times New Roman"/>
                        </a:rPr>
                        <a:t>UNIT:3							 		     (10 Hours)</a:t>
                      </a:r>
                    </a:p>
                    <a:p>
                      <a:pPr algn="just"/>
                      <a:r>
                        <a:rPr lang="en-US" sz="2400" kern="1200" dirty="0" smtClean="0">
                          <a:solidFill>
                            <a:srgbClr val="C00000"/>
                          </a:solidFill>
                          <a:latin typeface="+mn-lt"/>
                          <a:ea typeface="+mn-ea"/>
                          <a:cs typeface="+mn-cs"/>
                        </a:rPr>
                        <a:t>Network and Object Oriented Data models, Storage Strategies: Detailed Storage Architecture, Storing Data, Magnetic Disk, RAID, Other Disks, Magnetic Tape, Storage Access, File &amp; Record Organization, File Organizations &amp; Indexes, Order Indices, B+ Tree Index Files, Hashing Data Dictionary.</a:t>
                      </a:r>
                      <a:endParaRPr lang="en-IN" sz="2400" kern="1200" dirty="0">
                        <a:solidFill>
                          <a:srgbClr val="C00000"/>
                        </a:solidFill>
                        <a:latin typeface="+mn-lt"/>
                        <a:ea typeface="+mn-ea"/>
                        <a:cs typeface="+mn-cs"/>
                      </a:endParaRPr>
                    </a:p>
                  </a:txBody>
                  <a:tcPr marL="19699" marR="196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07255">
                <a:tc>
                  <a:txBody>
                    <a:bodyPr/>
                    <a:lstStyle/>
                    <a:p>
                      <a:r>
                        <a:rPr lang="en-US" sz="2400" b="1" kern="1200" dirty="0" smtClean="0">
                          <a:solidFill>
                            <a:srgbClr val="0070C0"/>
                          </a:solidFill>
                          <a:latin typeface="Times New Roman"/>
                          <a:ea typeface="Calibri"/>
                          <a:cs typeface="Times New Roman"/>
                        </a:rPr>
                        <a:t>UNIT:4							 		     (12 Hours)</a:t>
                      </a:r>
                    </a:p>
                    <a:p>
                      <a:pPr algn="just"/>
                      <a:r>
                        <a:rPr lang="en-US" sz="2400" kern="1200" dirty="0" smtClean="0">
                          <a:solidFill>
                            <a:srgbClr val="C00000"/>
                          </a:solidFill>
                          <a:latin typeface="+mn-lt"/>
                          <a:ea typeface="+mn-ea"/>
                          <a:cs typeface="+mn-cs"/>
                        </a:rPr>
                        <a:t>Transaction processing and concurrency control: Transaction concepts, properties of transaction, concurrency control, locking and Timestamp methods for concurrency control schemes. Database Recovery System, Types of Data Base failure &amp; Types of Database Recovery, Recovery techniques, fundamental concepts on Object-Oriented Database, Object relational database, distributed database, Parallel Database,  introduction to Data warehousing &amp; Data Mining.</a:t>
                      </a:r>
                      <a:endParaRPr lang="en-IN" sz="2400" kern="1200" dirty="0">
                        <a:solidFill>
                          <a:srgbClr val="C00000"/>
                        </a:solidFill>
                        <a:latin typeface="+mn-lt"/>
                        <a:ea typeface="+mn-ea"/>
                        <a:cs typeface="+mn-cs"/>
                      </a:endParaRPr>
                    </a:p>
                  </a:txBody>
                  <a:tcPr marL="19699" marR="196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890248"/>
            <a:ext cx="5666516" cy="461665"/>
          </a:xfrm>
          <a:prstGeom prst="rect">
            <a:avLst/>
          </a:prstGeom>
          <a:solidFill>
            <a:schemeClr val="accent2"/>
          </a:solidFill>
        </p:spPr>
        <p:txBody>
          <a:bodyPr wrap="square" rtlCol="0">
            <a:spAutoFit/>
          </a:bodyPr>
          <a:lstStyle/>
          <a:p>
            <a:pPr lvl="1"/>
            <a:r>
              <a:rPr lang="en-US" sz="2400" dirty="0" smtClean="0">
                <a:solidFill>
                  <a:schemeClr val="bg1"/>
                </a:solidFill>
              </a:rPr>
              <a:t>QUIZ</a:t>
            </a:r>
          </a:p>
        </p:txBody>
      </p:sp>
      <p:pic>
        <p:nvPicPr>
          <p:cNvPr id="1026" name="Picture 2"/>
          <p:cNvPicPr>
            <a:picLocks noChangeAspect="1" noChangeArrowheads="1"/>
          </p:cNvPicPr>
          <p:nvPr/>
        </p:nvPicPr>
        <p:blipFill>
          <a:blip r:embed="rId2"/>
          <a:srcRect/>
          <a:stretch>
            <a:fillRect/>
          </a:stretch>
        </p:blipFill>
        <p:spPr bwMode="auto">
          <a:xfrm>
            <a:off x="858982" y="1523997"/>
            <a:ext cx="8714509" cy="2371383"/>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2492996" y="3990110"/>
            <a:ext cx="7371460" cy="22979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6 	</a:t>
            </a:r>
            <a:r>
              <a:rPr lang="en-US" dirty="0" smtClean="0"/>
              <a:t>	</a:t>
            </a:r>
            <a:r>
              <a:rPr lang="en-US" dirty="0" smtClean="0">
                <a:solidFill>
                  <a:srgbClr val="000000"/>
                </a:solidFill>
              </a:rPr>
              <a:t>             </a:t>
            </a:r>
            <a:r>
              <a:rPr lang="en-US" dirty="0" smtClean="0">
                <a:solidFill>
                  <a:schemeClr val="bg1"/>
                </a:solidFill>
              </a:rPr>
              <a:t>Prepared by Prof. Ranjeet Kumar </a:t>
            </a:r>
            <a:r>
              <a:rPr lang="en-US" dirty="0" err="1" smtClean="0">
                <a:solidFill>
                  <a:schemeClr val="bg1"/>
                </a:solidFill>
              </a:rPr>
              <a:t>Panigrahi</a:t>
            </a:r>
            <a:r>
              <a:rPr lang="en-US" dirty="0" smtClean="0">
                <a:solidFill>
                  <a:schemeClr val="bg1"/>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8" name="TextBox 7"/>
          <p:cNvSpPr txBox="1"/>
          <p:nvPr/>
        </p:nvSpPr>
        <p:spPr>
          <a:xfrm>
            <a:off x="914393" y="890248"/>
            <a:ext cx="5666516" cy="461665"/>
          </a:xfrm>
          <a:prstGeom prst="rect">
            <a:avLst/>
          </a:prstGeom>
          <a:solidFill>
            <a:schemeClr val="accent2"/>
          </a:solidFill>
        </p:spPr>
        <p:txBody>
          <a:bodyPr wrap="square" rtlCol="0">
            <a:spAutoFit/>
          </a:bodyPr>
          <a:lstStyle/>
          <a:p>
            <a:pPr lvl="1"/>
            <a:r>
              <a:rPr lang="en-US" sz="2400" dirty="0" smtClean="0">
                <a:solidFill>
                  <a:schemeClr val="bg1"/>
                </a:solidFill>
              </a:rPr>
              <a:t>QUIZ</a:t>
            </a:r>
          </a:p>
        </p:txBody>
      </p:sp>
      <p:pic>
        <p:nvPicPr>
          <p:cNvPr id="2050" name="Picture 2"/>
          <p:cNvPicPr>
            <a:picLocks noChangeAspect="1" noChangeArrowheads="1"/>
          </p:cNvPicPr>
          <p:nvPr/>
        </p:nvPicPr>
        <p:blipFill>
          <a:blip r:embed="rId2"/>
          <a:srcRect/>
          <a:stretch>
            <a:fillRect/>
          </a:stretch>
        </p:blipFill>
        <p:spPr bwMode="auto">
          <a:xfrm>
            <a:off x="1526619" y="1697182"/>
            <a:ext cx="8545656" cy="442851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Relationship sets:-</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429490" y="1648359"/>
            <a:ext cx="11374583" cy="2092881"/>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marL="0" lvl="1" algn="just">
              <a:buFont typeface="Wingdings" pitchFamily="2" charset="2"/>
              <a:buChar char="Ø"/>
            </a:pPr>
            <a:r>
              <a:rPr lang="en-US" sz="2400" dirty="0" smtClean="0">
                <a:solidFill>
                  <a:srgbClr val="C00000"/>
                </a:solidFill>
              </a:rPr>
              <a:t>A </a:t>
            </a:r>
            <a:r>
              <a:rPr lang="en-US" sz="2400" i="1" dirty="0" smtClean="0">
                <a:solidFill>
                  <a:srgbClr val="002060"/>
                </a:solidFill>
              </a:rPr>
              <a:t>relationship</a:t>
            </a:r>
            <a:r>
              <a:rPr lang="en-US" sz="2400" dirty="0" smtClean="0">
                <a:solidFill>
                  <a:srgbClr val="C00000"/>
                </a:solidFill>
              </a:rPr>
              <a:t> is an association among several entities .Relationship type(R) between n entity. E1,E2,…..En.</a:t>
            </a:r>
          </a:p>
          <a:p>
            <a:pPr marL="0" lvl="1" algn="just">
              <a:buFont typeface="Wingdings" pitchFamily="2" charset="2"/>
              <a:buChar char="Ø"/>
            </a:pPr>
            <a:r>
              <a:rPr lang="en-US" sz="2400" dirty="0" smtClean="0">
                <a:solidFill>
                  <a:srgbClr val="C00000"/>
                </a:solidFill>
              </a:rPr>
              <a:t>A relationship set is a set of relationships of the same type. Formally, it is a mathematical notation of n&gt;=2 entity sets.</a:t>
            </a:r>
          </a:p>
          <a:p>
            <a:pPr marL="457200" lvl="2" algn="just">
              <a:buFont typeface="Wingdings" pitchFamily="2" charset="2"/>
              <a:buChar char="§"/>
            </a:pPr>
            <a:r>
              <a:rPr lang="en-US" sz="2000" dirty="0" smtClean="0">
                <a:solidFill>
                  <a:srgbClr val="002060"/>
                </a:solidFill>
              </a:rPr>
              <a:t>For example ,for the two entity sets EMPLOYEE   and   DEPARTMENT   , we can define the relationship type works-for, which associates each employee with the department for which the employee works.</a:t>
            </a:r>
          </a:p>
        </p:txBody>
      </p:sp>
      <p:grpSp>
        <p:nvGrpSpPr>
          <p:cNvPr id="2" name="Group 2"/>
          <p:cNvGrpSpPr>
            <a:grpSpLocks/>
          </p:cNvGrpSpPr>
          <p:nvPr/>
        </p:nvGrpSpPr>
        <p:grpSpPr bwMode="auto">
          <a:xfrm>
            <a:off x="8492836" y="3851564"/>
            <a:ext cx="3186556" cy="2590815"/>
            <a:chOff x="6437" y="47"/>
            <a:chExt cx="4767" cy="3456"/>
          </a:xfrm>
        </p:grpSpPr>
        <p:pic>
          <p:nvPicPr>
            <p:cNvPr id="1027" name="Picture 3"/>
            <p:cNvPicPr>
              <a:picLocks noChangeAspect="1" noChangeArrowheads="1"/>
            </p:cNvPicPr>
            <p:nvPr/>
          </p:nvPicPr>
          <p:blipFill>
            <a:blip r:embed="rId2"/>
            <a:srcRect/>
            <a:stretch>
              <a:fillRect/>
            </a:stretch>
          </p:blipFill>
          <p:spPr bwMode="auto">
            <a:xfrm>
              <a:off x="6436" y="47"/>
              <a:ext cx="1942" cy="3456"/>
            </a:xfrm>
            <a:prstGeom prst="rect">
              <a:avLst/>
            </a:prstGeom>
            <a:noFill/>
          </p:spPr>
        </p:pic>
        <p:pic>
          <p:nvPicPr>
            <p:cNvPr id="1028" name="Picture 4"/>
            <p:cNvPicPr>
              <a:picLocks noChangeAspect="1" noChangeArrowheads="1"/>
            </p:cNvPicPr>
            <p:nvPr/>
          </p:nvPicPr>
          <p:blipFill>
            <a:blip r:embed="rId3"/>
            <a:srcRect/>
            <a:stretch>
              <a:fillRect/>
            </a:stretch>
          </p:blipFill>
          <p:spPr bwMode="auto">
            <a:xfrm>
              <a:off x="8378" y="47"/>
              <a:ext cx="2825" cy="3456"/>
            </a:xfrm>
            <a:prstGeom prst="rect">
              <a:avLst/>
            </a:prstGeom>
            <a:noFill/>
          </p:spPr>
        </p:pic>
      </p:grpSp>
      <p:sp>
        <p:nvSpPr>
          <p:cNvPr id="11" name="Rectangle 10"/>
          <p:cNvSpPr/>
          <p:nvPr/>
        </p:nvSpPr>
        <p:spPr>
          <a:xfrm>
            <a:off x="872765" y="3763458"/>
            <a:ext cx="7384544" cy="2185214"/>
          </a:xfrm>
          <a:prstGeom prst="rect">
            <a:avLst/>
          </a:prstGeom>
        </p:spPr>
        <p:txBody>
          <a:bodyPr wrap="square">
            <a:spAutoFit/>
          </a:bodyPr>
          <a:lstStyle/>
          <a:p>
            <a:pPr marL="0" lvl="1" algn="just">
              <a:buFont typeface="Wingdings" pitchFamily="2" charset="2"/>
              <a:buChar char="Ø"/>
            </a:pPr>
            <a:r>
              <a:rPr lang="en-US" sz="2400" dirty="0" smtClean="0">
                <a:solidFill>
                  <a:srgbClr val="C00000"/>
                </a:solidFill>
              </a:rPr>
              <a:t>The </a:t>
            </a:r>
            <a:r>
              <a:rPr lang="en-US" sz="2400" i="1" dirty="0" smtClean="0">
                <a:solidFill>
                  <a:srgbClr val="002060"/>
                </a:solidFill>
              </a:rPr>
              <a:t>association</a:t>
            </a:r>
            <a:r>
              <a:rPr lang="en-US" sz="2400" dirty="0" smtClean="0">
                <a:solidFill>
                  <a:srgbClr val="C00000"/>
                </a:solidFill>
              </a:rPr>
              <a:t> between the entity sets is referred to as </a:t>
            </a:r>
            <a:r>
              <a:rPr lang="en-US" sz="2400" i="1" dirty="0" smtClean="0">
                <a:solidFill>
                  <a:srgbClr val="002060"/>
                </a:solidFill>
              </a:rPr>
              <a:t>participation</a:t>
            </a:r>
            <a:r>
              <a:rPr lang="en-US" sz="2400" dirty="0" smtClean="0">
                <a:solidFill>
                  <a:srgbClr val="C00000"/>
                </a:solidFill>
              </a:rPr>
              <a:t> </a:t>
            </a:r>
            <a:r>
              <a:rPr lang="en-US" sz="2400" dirty="0" err="1" smtClean="0">
                <a:solidFill>
                  <a:srgbClr val="C00000"/>
                </a:solidFill>
              </a:rPr>
              <a:t>i.e</a:t>
            </a:r>
            <a:r>
              <a:rPr lang="en-US" sz="2400" dirty="0" smtClean="0">
                <a:solidFill>
                  <a:srgbClr val="C00000"/>
                </a:solidFill>
              </a:rPr>
              <a:t> the entity sets</a:t>
            </a:r>
          </a:p>
          <a:p>
            <a:pPr algn="just"/>
            <a:r>
              <a:rPr lang="en-US" sz="2400" dirty="0" smtClean="0">
                <a:solidFill>
                  <a:srgbClr val="C00000"/>
                </a:solidFill>
              </a:rPr>
              <a:t>EMPLOYEE , DEPARTMENT participate in the relationship set </a:t>
            </a:r>
            <a:r>
              <a:rPr lang="en-US" sz="2400" dirty="0" err="1" smtClean="0">
                <a:solidFill>
                  <a:srgbClr val="C00000"/>
                </a:solidFill>
              </a:rPr>
              <a:t>works_for</a:t>
            </a:r>
            <a:r>
              <a:rPr lang="en-US" sz="2400" dirty="0" smtClean="0">
                <a:solidFill>
                  <a:srgbClr val="C00000"/>
                </a:solidFill>
              </a:rPr>
              <a:t>. </a:t>
            </a:r>
          </a:p>
          <a:p>
            <a:pPr lvl="1" algn="just">
              <a:buFont typeface="Wingdings" pitchFamily="2" charset="2"/>
              <a:buChar char="§"/>
            </a:pPr>
            <a:r>
              <a:rPr lang="en-US" sz="2000" dirty="0" smtClean="0">
                <a:solidFill>
                  <a:srgbClr val="002060"/>
                </a:solidFill>
              </a:rPr>
              <a:t>Mathematically , the entity sets E1,E2,E3,…..En participate in the relationship set R.</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Relationship sets:-</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429490" y="1828884"/>
            <a:ext cx="11374583" cy="4308872"/>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buFont typeface="Wingdings" pitchFamily="2" charset="2"/>
              <a:buChar char="Ø"/>
            </a:pPr>
            <a:r>
              <a:rPr lang="en-US" sz="2400" dirty="0" smtClean="0">
                <a:solidFill>
                  <a:srgbClr val="C00000"/>
                </a:solidFill>
              </a:rPr>
              <a:t>The </a:t>
            </a:r>
            <a:r>
              <a:rPr lang="en-US" sz="2400" i="1" dirty="0" smtClean="0">
                <a:solidFill>
                  <a:srgbClr val="002060"/>
                </a:solidFill>
              </a:rPr>
              <a:t>function</a:t>
            </a:r>
            <a:r>
              <a:rPr lang="en-US" sz="2400" dirty="0" smtClean="0">
                <a:solidFill>
                  <a:srgbClr val="C00000"/>
                </a:solidFill>
              </a:rPr>
              <a:t> that an entity plays in a relationship is called the entity’s </a:t>
            </a:r>
            <a:r>
              <a:rPr lang="en-US" sz="2400" i="1" dirty="0" smtClean="0">
                <a:solidFill>
                  <a:srgbClr val="002060"/>
                </a:solidFill>
              </a:rPr>
              <a:t>role</a:t>
            </a:r>
            <a:r>
              <a:rPr lang="en-US" sz="2400" dirty="0" smtClean="0">
                <a:solidFill>
                  <a:srgbClr val="C00000"/>
                </a:solidFill>
              </a:rPr>
              <a:t>. The role name signifies the role that a participating entity from the entity type plays in each relationship instance ,and helps to explain what the relationship means.</a:t>
            </a:r>
          </a:p>
          <a:p>
            <a:pPr marL="0" lvl="1" algn="just">
              <a:buFont typeface="Wingdings" pitchFamily="2" charset="2"/>
              <a:buChar char="Ø"/>
            </a:pPr>
            <a:r>
              <a:rPr lang="en-US" sz="2400" i="1" dirty="0" smtClean="0">
                <a:solidFill>
                  <a:srgbClr val="002060"/>
                </a:solidFill>
              </a:rPr>
              <a:t>Recursive relationship set:- </a:t>
            </a:r>
            <a:r>
              <a:rPr lang="en-US" sz="2400" dirty="0" smtClean="0">
                <a:solidFill>
                  <a:srgbClr val="C00000"/>
                </a:solidFill>
              </a:rPr>
              <a:t>When the entity sets of a relationship set are not distinct, that is the same entity set participating in relationship set more than once in different roles. In this  type of relationship set ,it is called as the recursive relationship set.</a:t>
            </a:r>
          </a:p>
          <a:p>
            <a:pPr marL="0" lvl="1" algn="just">
              <a:buFont typeface="Wingdings" pitchFamily="2" charset="2"/>
              <a:buChar char="Ø"/>
            </a:pPr>
            <a:r>
              <a:rPr lang="en-US" sz="2400" i="1" dirty="0" smtClean="0">
                <a:solidFill>
                  <a:srgbClr val="002060"/>
                </a:solidFill>
              </a:rPr>
              <a:t>Degree of relationship:- </a:t>
            </a:r>
            <a:r>
              <a:rPr lang="en-US" sz="2400" dirty="0" smtClean="0">
                <a:solidFill>
                  <a:srgbClr val="C00000"/>
                </a:solidFill>
              </a:rPr>
              <a:t>Degree of the relationship type is the name of participating entity type in the relationship.</a:t>
            </a:r>
          </a:p>
          <a:p>
            <a:pPr marL="0" lvl="1" algn="just">
              <a:buFont typeface="Wingdings" pitchFamily="2" charset="2"/>
              <a:buChar char="Ø"/>
            </a:pPr>
            <a:r>
              <a:rPr lang="en-US" sz="2400" i="1" dirty="0" smtClean="0">
                <a:solidFill>
                  <a:srgbClr val="002060"/>
                </a:solidFill>
              </a:rPr>
              <a:t>Mapping cardinalities:-(Cardinality ratios): </a:t>
            </a:r>
            <a:r>
              <a:rPr lang="en-US" sz="2400" dirty="0" smtClean="0">
                <a:solidFill>
                  <a:srgbClr val="C00000"/>
                </a:solidFill>
              </a:rPr>
              <a:t>Mapping cardinality express the number of entity to which another entity can express the number via a relationship set.</a:t>
            </a:r>
          </a:p>
          <a:p>
            <a:pPr lvl="1">
              <a:buFont typeface="Wingdings" pitchFamily="2" charset="2"/>
              <a:buChar char="§"/>
            </a:pPr>
            <a:r>
              <a:rPr lang="en-US" sz="2000" dirty="0" smtClean="0">
                <a:solidFill>
                  <a:srgbClr val="002060"/>
                </a:solidFill>
              </a:rPr>
              <a:t>For example , a binary relationship set R between entity sets A and B , the mapping cardinalities must be one of the following:-</a:t>
            </a:r>
            <a:endParaRPr lang="en-US"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Relationship sets:-</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429490" y="1644225"/>
            <a:ext cx="6719455" cy="4678204"/>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lgn="just"/>
            <a:r>
              <a:rPr lang="en-US" sz="2000" i="1" dirty="0" smtClean="0">
                <a:solidFill>
                  <a:srgbClr val="002060"/>
                </a:solidFill>
              </a:rPr>
              <a:t>One-to-One(1:1): </a:t>
            </a:r>
            <a:r>
              <a:rPr lang="en-US" sz="2000" dirty="0" smtClean="0">
                <a:solidFill>
                  <a:srgbClr val="C00000"/>
                </a:solidFill>
              </a:rPr>
              <a:t>An entity associated in A is with at most one entity in B, and an entity   in B is associated with at most one entity in A.</a:t>
            </a:r>
          </a:p>
          <a:p>
            <a:pPr lvl="0" algn="just"/>
            <a:endParaRPr lang="en-US" sz="2000" dirty="0" smtClean="0">
              <a:solidFill>
                <a:srgbClr val="C00000"/>
              </a:solidFill>
            </a:endParaRPr>
          </a:p>
          <a:p>
            <a:pPr algn="just"/>
            <a:r>
              <a:rPr lang="en-US" sz="2000" i="1" dirty="0" smtClean="0">
                <a:solidFill>
                  <a:srgbClr val="002060"/>
                </a:solidFill>
              </a:rPr>
              <a:t>One-to-Many:</a:t>
            </a:r>
            <a:r>
              <a:rPr lang="en-US" sz="2000" dirty="0" smtClean="0">
                <a:solidFill>
                  <a:srgbClr val="C00000"/>
                </a:solidFill>
              </a:rPr>
              <a:t> An entity in A is associated with any number (zero or more) of entity in B, An entity  in B ,however can be associated with at most one entity in A.</a:t>
            </a:r>
          </a:p>
          <a:p>
            <a:pPr algn="just"/>
            <a:endParaRPr lang="en-US" sz="2000" dirty="0" smtClean="0">
              <a:solidFill>
                <a:srgbClr val="C00000"/>
              </a:solidFill>
            </a:endParaRPr>
          </a:p>
          <a:p>
            <a:pPr lvl="0" algn="just"/>
            <a:r>
              <a:rPr lang="en-US" sz="2000" i="1" dirty="0" smtClean="0">
                <a:solidFill>
                  <a:srgbClr val="002060"/>
                </a:solidFill>
              </a:rPr>
              <a:t>Many-to-One:</a:t>
            </a:r>
            <a:r>
              <a:rPr lang="en-US" sz="2000" dirty="0" smtClean="0">
                <a:solidFill>
                  <a:srgbClr val="C00000"/>
                </a:solidFill>
              </a:rPr>
              <a:t> An entity in A is associated with at most one entity in B. An entity in B , however can be associated with any number of entities in A.</a:t>
            </a:r>
          </a:p>
          <a:p>
            <a:pPr lvl="0" algn="just"/>
            <a:endParaRPr lang="en-US" sz="2000" dirty="0" smtClean="0">
              <a:solidFill>
                <a:srgbClr val="C00000"/>
              </a:solidFill>
            </a:endParaRPr>
          </a:p>
          <a:p>
            <a:pPr algn="just"/>
            <a:r>
              <a:rPr lang="en-US" sz="2000" i="1" dirty="0" smtClean="0">
                <a:solidFill>
                  <a:srgbClr val="002060"/>
                </a:solidFill>
              </a:rPr>
              <a:t>Many-to-Many:</a:t>
            </a:r>
            <a:r>
              <a:rPr lang="en-US" sz="2000" dirty="0" smtClean="0">
                <a:solidFill>
                  <a:srgbClr val="C00000"/>
                </a:solidFill>
              </a:rPr>
              <a:t> An entity in A is associated with any number(zero/more) of entities in B, and  an entity in B is associated with any number (zero/more) of entities in A.</a:t>
            </a:r>
            <a:r>
              <a:rPr lang="en-US" sz="2400" dirty="0" smtClean="0"/>
              <a:t> </a:t>
            </a:r>
            <a:endParaRPr lang="en-US" sz="2400" dirty="0"/>
          </a:p>
        </p:txBody>
      </p:sp>
      <p:pic>
        <p:nvPicPr>
          <p:cNvPr id="8" name="image23.jpeg"/>
          <p:cNvPicPr/>
          <p:nvPr/>
        </p:nvPicPr>
        <p:blipFill>
          <a:blip r:embed="rId2" cstate="print"/>
          <a:stretch>
            <a:fillRect/>
          </a:stretch>
        </p:blipFill>
        <p:spPr>
          <a:xfrm>
            <a:off x="7518078" y="2922938"/>
            <a:ext cx="3870358" cy="3547186"/>
          </a:xfrm>
          <a:prstGeom prst="rect">
            <a:avLst/>
          </a:prstGeom>
        </p:spPr>
      </p:pic>
      <p:pic>
        <p:nvPicPr>
          <p:cNvPr id="9" name="image22.png"/>
          <p:cNvPicPr/>
          <p:nvPr/>
        </p:nvPicPr>
        <p:blipFill>
          <a:blip r:embed="rId3" cstate="print"/>
          <a:stretch>
            <a:fillRect/>
          </a:stretch>
        </p:blipFill>
        <p:spPr>
          <a:xfrm>
            <a:off x="7514826" y="598576"/>
            <a:ext cx="4150701" cy="285120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r>
              <a:rPr lang="en-US" sz="2000" b="1" dirty="0" smtClean="0">
                <a:solidFill>
                  <a:schemeClr val="bg1"/>
                </a:solidFill>
              </a:rPr>
              <a:t>Participation Constraints:-</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307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431664" tIns="1002984" rIns="126960" bIns="1218816" numCol="1" anchor="ctr" anchorCtr="0" compatLnSpc="1">
            <a:prstTxWarp prst="textNoShape">
              <a:avLst/>
            </a:prstTxWarp>
            <a:spAutoFit/>
          </a:bodyPr>
          <a:lstStyle/>
          <a:p>
            <a:endParaRPr lang="en-US"/>
          </a:p>
        </p:txBody>
      </p:sp>
      <p:sp>
        <p:nvSpPr>
          <p:cNvPr id="13" name="TextBox 12"/>
          <p:cNvSpPr txBox="1"/>
          <p:nvPr/>
        </p:nvSpPr>
        <p:spPr>
          <a:xfrm>
            <a:off x="387927" y="1814921"/>
            <a:ext cx="6400800" cy="4524315"/>
          </a:xfrm>
          <a:prstGeom prst="rect">
            <a:avLst/>
          </a:prstGeom>
          <a:noFill/>
        </p:spPr>
        <p:txBody>
          <a:bodyPr wrap="square" rtlCol="0">
            <a:spAutoFit/>
          </a:bodyPr>
          <a:lstStyle/>
          <a:p>
            <a:pPr lvl="0" algn="just" defTabSz="914400" fontAlgn="base">
              <a:spcBef>
                <a:spcPct val="0"/>
              </a:spcBef>
              <a:spcAft>
                <a:spcPct val="0"/>
              </a:spcAft>
              <a:buFont typeface="Wingdings" pitchFamily="2" charset="2"/>
              <a:buChar char="Ø"/>
              <a:tabLst>
                <a:tab pos="541338" algn="l"/>
              </a:tabLst>
            </a:pPr>
            <a:r>
              <a:rPr lang="en-US" sz="2400" dirty="0" smtClean="0">
                <a:solidFill>
                  <a:srgbClr val="C00000"/>
                </a:solidFill>
              </a:rPr>
              <a:t>The participation of an entity set E in a relationship set R is said to be </a:t>
            </a:r>
            <a:r>
              <a:rPr lang="en-US" sz="2400" i="1" dirty="0" smtClean="0">
                <a:solidFill>
                  <a:srgbClr val="002060"/>
                </a:solidFill>
              </a:rPr>
              <a:t>total</a:t>
            </a:r>
            <a:r>
              <a:rPr lang="en-US" sz="2400" dirty="0" smtClean="0">
                <a:solidFill>
                  <a:srgbClr val="C00000"/>
                </a:solidFill>
              </a:rPr>
              <a:t> if </a:t>
            </a:r>
            <a:r>
              <a:rPr lang="en-US" sz="2400" i="1" dirty="0" smtClean="0">
                <a:solidFill>
                  <a:srgbClr val="002060"/>
                </a:solidFill>
              </a:rPr>
              <a:t>every entity </a:t>
            </a:r>
            <a:r>
              <a:rPr lang="en-US" sz="2400" dirty="0" smtClean="0">
                <a:solidFill>
                  <a:srgbClr val="C00000"/>
                </a:solidFill>
              </a:rPr>
              <a:t>in E participates in at least one relationship in R.</a:t>
            </a:r>
          </a:p>
          <a:p>
            <a:pPr lvl="0" algn="just" defTabSz="914400" eaLnBrk="0" fontAlgn="base" hangingPunct="0">
              <a:spcBef>
                <a:spcPct val="0"/>
              </a:spcBef>
              <a:spcAft>
                <a:spcPct val="0"/>
              </a:spcAft>
              <a:buFont typeface="Wingdings" pitchFamily="2" charset="2"/>
              <a:buChar char="Ø"/>
              <a:tabLst>
                <a:tab pos="541338" algn="l"/>
              </a:tabLst>
            </a:pPr>
            <a:r>
              <a:rPr lang="en-US" sz="2400" dirty="0" smtClean="0">
                <a:solidFill>
                  <a:srgbClr val="C00000"/>
                </a:solidFill>
              </a:rPr>
              <a:t>The participation of an entity set E in a relationship set R is said to be </a:t>
            </a:r>
            <a:r>
              <a:rPr lang="en-US" sz="2400" i="1" dirty="0" smtClean="0">
                <a:solidFill>
                  <a:srgbClr val="002060"/>
                </a:solidFill>
              </a:rPr>
              <a:t>partial</a:t>
            </a:r>
            <a:r>
              <a:rPr lang="en-US" sz="2400" dirty="0" smtClean="0">
                <a:solidFill>
                  <a:srgbClr val="C00000"/>
                </a:solidFill>
              </a:rPr>
              <a:t> if only </a:t>
            </a:r>
            <a:r>
              <a:rPr lang="en-US" sz="2400" i="1" dirty="0" smtClean="0">
                <a:solidFill>
                  <a:srgbClr val="002060"/>
                </a:solidFill>
              </a:rPr>
              <a:t>some</a:t>
            </a:r>
            <a:r>
              <a:rPr lang="en-US" sz="2400" dirty="0" smtClean="0">
                <a:solidFill>
                  <a:srgbClr val="C00000"/>
                </a:solidFill>
              </a:rPr>
              <a:t> in E participate in relationship in R.</a:t>
            </a:r>
          </a:p>
          <a:p>
            <a:pPr lvl="0" algn="just" defTabSz="914400" eaLnBrk="0" fontAlgn="base" hangingPunct="0">
              <a:spcBef>
                <a:spcPct val="0"/>
              </a:spcBef>
              <a:spcAft>
                <a:spcPct val="0"/>
              </a:spcAft>
              <a:buFont typeface="Wingdings" pitchFamily="2" charset="2"/>
              <a:buChar char="Ø"/>
              <a:tabLst>
                <a:tab pos="541338" algn="l"/>
              </a:tabLst>
            </a:pPr>
            <a:endParaRPr lang="en-US" sz="2400" dirty="0" smtClean="0">
              <a:solidFill>
                <a:srgbClr val="C00000"/>
              </a:solidFill>
            </a:endParaRPr>
          </a:p>
          <a:p>
            <a:pPr lvl="0" algn="just" defTabSz="914400" eaLnBrk="0" fontAlgn="base" hangingPunct="0">
              <a:spcBef>
                <a:spcPct val="0"/>
              </a:spcBef>
              <a:spcAft>
                <a:spcPct val="0"/>
              </a:spcAft>
              <a:tabLst>
                <a:tab pos="541338" algn="l"/>
              </a:tabLst>
            </a:pPr>
            <a:r>
              <a:rPr lang="en-US" sz="2400" i="1" dirty="0" smtClean="0">
                <a:solidFill>
                  <a:srgbClr val="002060"/>
                </a:solidFill>
              </a:rPr>
              <a:t>Entity –Relationships Diagrams:-</a:t>
            </a:r>
          </a:p>
          <a:p>
            <a:pPr lvl="0" algn="just" defTabSz="914400" eaLnBrk="0" fontAlgn="base" hangingPunct="0">
              <a:spcBef>
                <a:spcPct val="0"/>
              </a:spcBef>
              <a:spcAft>
                <a:spcPct val="0"/>
              </a:spcAft>
              <a:buFont typeface="Wingdings" pitchFamily="2" charset="2"/>
              <a:buChar char="§"/>
              <a:tabLst>
                <a:tab pos="541338" algn="l"/>
              </a:tabLst>
            </a:pPr>
            <a:r>
              <a:rPr lang="en-US" sz="2400" dirty="0" smtClean="0">
                <a:solidFill>
                  <a:srgbClr val="C00000"/>
                </a:solidFill>
              </a:rPr>
              <a:t>An ER diagram can express the overall </a:t>
            </a:r>
            <a:r>
              <a:rPr lang="en-US" sz="2400" i="1" dirty="0" smtClean="0">
                <a:solidFill>
                  <a:srgbClr val="002060"/>
                </a:solidFill>
              </a:rPr>
              <a:t>logical structure of a database graphically</a:t>
            </a:r>
            <a:r>
              <a:rPr lang="en-US" sz="2400" dirty="0" smtClean="0">
                <a:solidFill>
                  <a:srgbClr val="C00000"/>
                </a:solidFill>
              </a:rPr>
              <a:t>. The following are the different notations/components that are used in the ER diagram.</a:t>
            </a:r>
          </a:p>
        </p:txBody>
      </p:sp>
      <p:grpSp>
        <p:nvGrpSpPr>
          <p:cNvPr id="2" name="Group 11"/>
          <p:cNvGrpSpPr/>
          <p:nvPr/>
        </p:nvGrpSpPr>
        <p:grpSpPr>
          <a:xfrm>
            <a:off x="7132103" y="670261"/>
            <a:ext cx="4685849" cy="5702830"/>
            <a:chOff x="7132103" y="670261"/>
            <a:chExt cx="4685849" cy="5702830"/>
          </a:xfrm>
        </p:grpSpPr>
        <p:pic>
          <p:nvPicPr>
            <p:cNvPr id="14" name="image24.jpeg"/>
            <p:cNvPicPr/>
            <p:nvPr/>
          </p:nvPicPr>
          <p:blipFill>
            <a:blip r:embed="rId2" cstate="print"/>
            <a:stretch>
              <a:fillRect/>
            </a:stretch>
          </p:blipFill>
          <p:spPr>
            <a:xfrm>
              <a:off x="7132103" y="670261"/>
              <a:ext cx="4685849" cy="5675124"/>
            </a:xfrm>
            <a:prstGeom prst="rect">
              <a:avLst/>
            </a:prstGeom>
          </p:spPr>
        </p:pic>
        <p:sp>
          <p:nvSpPr>
            <p:cNvPr id="11" name="Rectangle 10"/>
            <p:cNvSpPr/>
            <p:nvPr/>
          </p:nvSpPr>
          <p:spPr>
            <a:xfrm>
              <a:off x="8298873" y="6068291"/>
              <a:ext cx="2064327"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r>
              <a:rPr lang="en-US" sz="2000" b="1" dirty="0" smtClean="0">
                <a:solidFill>
                  <a:schemeClr val="bg1"/>
                </a:solidFill>
              </a:rPr>
              <a:t>Participation Constraints:-</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307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431664" tIns="1002984" rIns="126960" bIns="1218816" numCol="1" anchor="ctr" anchorCtr="0" compatLnSpc="1">
            <a:prstTxWarp prst="textNoShape">
              <a:avLst/>
            </a:prstTxWarp>
            <a:spAutoFit/>
          </a:bodyPr>
          <a:lstStyle/>
          <a:p>
            <a:endParaRPr lang="en-US"/>
          </a:p>
        </p:txBody>
      </p:sp>
      <p:sp>
        <p:nvSpPr>
          <p:cNvPr id="13" name="TextBox 12"/>
          <p:cNvSpPr txBox="1"/>
          <p:nvPr/>
        </p:nvSpPr>
        <p:spPr>
          <a:xfrm>
            <a:off x="387927" y="1676387"/>
            <a:ext cx="11416146" cy="4770537"/>
          </a:xfrm>
          <a:prstGeom prst="rect">
            <a:avLst/>
          </a:prstGeom>
          <a:noFill/>
        </p:spPr>
        <p:txBody>
          <a:bodyPr wrap="square" rtlCol="0">
            <a:spAutoFit/>
          </a:bodyPr>
          <a:lstStyle/>
          <a:p>
            <a:pPr lvl="0" algn="just" defTabSz="914400" eaLnBrk="0" fontAlgn="base" hangingPunct="0">
              <a:spcBef>
                <a:spcPct val="0"/>
              </a:spcBef>
              <a:spcAft>
                <a:spcPct val="0"/>
              </a:spcAft>
              <a:tabLst>
                <a:tab pos="541338" algn="l"/>
              </a:tabLst>
            </a:pPr>
            <a:r>
              <a:rPr lang="en-US" sz="2400" i="1" dirty="0" smtClean="0">
                <a:solidFill>
                  <a:srgbClr val="002060"/>
                </a:solidFill>
              </a:rPr>
              <a:t>Strong Entity Type and Weak Entity type:-</a:t>
            </a:r>
          </a:p>
          <a:p>
            <a:pPr lvl="0" algn="just" defTabSz="914400" eaLnBrk="0" fontAlgn="base" hangingPunct="0">
              <a:spcBef>
                <a:spcPct val="0"/>
              </a:spcBef>
              <a:spcAft>
                <a:spcPct val="0"/>
              </a:spcAft>
              <a:buFont typeface="Wingdings" pitchFamily="2" charset="2"/>
              <a:buChar char="§"/>
              <a:tabLst>
                <a:tab pos="541338" algn="l"/>
              </a:tabLst>
            </a:pPr>
            <a:r>
              <a:rPr lang="en-US" sz="2000" dirty="0" smtClean="0">
                <a:solidFill>
                  <a:srgbClr val="C00000"/>
                </a:solidFill>
              </a:rPr>
              <a:t>A regular entity type or strong entity type does have sufficient attribute to form a key attribute to form a key attribute /primary key .</a:t>
            </a:r>
          </a:p>
          <a:p>
            <a:pPr lvl="0" algn="just" defTabSz="914400" eaLnBrk="0" fontAlgn="base" hangingPunct="0">
              <a:spcBef>
                <a:spcPct val="0"/>
              </a:spcBef>
              <a:spcAft>
                <a:spcPct val="0"/>
              </a:spcAft>
              <a:buFont typeface="Wingdings" pitchFamily="2" charset="2"/>
              <a:buChar char="§"/>
              <a:tabLst>
                <a:tab pos="541338" algn="l"/>
              </a:tabLst>
            </a:pPr>
            <a:endParaRPr lang="en-US" sz="2000" dirty="0" smtClean="0">
              <a:solidFill>
                <a:srgbClr val="C00000"/>
              </a:solidFill>
            </a:endParaRPr>
          </a:p>
          <a:p>
            <a:pPr lvl="0" algn="just" defTabSz="914400" eaLnBrk="0" fontAlgn="base" hangingPunct="0">
              <a:spcBef>
                <a:spcPct val="0"/>
              </a:spcBef>
              <a:spcAft>
                <a:spcPct val="0"/>
              </a:spcAft>
              <a:buFont typeface="Wingdings" pitchFamily="2" charset="2"/>
              <a:buChar char="§"/>
              <a:tabLst>
                <a:tab pos="541338" algn="l"/>
              </a:tabLst>
            </a:pPr>
            <a:r>
              <a:rPr lang="en-US" sz="2000" dirty="0" smtClean="0">
                <a:solidFill>
                  <a:srgbClr val="C00000"/>
                </a:solidFill>
              </a:rPr>
              <a:t>A weak entity type do not have sufficient attribute  to form a key attribute .</a:t>
            </a:r>
          </a:p>
          <a:p>
            <a:pPr lvl="0" algn="just" defTabSz="914400" eaLnBrk="0" fontAlgn="base" hangingPunct="0">
              <a:spcBef>
                <a:spcPct val="0"/>
              </a:spcBef>
              <a:spcAft>
                <a:spcPct val="0"/>
              </a:spcAft>
              <a:buFont typeface="Wingdings" pitchFamily="2" charset="2"/>
              <a:buChar char="§"/>
              <a:tabLst>
                <a:tab pos="541338" algn="l"/>
              </a:tabLst>
            </a:pPr>
            <a:endParaRPr lang="en-US" sz="2000" dirty="0" smtClean="0">
              <a:solidFill>
                <a:srgbClr val="C00000"/>
              </a:solidFill>
            </a:endParaRPr>
          </a:p>
          <a:p>
            <a:pPr lvl="0" algn="just" defTabSz="914400" eaLnBrk="0" fontAlgn="base" hangingPunct="0">
              <a:spcBef>
                <a:spcPct val="0"/>
              </a:spcBef>
              <a:spcAft>
                <a:spcPct val="0"/>
              </a:spcAft>
              <a:buFont typeface="Wingdings" pitchFamily="2" charset="2"/>
              <a:buChar char="§"/>
              <a:tabLst>
                <a:tab pos="541338" algn="l"/>
              </a:tabLst>
            </a:pPr>
            <a:r>
              <a:rPr lang="en-US" sz="2000" dirty="0" smtClean="0">
                <a:solidFill>
                  <a:srgbClr val="C00000"/>
                </a:solidFill>
              </a:rPr>
              <a:t>Entities belonging to weak entity type are identified by being related to a another entity type known as owner entity type.</a:t>
            </a:r>
          </a:p>
          <a:p>
            <a:pPr lvl="0" algn="just" defTabSz="914400" eaLnBrk="0" fontAlgn="base" hangingPunct="0">
              <a:spcBef>
                <a:spcPct val="0"/>
              </a:spcBef>
              <a:spcAft>
                <a:spcPct val="0"/>
              </a:spcAft>
              <a:buFont typeface="Wingdings" pitchFamily="2" charset="2"/>
              <a:buChar char="§"/>
              <a:tabLst>
                <a:tab pos="541338" algn="l"/>
              </a:tabLst>
            </a:pPr>
            <a:endParaRPr lang="en-US" sz="2000" dirty="0" smtClean="0">
              <a:solidFill>
                <a:srgbClr val="C00000"/>
              </a:solidFill>
            </a:endParaRPr>
          </a:p>
          <a:p>
            <a:pPr algn="just" defTabSz="914400" eaLnBrk="0" fontAlgn="base" hangingPunct="0">
              <a:spcBef>
                <a:spcPct val="0"/>
              </a:spcBef>
              <a:spcAft>
                <a:spcPct val="0"/>
              </a:spcAft>
              <a:buFont typeface="Wingdings" pitchFamily="2" charset="2"/>
              <a:buChar char="§"/>
              <a:tabLst>
                <a:tab pos="541338" algn="l"/>
              </a:tabLst>
            </a:pPr>
            <a:r>
              <a:rPr lang="en-US" sz="2000" dirty="0" smtClean="0">
                <a:solidFill>
                  <a:srgbClr val="C00000"/>
                </a:solidFill>
              </a:rPr>
              <a:t>A weak entity type always has a total participation with respect to its identification relationship, because a </a:t>
            </a:r>
            <a:r>
              <a:rPr lang="en-US" sz="2000" i="1" dirty="0" smtClean="0">
                <a:solidFill>
                  <a:srgbClr val="002060"/>
                </a:solidFill>
              </a:rPr>
              <a:t>weak entity </a:t>
            </a:r>
            <a:r>
              <a:rPr lang="en-US" sz="2000" dirty="0" smtClean="0">
                <a:solidFill>
                  <a:srgbClr val="C00000"/>
                </a:solidFill>
              </a:rPr>
              <a:t>cannot be identified without an </a:t>
            </a:r>
            <a:r>
              <a:rPr lang="en-US" sz="2000" i="1" dirty="0" smtClean="0">
                <a:solidFill>
                  <a:srgbClr val="002060"/>
                </a:solidFill>
              </a:rPr>
              <a:t>owner entity.</a:t>
            </a:r>
          </a:p>
          <a:p>
            <a:pPr algn="just" defTabSz="914400" eaLnBrk="0" fontAlgn="base" hangingPunct="0">
              <a:spcBef>
                <a:spcPct val="0"/>
              </a:spcBef>
              <a:spcAft>
                <a:spcPct val="0"/>
              </a:spcAft>
              <a:buFont typeface="Wingdings" pitchFamily="2" charset="2"/>
              <a:buChar char="§"/>
              <a:tabLst>
                <a:tab pos="541338" algn="l"/>
              </a:tabLst>
            </a:pPr>
            <a:endParaRPr lang="en-US" sz="2000" i="1" dirty="0" smtClean="0">
              <a:solidFill>
                <a:srgbClr val="002060"/>
              </a:solidFill>
            </a:endParaRPr>
          </a:p>
          <a:p>
            <a:pPr lvl="1" algn="just" defTabSz="914400" eaLnBrk="0" fontAlgn="base" hangingPunct="0">
              <a:spcBef>
                <a:spcPct val="0"/>
              </a:spcBef>
              <a:spcAft>
                <a:spcPct val="0"/>
              </a:spcAft>
              <a:buFont typeface="Wingdings" pitchFamily="2" charset="2"/>
              <a:buChar char="§"/>
              <a:tabLst>
                <a:tab pos="541338" algn="l"/>
              </a:tabLst>
            </a:pPr>
            <a:r>
              <a:rPr lang="en-US" sz="2000" i="1" dirty="0" smtClean="0">
                <a:solidFill>
                  <a:srgbClr val="002060"/>
                </a:solidFill>
              </a:rPr>
              <a:t>For example ,consider the entity type </a:t>
            </a:r>
            <a:r>
              <a:rPr lang="en-US" sz="2000" i="1" dirty="0" smtClean="0">
                <a:solidFill>
                  <a:srgbClr val="C00000"/>
                </a:solidFill>
              </a:rPr>
              <a:t>DEPENDENT</a:t>
            </a:r>
            <a:r>
              <a:rPr lang="en-US" sz="2000" i="1" dirty="0" smtClean="0">
                <a:solidFill>
                  <a:srgbClr val="002060"/>
                </a:solidFill>
              </a:rPr>
              <a:t>, related to </a:t>
            </a:r>
            <a:r>
              <a:rPr lang="en-US" sz="2000" i="1" dirty="0" smtClean="0">
                <a:solidFill>
                  <a:srgbClr val="C00000"/>
                </a:solidFill>
              </a:rPr>
              <a:t>EMPLOYEE</a:t>
            </a:r>
            <a:r>
              <a:rPr lang="en-US" sz="2000" i="1" dirty="0" smtClean="0">
                <a:solidFill>
                  <a:srgbClr val="002060"/>
                </a:solidFill>
              </a:rPr>
              <a:t>, which is used to keep the details of the employee’s department. The attributes of DEPENDENT are Name, DOB, Sex and relationship to the employee.</a:t>
            </a:r>
            <a:endParaRPr lang="en-US" i="1" dirty="0">
              <a:solidFill>
                <a:srgbClr val="00206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r>
              <a:rPr lang="en-US" sz="2000" b="1" dirty="0" smtClean="0">
                <a:solidFill>
                  <a:schemeClr val="bg1"/>
                </a:solidFill>
              </a:rPr>
              <a:t>Participation Constraints:-</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307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431664" tIns="1002984" rIns="126960" bIns="1218816" numCol="1" anchor="ctr" anchorCtr="0" compatLnSpc="1">
            <a:prstTxWarp prst="textNoShape">
              <a:avLst/>
            </a:prstTxWarp>
            <a:spAutoFit/>
          </a:bodyPr>
          <a:lstStyle/>
          <a:p>
            <a:endParaRPr lang="en-US"/>
          </a:p>
        </p:txBody>
      </p:sp>
      <p:sp>
        <p:nvSpPr>
          <p:cNvPr id="13" name="TextBox 12"/>
          <p:cNvSpPr txBox="1"/>
          <p:nvPr/>
        </p:nvSpPr>
        <p:spPr>
          <a:xfrm>
            <a:off x="387927" y="2216732"/>
            <a:ext cx="11416146" cy="3416320"/>
          </a:xfrm>
          <a:prstGeom prst="rect">
            <a:avLst/>
          </a:prstGeom>
          <a:noFill/>
        </p:spPr>
        <p:txBody>
          <a:bodyPr wrap="square" rtlCol="0">
            <a:spAutoFit/>
          </a:bodyPr>
          <a:lstStyle/>
          <a:p>
            <a:pPr>
              <a:buFont typeface="Wingdings" pitchFamily="2" charset="2"/>
              <a:buChar char="Ø"/>
            </a:pPr>
            <a:r>
              <a:rPr lang="en-US" sz="2400" dirty="0" smtClean="0">
                <a:solidFill>
                  <a:srgbClr val="C00000"/>
                </a:solidFill>
              </a:rPr>
              <a:t>A </a:t>
            </a:r>
            <a:r>
              <a:rPr lang="en-US" sz="2400" i="1" dirty="0" smtClean="0">
                <a:solidFill>
                  <a:srgbClr val="002060"/>
                </a:solidFill>
              </a:rPr>
              <a:t>weak entity </a:t>
            </a:r>
            <a:r>
              <a:rPr lang="en-US" sz="2400" dirty="0" smtClean="0">
                <a:solidFill>
                  <a:srgbClr val="C00000"/>
                </a:solidFill>
              </a:rPr>
              <a:t>type ( in our ex. DEPENDENT) has a partial key(suppose name) which is a set of attribute that can uniquely identify the weak entities with the help of the strong entity type(Ex. EMPLOYEE)</a:t>
            </a:r>
          </a:p>
          <a:p>
            <a:pPr>
              <a:buFont typeface="Wingdings" pitchFamily="2" charset="2"/>
              <a:buChar char="Ø"/>
            </a:pPr>
            <a:endParaRPr lang="en-US" sz="2400" dirty="0" smtClean="0">
              <a:solidFill>
                <a:srgbClr val="C00000"/>
              </a:solidFill>
            </a:endParaRPr>
          </a:p>
          <a:p>
            <a:pPr lvl="0">
              <a:buFont typeface="Wingdings" pitchFamily="2" charset="2"/>
              <a:buChar char="Ø"/>
            </a:pPr>
            <a:r>
              <a:rPr lang="en-US" sz="2400" dirty="0" smtClean="0">
                <a:solidFill>
                  <a:srgbClr val="C00000"/>
                </a:solidFill>
              </a:rPr>
              <a:t>In </a:t>
            </a:r>
            <a:r>
              <a:rPr lang="en-US" sz="2400" i="1" dirty="0" smtClean="0">
                <a:solidFill>
                  <a:srgbClr val="002060"/>
                </a:solidFill>
              </a:rPr>
              <a:t>ER-diagram</a:t>
            </a:r>
            <a:r>
              <a:rPr lang="en-US" sz="2400" dirty="0" smtClean="0">
                <a:solidFill>
                  <a:srgbClr val="C00000"/>
                </a:solidFill>
              </a:rPr>
              <a:t>, both a weak entity type and its identifying relationship are distinguished by surrounding their boxes and diamonds with </a:t>
            </a:r>
            <a:r>
              <a:rPr lang="en-US" sz="2400" i="1" dirty="0" smtClean="0">
                <a:solidFill>
                  <a:srgbClr val="002060"/>
                </a:solidFill>
              </a:rPr>
              <a:t>double lines.</a:t>
            </a:r>
          </a:p>
          <a:p>
            <a:pPr lvl="0"/>
            <a:endParaRPr lang="en-US" sz="2400" dirty="0" smtClean="0">
              <a:solidFill>
                <a:srgbClr val="C00000"/>
              </a:solidFill>
            </a:endParaRPr>
          </a:p>
          <a:p>
            <a:pPr lvl="0">
              <a:buFont typeface="Wingdings" pitchFamily="2" charset="2"/>
              <a:buChar char="Ø"/>
            </a:pPr>
            <a:r>
              <a:rPr lang="en-US" sz="2400" dirty="0" smtClean="0">
                <a:solidFill>
                  <a:srgbClr val="C00000"/>
                </a:solidFill>
              </a:rPr>
              <a:t>The </a:t>
            </a:r>
            <a:r>
              <a:rPr lang="en-US" sz="2400" i="1" dirty="0" smtClean="0">
                <a:solidFill>
                  <a:srgbClr val="002060"/>
                </a:solidFill>
              </a:rPr>
              <a:t>partial key </a:t>
            </a:r>
            <a:r>
              <a:rPr lang="en-US" sz="2400" dirty="0" smtClean="0">
                <a:solidFill>
                  <a:srgbClr val="C00000"/>
                </a:solidFill>
              </a:rPr>
              <a:t>attribute in underline with a dashed or dotted lines.</a:t>
            </a:r>
          </a:p>
          <a:p>
            <a:r>
              <a:rPr lang="en-US" sz="2400" dirty="0" smtClean="0">
                <a:solidFill>
                  <a:srgbClr val="C00000"/>
                </a:solidFill>
              </a:rPr>
              <a:t>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r>
              <a:rPr lang="en-US" sz="2000" b="1" dirty="0" smtClean="0">
                <a:solidFill>
                  <a:schemeClr val="bg1"/>
                </a:solidFill>
              </a:rPr>
              <a:t>ER Modeling Notations</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307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431664" tIns="1002984" rIns="126960" bIns="1218816" numCol="1" anchor="ctr" anchorCtr="0" compatLnSpc="1">
            <a:prstTxWarp prst="textNoShape">
              <a:avLst/>
            </a:prstTxWarp>
            <a:spAutoFit/>
          </a:bodyPr>
          <a:lstStyle/>
          <a:p>
            <a:endParaRPr lang="en-US"/>
          </a:p>
        </p:txBody>
      </p:sp>
      <p:pic>
        <p:nvPicPr>
          <p:cNvPr id="77826" name="Picture 2"/>
          <p:cNvPicPr>
            <a:picLocks noChangeAspect="1" noChangeArrowheads="1"/>
          </p:cNvPicPr>
          <p:nvPr/>
        </p:nvPicPr>
        <p:blipFill>
          <a:blip r:embed="rId2"/>
          <a:srcRect/>
          <a:stretch>
            <a:fillRect/>
          </a:stretch>
        </p:blipFill>
        <p:spPr bwMode="auto">
          <a:xfrm>
            <a:off x="7343343" y="710891"/>
            <a:ext cx="3643312" cy="3431267"/>
          </a:xfrm>
          <a:prstGeom prst="rect">
            <a:avLst/>
          </a:prstGeom>
          <a:noFill/>
          <a:ln w="9525">
            <a:noFill/>
            <a:miter lim="800000"/>
            <a:headEnd/>
            <a:tailEnd/>
          </a:ln>
        </p:spPr>
      </p:pic>
      <p:pic>
        <p:nvPicPr>
          <p:cNvPr id="77829" name="Picture 5"/>
          <p:cNvPicPr>
            <a:picLocks noChangeAspect="1" noChangeArrowheads="1"/>
          </p:cNvPicPr>
          <p:nvPr/>
        </p:nvPicPr>
        <p:blipFill>
          <a:blip r:embed="rId3"/>
          <a:srcRect/>
          <a:stretch>
            <a:fillRect/>
          </a:stretch>
        </p:blipFill>
        <p:spPr bwMode="auto">
          <a:xfrm>
            <a:off x="598777" y="3950711"/>
            <a:ext cx="3502168" cy="1986610"/>
          </a:xfrm>
          <a:prstGeom prst="rect">
            <a:avLst/>
          </a:prstGeom>
          <a:noFill/>
          <a:ln w="9525">
            <a:noFill/>
            <a:miter lim="800000"/>
            <a:headEnd/>
            <a:tailEnd/>
          </a:ln>
        </p:spPr>
      </p:pic>
      <p:sp>
        <p:nvSpPr>
          <p:cNvPr id="13" name="TextBox 12"/>
          <p:cNvSpPr txBox="1"/>
          <p:nvPr/>
        </p:nvSpPr>
        <p:spPr>
          <a:xfrm>
            <a:off x="554182" y="1939584"/>
            <a:ext cx="6553200" cy="1569660"/>
          </a:xfrm>
          <a:prstGeom prst="rect">
            <a:avLst/>
          </a:prstGeom>
          <a:noFill/>
        </p:spPr>
        <p:txBody>
          <a:bodyPr wrap="square" rtlCol="0">
            <a:spAutoFit/>
          </a:bodyPr>
          <a:lstStyle/>
          <a:p>
            <a:pPr algn="just"/>
            <a:r>
              <a:rPr lang="en-US" sz="2400" i="1" dirty="0" smtClean="0">
                <a:solidFill>
                  <a:srgbClr val="002060"/>
                </a:solidFill>
              </a:rPr>
              <a:t>Cardinality</a:t>
            </a:r>
            <a:r>
              <a:rPr lang="en-US" sz="2400" dirty="0" smtClean="0">
                <a:solidFill>
                  <a:srgbClr val="C00000"/>
                </a:solidFill>
              </a:rPr>
              <a:t> of Relationship tells how many instances of an Entity type is relate to one instance of another Entity type. M,N both represent “</a:t>
            </a:r>
            <a:r>
              <a:rPr lang="en-US" sz="2400" i="1" dirty="0" smtClean="0">
                <a:solidFill>
                  <a:srgbClr val="002060"/>
                </a:solidFill>
              </a:rPr>
              <a:t>MANY</a:t>
            </a:r>
            <a:r>
              <a:rPr lang="en-US" sz="2400" dirty="0" smtClean="0">
                <a:solidFill>
                  <a:srgbClr val="C00000"/>
                </a:solidFill>
              </a:rPr>
              <a:t> ”  and 1 represents “</a:t>
            </a:r>
            <a:r>
              <a:rPr lang="en-US" sz="2400" i="1" dirty="0" smtClean="0">
                <a:solidFill>
                  <a:srgbClr val="002060"/>
                </a:solidFill>
              </a:rPr>
              <a:t>ONE</a:t>
            </a:r>
            <a:r>
              <a:rPr lang="en-US" sz="2400" dirty="0" smtClean="0">
                <a:solidFill>
                  <a:srgbClr val="C00000"/>
                </a:solidFill>
              </a:rPr>
              <a:t>” Cardinality.</a:t>
            </a:r>
          </a:p>
        </p:txBody>
      </p:sp>
      <p:sp>
        <p:nvSpPr>
          <p:cNvPr id="14" name="TextBox 13"/>
          <p:cNvSpPr txBox="1"/>
          <p:nvPr/>
        </p:nvSpPr>
        <p:spPr>
          <a:xfrm>
            <a:off x="4890655" y="4585824"/>
            <a:ext cx="6456218" cy="769441"/>
          </a:xfrm>
          <a:prstGeom prst="rect">
            <a:avLst/>
          </a:prstGeom>
          <a:noFill/>
        </p:spPr>
        <p:txBody>
          <a:bodyPr wrap="square" rtlCol="0">
            <a:spAutoFit/>
          </a:bodyPr>
          <a:lstStyle/>
          <a:p>
            <a:r>
              <a:rPr lang="en-US" sz="2400" dirty="0" smtClean="0">
                <a:solidFill>
                  <a:srgbClr val="C00000"/>
                </a:solidFill>
              </a:rPr>
              <a:t>An Entity can be self linked.</a:t>
            </a:r>
          </a:p>
          <a:p>
            <a:r>
              <a:rPr lang="en-US" dirty="0" smtClean="0"/>
              <a:t>	</a:t>
            </a:r>
            <a:r>
              <a:rPr lang="en-US" sz="2000" i="1" dirty="0" smtClean="0">
                <a:solidFill>
                  <a:srgbClr val="002060"/>
                </a:solidFill>
              </a:rPr>
              <a:t>For example, employees can supervise other employees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5264734" cy="400110"/>
          </a:xfrm>
          <a:prstGeom prst="rect">
            <a:avLst/>
          </a:prstGeom>
          <a:solidFill>
            <a:schemeClr val="accent2"/>
          </a:solidFill>
        </p:spPr>
        <p:txBody>
          <a:bodyPr wrap="square" rtlCol="0">
            <a:spAutoFit/>
          </a:bodyPr>
          <a:lstStyle/>
          <a:p>
            <a:r>
              <a:rPr lang="en-US" sz="2000" b="1" dirty="0" smtClean="0">
                <a:solidFill>
                  <a:schemeClr val="bg1"/>
                </a:solidFill>
              </a:rPr>
              <a:t>ER Modeling Notations : Composite Attribute</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307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431664" tIns="1002984" rIns="126960" bIns="1218816" numCol="1" anchor="ctr" anchorCtr="0" compatLnSpc="1">
            <a:prstTxWarp prst="textNoShape">
              <a:avLst/>
            </a:prstTxWarp>
            <a:spAutoFit/>
          </a:bodyPr>
          <a:lstStyle/>
          <a:p>
            <a:endParaRPr lang="en-US"/>
          </a:p>
        </p:txBody>
      </p:sp>
      <p:pic>
        <p:nvPicPr>
          <p:cNvPr id="78850" name="Picture 2"/>
          <p:cNvPicPr>
            <a:picLocks noChangeAspect="1" noChangeArrowheads="1"/>
          </p:cNvPicPr>
          <p:nvPr/>
        </p:nvPicPr>
        <p:blipFill>
          <a:blip r:embed="rId2"/>
          <a:srcRect/>
          <a:stretch>
            <a:fillRect/>
          </a:stretch>
        </p:blipFill>
        <p:spPr bwMode="auto">
          <a:xfrm>
            <a:off x="4206576" y="1942233"/>
            <a:ext cx="7545451" cy="3959803"/>
          </a:xfrm>
          <a:prstGeom prst="rect">
            <a:avLst/>
          </a:prstGeom>
          <a:noFill/>
          <a:ln w="9525">
            <a:noFill/>
            <a:miter lim="800000"/>
            <a:headEnd/>
            <a:tailEnd/>
          </a:ln>
        </p:spPr>
      </p:pic>
      <p:sp>
        <p:nvSpPr>
          <p:cNvPr id="14" name="TextBox 13"/>
          <p:cNvSpPr txBox="1"/>
          <p:nvPr/>
        </p:nvSpPr>
        <p:spPr>
          <a:xfrm>
            <a:off x="401778" y="1967320"/>
            <a:ext cx="3934695" cy="2308324"/>
          </a:xfrm>
          <a:prstGeom prst="rect">
            <a:avLst/>
          </a:prstGeom>
          <a:noFill/>
        </p:spPr>
        <p:txBody>
          <a:bodyPr wrap="square" rtlCol="0">
            <a:spAutoFit/>
          </a:bodyPr>
          <a:lstStyle/>
          <a:p>
            <a:pPr algn="just"/>
            <a:r>
              <a:rPr lang="en-IN" sz="2400" dirty="0" smtClean="0">
                <a:solidFill>
                  <a:srgbClr val="C00000"/>
                </a:solidFill>
              </a:rPr>
              <a:t>Represented by an ellipse from which other ellipses produced and represent the component </a:t>
            </a:r>
            <a:r>
              <a:rPr lang="en-US" sz="2400" dirty="0" smtClean="0">
                <a:solidFill>
                  <a:srgbClr val="C00000"/>
                </a:solidFill>
              </a:rPr>
              <a:t>attributes. </a:t>
            </a:r>
          </a:p>
          <a:p>
            <a:pPr algn="just"/>
            <a:endParaRPr lang="en-US" sz="2400" dirty="0" smtClean="0">
              <a:solidFill>
                <a:srgbClr val="C00000"/>
              </a:solidFill>
            </a:endParaRPr>
          </a:p>
          <a:p>
            <a:pPr algn="just"/>
            <a:r>
              <a:rPr lang="en-US" sz="2400" dirty="0" smtClean="0">
                <a:solidFill>
                  <a:srgbClr val="C00000"/>
                </a:solidFill>
              </a:rPr>
              <a:t>	</a:t>
            </a:r>
            <a:r>
              <a:rPr lang="en-US" sz="2400" i="1" dirty="0" err="1" smtClean="0">
                <a:solidFill>
                  <a:srgbClr val="002060"/>
                </a:solidFill>
              </a:rPr>
              <a:t>E.g</a:t>
            </a:r>
            <a:r>
              <a:rPr lang="en-US" sz="2400" i="1" dirty="0" smtClean="0">
                <a:solidFill>
                  <a:srgbClr val="002060"/>
                </a:solidFill>
              </a:rPr>
              <a:t>   Address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idx="4294967295"/>
          </p:nvPr>
        </p:nvSpPr>
        <p:spPr>
          <a:xfrm>
            <a:off x="1024128" y="1068548"/>
            <a:ext cx="4070386" cy="407555"/>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2800" dirty="0" smtClean="0"/>
              <a:t>Outline</a:t>
            </a:r>
            <a:endParaRPr lang="en-US" sz="2800" dirty="0"/>
          </a:p>
        </p:txBody>
      </p:sp>
      <p:sp>
        <p:nvSpPr>
          <p:cNvPr id="10" name="Rectangle 9"/>
          <p:cNvSpPr/>
          <p:nvPr/>
        </p:nvSpPr>
        <p:spPr>
          <a:xfrm>
            <a:off x="744583" y="2267913"/>
            <a:ext cx="8347166" cy="3490186"/>
          </a:xfrm>
          <a:prstGeom prst="rect">
            <a:avLst/>
          </a:prstGeom>
        </p:spPr>
        <p:txBody>
          <a:bodyPr wrap="square">
            <a:spAutoFit/>
          </a:bodyPr>
          <a:lstStyle/>
          <a:p>
            <a:pPr algn="just">
              <a:lnSpc>
                <a:spcPct val="115000"/>
              </a:lnSpc>
              <a:spcAft>
                <a:spcPts val="0"/>
              </a:spcAft>
              <a:buFont typeface="Wingdings" pitchFamily="2" charset="2"/>
              <a:buChar char="Ø"/>
            </a:pPr>
            <a:r>
              <a:rPr lang="en-US" sz="2400" dirty="0" smtClean="0">
                <a:solidFill>
                  <a:srgbClr val="C00000"/>
                </a:solidFill>
              </a:rPr>
              <a:t>Introduction to database Systems</a:t>
            </a:r>
          </a:p>
          <a:p>
            <a:pPr algn="just">
              <a:lnSpc>
                <a:spcPct val="115000"/>
              </a:lnSpc>
              <a:spcAft>
                <a:spcPts val="0"/>
              </a:spcAft>
              <a:buFont typeface="Wingdings" pitchFamily="2" charset="2"/>
              <a:buChar char="Ø"/>
            </a:pPr>
            <a:r>
              <a:rPr lang="en-US" sz="2400" dirty="0" smtClean="0">
                <a:solidFill>
                  <a:srgbClr val="C00000"/>
                </a:solidFill>
              </a:rPr>
              <a:t>Advantages of database system over traditional file system</a:t>
            </a:r>
          </a:p>
          <a:p>
            <a:pPr algn="just">
              <a:lnSpc>
                <a:spcPct val="115000"/>
              </a:lnSpc>
              <a:spcAft>
                <a:spcPts val="0"/>
              </a:spcAft>
              <a:buFont typeface="Wingdings" pitchFamily="2" charset="2"/>
              <a:buChar char="Ø"/>
            </a:pPr>
            <a:r>
              <a:rPr lang="en-US" sz="2400" dirty="0" smtClean="0">
                <a:solidFill>
                  <a:srgbClr val="C00000"/>
                </a:solidFill>
              </a:rPr>
              <a:t>Database users</a:t>
            </a:r>
          </a:p>
          <a:p>
            <a:pPr algn="just">
              <a:lnSpc>
                <a:spcPct val="115000"/>
              </a:lnSpc>
              <a:spcAft>
                <a:spcPts val="0"/>
              </a:spcAft>
              <a:buFont typeface="Wingdings" pitchFamily="2" charset="2"/>
              <a:buChar char="Ø"/>
            </a:pPr>
            <a:r>
              <a:rPr lang="en-US" sz="2400" dirty="0" smtClean="0">
                <a:solidFill>
                  <a:srgbClr val="C00000"/>
                </a:solidFill>
              </a:rPr>
              <a:t>Database Language</a:t>
            </a:r>
          </a:p>
          <a:p>
            <a:pPr algn="just">
              <a:lnSpc>
                <a:spcPct val="115000"/>
              </a:lnSpc>
              <a:spcAft>
                <a:spcPts val="0"/>
              </a:spcAft>
              <a:buFont typeface="Wingdings" pitchFamily="2" charset="2"/>
              <a:buChar char="Ø"/>
            </a:pPr>
            <a:r>
              <a:rPr lang="en-US" sz="2400" dirty="0" smtClean="0">
                <a:solidFill>
                  <a:srgbClr val="C00000"/>
                </a:solidFill>
              </a:rPr>
              <a:t>Database System Architecture</a:t>
            </a:r>
          </a:p>
          <a:p>
            <a:pPr algn="just">
              <a:lnSpc>
                <a:spcPct val="115000"/>
              </a:lnSpc>
              <a:spcAft>
                <a:spcPts val="0"/>
              </a:spcAft>
              <a:buFont typeface="Wingdings" pitchFamily="2" charset="2"/>
              <a:buChar char="Ø"/>
            </a:pPr>
            <a:r>
              <a:rPr lang="en-US" sz="2400" dirty="0" smtClean="0">
                <a:solidFill>
                  <a:srgbClr val="C00000"/>
                </a:solidFill>
              </a:rPr>
              <a:t>Schemas, Sub Schemas, &amp; Instances, database constraints</a:t>
            </a:r>
          </a:p>
          <a:p>
            <a:pPr algn="just">
              <a:lnSpc>
                <a:spcPct val="115000"/>
              </a:lnSpc>
              <a:spcAft>
                <a:spcPts val="0"/>
              </a:spcAft>
              <a:buFont typeface="Wingdings" pitchFamily="2" charset="2"/>
              <a:buChar char="Ø"/>
            </a:pPr>
            <a:r>
              <a:rPr lang="en-US" sz="2400" dirty="0" smtClean="0">
                <a:solidFill>
                  <a:srgbClr val="C00000"/>
                </a:solidFill>
              </a:rPr>
              <a:t>3-level database architecture</a:t>
            </a:r>
          </a:p>
          <a:p>
            <a:pPr algn="just">
              <a:lnSpc>
                <a:spcPct val="115000"/>
              </a:lnSpc>
              <a:spcAft>
                <a:spcPts val="0"/>
              </a:spcAft>
              <a:buFont typeface="Wingdings" pitchFamily="2" charset="2"/>
              <a:buChar char="Ø"/>
            </a:pPr>
            <a:r>
              <a:rPr lang="en-US" sz="2400" dirty="0" smtClean="0">
                <a:solidFill>
                  <a:srgbClr val="C00000"/>
                </a:solidFill>
              </a:rPr>
              <a:t>Data models.</a:t>
            </a:r>
            <a:endParaRPr lang="en-IN" sz="2400" dirty="0">
              <a:solidFill>
                <a:srgbClr val="C00000"/>
              </a:solidFill>
              <a:latin typeface="Calibri"/>
              <a:ea typeface="Times New Roman"/>
              <a:cs typeface="Times New Roman"/>
            </a:endParaRPr>
          </a:p>
        </p:txBody>
      </p:sp>
    </p:spTree>
    <p:extLst>
      <p:ext uri="{BB962C8B-B14F-4D97-AF65-F5344CB8AC3E}">
        <p14:creationId xmlns:p14="http://schemas.microsoft.com/office/powerpoint/2010/main" val="14017415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5264734" cy="400110"/>
          </a:xfrm>
          <a:prstGeom prst="rect">
            <a:avLst/>
          </a:prstGeom>
          <a:solidFill>
            <a:schemeClr val="accent2"/>
          </a:solidFill>
        </p:spPr>
        <p:txBody>
          <a:bodyPr wrap="square" rtlCol="0">
            <a:spAutoFit/>
          </a:bodyPr>
          <a:lstStyle/>
          <a:p>
            <a:r>
              <a:rPr lang="en-US" sz="2000" b="1" dirty="0" smtClean="0">
                <a:solidFill>
                  <a:schemeClr val="bg1"/>
                </a:solidFill>
              </a:rPr>
              <a:t>ER Modeling Notations :</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307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431664" tIns="1002984" rIns="126960" bIns="1218816" numCol="1" anchor="ctr" anchorCtr="0" compatLnSpc="1">
            <a:prstTxWarp prst="textNoShape">
              <a:avLst/>
            </a:prstTxWarp>
            <a:spAutoFit/>
          </a:bodyPr>
          <a:lstStyle/>
          <a:p>
            <a:endParaRPr lang="en-US"/>
          </a:p>
        </p:txBody>
      </p:sp>
      <p:sp>
        <p:nvSpPr>
          <p:cNvPr id="14" name="TextBox 13"/>
          <p:cNvSpPr txBox="1"/>
          <p:nvPr/>
        </p:nvSpPr>
        <p:spPr>
          <a:xfrm>
            <a:off x="401778" y="1967320"/>
            <a:ext cx="5943604" cy="3600986"/>
          </a:xfrm>
          <a:prstGeom prst="rect">
            <a:avLst/>
          </a:prstGeom>
          <a:noFill/>
        </p:spPr>
        <p:txBody>
          <a:bodyPr wrap="square" rtlCol="0">
            <a:spAutoFit/>
          </a:bodyPr>
          <a:lstStyle/>
          <a:p>
            <a:r>
              <a:rPr lang="en-IN" sz="2400" i="1" dirty="0" smtClean="0">
                <a:solidFill>
                  <a:srgbClr val="002060"/>
                </a:solidFill>
              </a:rPr>
              <a:t>Unary Relationship: </a:t>
            </a:r>
          </a:p>
          <a:p>
            <a:pPr algn="just">
              <a:buFont typeface="Wingdings" pitchFamily="2" charset="2"/>
              <a:buChar char="§"/>
            </a:pPr>
            <a:r>
              <a:rPr lang="en-IN" sz="2000" dirty="0" smtClean="0">
                <a:solidFill>
                  <a:srgbClr val="C00000"/>
                </a:solidFill>
              </a:rPr>
              <a:t>A unary relationship is represented as a diamond which connects one entity to itself as a loop.</a:t>
            </a:r>
          </a:p>
          <a:p>
            <a:pPr algn="just">
              <a:buFont typeface="Wingdings" pitchFamily="2" charset="2"/>
              <a:buChar char="§"/>
            </a:pPr>
            <a:r>
              <a:rPr lang="en-IN" sz="2000" dirty="0" smtClean="0">
                <a:solidFill>
                  <a:srgbClr val="C00000"/>
                </a:solidFill>
              </a:rPr>
              <a:t>The relationship above means, some instances of employee manage other instances of Employee</a:t>
            </a:r>
          </a:p>
          <a:p>
            <a:pPr algn="just">
              <a:buFont typeface="Wingdings" pitchFamily="2" charset="2"/>
              <a:buChar char="§"/>
            </a:pPr>
            <a:endParaRPr lang="en-IN" sz="2000" dirty="0" smtClean="0">
              <a:solidFill>
                <a:srgbClr val="C00000"/>
              </a:solidFill>
            </a:endParaRPr>
          </a:p>
          <a:p>
            <a:pPr algn="just">
              <a:buFont typeface="Wingdings" pitchFamily="2" charset="2"/>
              <a:buChar char="§"/>
            </a:pPr>
            <a:endParaRPr lang="en-IN" sz="2000" dirty="0" smtClean="0">
              <a:solidFill>
                <a:srgbClr val="C00000"/>
              </a:solidFill>
            </a:endParaRPr>
          </a:p>
          <a:p>
            <a:pPr algn="just">
              <a:buFont typeface="Wingdings" pitchFamily="2" charset="2"/>
              <a:buChar char="§"/>
            </a:pPr>
            <a:endParaRPr lang="en-IN" sz="2000" dirty="0" smtClean="0">
              <a:solidFill>
                <a:srgbClr val="C00000"/>
              </a:solidFill>
            </a:endParaRPr>
          </a:p>
          <a:p>
            <a:pPr algn="just"/>
            <a:r>
              <a:rPr lang="en-IN" sz="2400" i="1" dirty="0" smtClean="0">
                <a:solidFill>
                  <a:srgbClr val="002060"/>
                </a:solidFill>
              </a:rPr>
              <a:t>Role Names:</a:t>
            </a:r>
          </a:p>
          <a:p>
            <a:pPr algn="just">
              <a:buFont typeface="Wingdings" pitchFamily="2" charset="2"/>
              <a:buChar char="§"/>
            </a:pPr>
            <a:r>
              <a:rPr lang="en-IN" sz="2000" dirty="0" smtClean="0">
                <a:solidFill>
                  <a:srgbClr val="C00000"/>
                </a:solidFill>
              </a:rPr>
              <a:t>Role names may be added to make the meaning more explicit.</a:t>
            </a:r>
            <a:endParaRPr lang="en-US" sz="2000" dirty="0" smtClean="0">
              <a:solidFill>
                <a:srgbClr val="C00000"/>
              </a:solidFill>
            </a:endParaRPr>
          </a:p>
        </p:txBody>
      </p:sp>
      <p:pic>
        <p:nvPicPr>
          <p:cNvPr id="79874" name="Picture 2"/>
          <p:cNvPicPr>
            <a:picLocks noChangeAspect="1" noChangeArrowheads="1"/>
          </p:cNvPicPr>
          <p:nvPr/>
        </p:nvPicPr>
        <p:blipFill>
          <a:blip r:embed="rId2"/>
          <a:srcRect/>
          <a:stretch>
            <a:fillRect/>
          </a:stretch>
        </p:blipFill>
        <p:spPr bwMode="auto">
          <a:xfrm>
            <a:off x="6586967" y="1959984"/>
            <a:ext cx="5227679" cy="2002415"/>
          </a:xfrm>
          <a:prstGeom prst="rect">
            <a:avLst/>
          </a:prstGeom>
          <a:noFill/>
          <a:ln w="9525">
            <a:noFill/>
            <a:miter lim="800000"/>
            <a:headEnd/>
            <a:tailEnd/>
          </a:ln>
        </p:spPr>
      </p:pic>
      <p:pic>
        <p:nvPicPr>
          <p:cNvPr id="79875" name="Picture 3"/>
          <p:cNvPicPr>
            <a:picLocks noChangeAspect="1" noChangeArrowheads="1"/>
          </p:cNvPicPr>
          <p:nvPr/>
        </p:nvPicPr>
        <p:blipFill>
          <a:blip r:embed="rId3"/>
          <a:srcRect/>
          <a:stretch>
            <a:fillRect/>
          </a:stretch>
        </p:blipFill>
        <p:spPr bwMode="auto">
          <a:xfrm>
            <a:off x="6550603" y="4244687"/>
            <a:ext cx="4948670" cy="20497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5264734" cy="400110"/>
          </a:xfrm>
          <a:prstGeom prst="rect">
            <a:avLst/>
          </a:prstGeom>
          <a:solidFill>
            <a:schemeClr val="accent2"/>
          </a:solidFill>
        </p:spPr>
        <p:txBody>
          <a:bodyPr wrap="square" rtlCol="0">
            <a:spAutoFit/>
          </a:bodyPr>
          <a:lstStyle/>
          <a:p>
            <a:r>
              <a:rPr lang="en-US" sz="2000" b="1" dirty="0" smtClean="0">
                <a:solidFill>
                  <a:schemeClr val="bg1"/>
                </a:solidFill>
              </a:rPr>
              <a:t>ER Modeling Notations :</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307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431664" tIns="1002984" rIns="126960" bIns="1218816" numCol="1" anchor="ctr" anchorCtr="0" compatLnSpc="1">
            <a:prstTxWarp prst="textNoShape">
              <a:avLst/>
            </a:prstTxWarp>
            <a:spAutoFit/>
          </a:bodyPr>
          <a:lstStyle/>
          <a:p>
            <a:endParaRPr lang="en-US"/>
          </a:p>
        </p:txBody>
      </p:sp>
      <p:sp>
        <p:nvSpPr>
          <p:cNvPr id="14" name="TextBox 13"/>
          <p:cNvSpPr txBox="1"/>
          <p:nvPr/>
        </p:nvSpPr>
        <p:spPr>
          <a:xfrm>
            <a:off x="401778" y="1967320"/>
            <a:ext cx="4488877" cy="3600986"/>
          </a:xfrm>
          <a:prstGeom prst="rect">
            <a:avLst/>
          </a:prstGeom>
          <a:noFill/>
        </p:spPr>
        <p:txBody>
          <a:bodyPr wrap="square" rtlCol="0">
            <a:spAutoFit/>
          </a:bodyPr>
          <a:lstStyle/>
          <a:p>
            <a:r>
              <a:rPr lang="en-IN" sz="2400" i="1" dirty="0" smtClean="0">
                <a:solidFill>
                  <a:srgbClr val="002060"/>
                </a:solidFill>
              </a:rPr>
              <a:t>Binary Relationship: </a:t>
            </a:r>
          </a:p>
          <a:p>
            <a:pPr algn="just">
              <a:buFont typeface="Wingdings" pitchFamily="2" charset="2"/>
              <a:buChar char="§"/>
            </a:pPr>
            <a:r>
              <a:rPr lang="en-IN" sz="2000" dirty="0" smtClean="0">
                <a:solidFill>
                  <a:srgbClr val="C00000"/>
                </a:solidFill>
              </a:rPr>
              <a:t>A relationship between two entity types</a:t>
            </a:r>
          </a:p>
          <a:p>
            <a:pPr algn="just">
              <a:buFont typeface="Wingdings" pitchFamily="2" charset="2"/>
              <a:buChar char="§"/>
            </a:pPr>
            <a:endParaRPr lang="en-IN" sz="2000" dirty="0" smtClean="0">
              <a:solidFill>
                <a:srgbClr val="C00000"/>
              </a:solidFill>
            </a:endParaRPr>
          </a:p>
          <a:p>
            <a:pPr algn="just">
              <a:buFont typeface="Wingdings" pitchFamily="2" charset="2"/>
              <a:buChar char="§"/>
            </a:pPr>
            <a:endParaRPr lang="en-IN" sz="2000" dirty="0" smtClean="0">
              <a:solidFill>
                <a:srgbClr val="C00000"/>
              </a:solidFill>
            </a:endParaRPr>
          </a:p>
          <a:p>
            <a:pPr algn="just">
              <a:buFont typeface="Wingdings" pitchFamily="2" charset="2"/>
              <a:buChar char="§"/>
            </a:pPr>
            <a:endParaRPr lang="en-IN" sz="2000" dirty="0" smtClean="0">
              <a:solidFill>
                <a:srgbClr val="C00000"/>
              </a:solidFill>
            </a:endParaRPr>
          </a:p>
          <a:p>
            <a:pPr algn="just">
              <a:buFont typeface="Wingdings" pitchFamily="2" charset="2"/>
              <a:buChar char="§"/>
            </a:pPr>
            <a:endParaRPr lang="en-IN" sz="2000" dirty="0" smtClean="0">
              <a:solidFill>
                <a:srgbClr val="C00000"/>
              </a:solidFill>
            </a:endParaRPr>
          </a:p>
          <a:p>
            <a:pPr algn="just">
              <a:buFont typeface="Wingdings" pitchFamily="2" charset="2"/>
              <a:buChar char="§"/>
            </a:pPr>
            <a:endParaRPr lang="en-IN" sz="2000" dirty="0" smtClean="0">
              <a:solidFill>
                <a:srgbClr val="C00000"/>
              </a:solidFill>
            </a:endParaRPr>
          </a:p>
          <a:p>
            <a:pPr algn="just">
              <a:buFont typeface="Wingdings" pitchFamily="2" charset="2"/>
              <a:buChar char="§"/>
            </a:pPr>
            <a:endParaRPr lang="en-IN" sz="2000" dirty="0" smtClean="0">
              <a:solidFill>
                <a:srgbClr val="C00000"/>
              </a:solidFill>
            </a:endParaRPr>
          </a:p>
          <a:p>
            <a:pPr algn="just"/>
            <a:r>
              <a:rPr lang="en-IN" sz="2400" i="1" dirty="0" smtClean="0">
                <a:solidFill>
                  <a:srgbClr val="002060"/>
                </a:solidFill>
              </a:rPr>
              <a:t>Ternary Relationship:</a:t>
            </a:r>
          </a:p>
          <a:p>
            <a:pPr algn="just">
              <a:buFont typeface="Wingdings" pitchFamily="2" charset="2"/>
              <a:buChar char="§"/>
            </a:pPr>
            <a:r>
              <a:rPr lang="en-IN" sz="2000" dirty="0" smtClean="0">
                <a:solidFill>
                  <a:srgbClr val="C00000"/>
                </a:solidFill>
              </a:rPr>
              <a:t>A relationship connecting three entity types.</a:t>
            </a:r>
            <a:endParaRPr lang="en-US" sz="2000" dirty="0" smtClean="0">
              <a:solidFill>
                <a:srgbClr val="C00000"/>
              </a:solidFill>
            </a:endParaRPr>
          </a:p>
        </p:txBody>
      </p:sp>
      <p:pic>
        <p:nvPicPr>
          <p:cNvPr id="80898" name="Picture 2"/>
          <p:cNvPicPr>
            <a:picLocks noChangeAspect="1" noChangeArrowheads="1"/>
          </p:cNvPicPr>
          <p:nvPr/>
        </p:nvPicPr>
        <p:blipFill>
          <a:blip r:embed="rId2"/>
          <a:srcRect/>
          <a:stretch>
            <a:fillRect/>
          </a:stretch>
        </p:blipFill>
        <p:spPr bwMode="auto">
          <a:xfrm>
            <a:off x="5016211" y="1759094"/>
            <a:ext cx="6421136" cy="1205779"/>
          </a:xfrm>
          <a:prstGeom prst="rect">
            <a:avLst/>
          </a:prstGeom>
          <a:noFill/>
          <a:ln w="9525">
            <a:noFill/>
            <a:miter lim="800000"/>
            <a:headEnd/>
            <a:tailEnd/>
          </a:ln>
        </p:spPr>
      </p:pic>
      <p:pic>
        <p:nvPicPr>
          <p:cNvPr id="80899" name="Picture 3"/>
          <p:cNvPicPr>
            <a:picLocks noChangeAspect="1" noChangeArrowheads="1"/>
          </p:cNvPicPr>
          <p:nvPr/>
        </p:nvPicPr>
        <p:blipFill>
          <a:blip r:embed="rId3"/>
          <a:srcRect/>
          <a:stretch>
            <a:fillRect/>
          </a:stretch>
        </p:blipFill>
        <p:spPr bwMode="auto">
          <a:xfrm>
            <a:off x="5309336" y="3522947"/>
            <a:ext cx="5621914" cy="2608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5264734" cy="400110"/>
          </a:xfrm>
          <a:prstGeom prst="rect">
            <a:avLst/>
          </a:prstGeom>
          <a:solidFill>
            <a:schemeClr val="accent2"/>
          </a:solidFill>
        </p:spPr>
        <p:txBody>
          <a:bodyPr wrap="square" rtlCol="0">
            <a:spAutoFit/>
          </a:bodyPr>
          <a:lstStyle/>
          <a:p>
            <a:r>
              <a:rPr lang="en-US" sz="2000" b="1" dirty="0" smtClean="0">
                <a:solidFill>
                  <a:schemeClr val="bg1"/>
                </a:solidFill>
              </a:rPr>
              <a:t>ER Modeling Notations :</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307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431664" tIns="1002984" rIns="126960" bIns="1218816" numCol="1" anchor="ctr" anchorCtr="0" compatLnSpc="1">
            <a:prstTxWarp prst="textNoShape">
              <a:avLst/>
            </a:prstTxWarp>
            <a:spAutoFit/>
          </a:bodyPr>
          <a:lstStyle/>
          <a:p>
            <a:endParaRPr lang="en-US"/>
          </a:p>
        </p:txBody>
      </p:sp>
      <p:sp>
        <p:nvSpPr>
          <p:cNvPr id="14" name="TextBox 13"/>
          <p:cNvSpPr txBox="1"/>
          <p:nvPr/>
        </p:nvSpPr>
        <p:spPr>
          <a:xfrm>
            <a:off x="401778" y="1759495"/>
            <a:ext cx="11388440" cy="2308324"/>
          </a:xfrm>
          <a:prstGeom prst="rect">
            <a:avLst/>
          </a:prstGeom>
          <a:noFill/>
        </p:spPr>
        <p:txBody>
          <a:bodyPr wrap="square" rtlCol="0">
            <a:spAutoFit/>
          </a:bodyPr>
          <a:lstStyle/>
          <a:p>
            <a:r>
              <a:rPr lang="en-IN" sz="2400" i="1" dirty="0" smtClean="0">
                <a:solidFill>
                  <a:srgbClr val="002060"/>
                </a:solidFill>
              </a:rPr>
              <a:t>Relationship Participation: </a:t>
            </a:r>
          </a:p>
          <a:p>
            <a:pPr algn="just"/>
            <a:r>
              <a:rPr lang="en-IN" sz="2000" dirty="0" smtClean="0">
                <a:solidFill>
                  <a:srgbClr val="C00000"/>
                </a:solidFill>
              </a:rPr>
              <a:t>All </a:t>
            </a:r>
            <a:r>
              <a:rPr lang="en-IN" sz="2000" i="1" dirty="0" smtClean="0">
                <a:solidFill>
                  <a:srgbClr val="002060"/>
                </a:solidFill>
              </a:rPr>
              <a:t>instances</a:t>
            </a:r>
            <a:r>
              <a:rPr lang="en-IN" sz="2000" dirty="0" smtClean="0">
                <a:solidFill>
                  <a:srgbClr val="C00000"/>
                </a:solidFill>
              </a:rPr>
              <a:t> of the entity type Employee </a:t>
            </a:r>
            <a:r>
              <a:rPr lang="en-IN" sz="2000" i="1" dirty="0" smtClean="0">
                <a:solidFill>
                  <a:srgbClr val="002060"/>
                </a:solidFill>
              </a:rPr>
              <a:t>don’t participate </a:t>
            </a:r>
            <a:r>
              <a:rPr lang="en-IN" sz="2000" dirty="0" smtClean="0">
                <a:solidFill>
                  <a:srgbClr val="C00000"/>
                </a:solidFill>
              </a:rPr>
              <a:t>in the relationship, Head-of.</a:t>
            </a:r>
          </a:p>
          <a:p>
            <a:pPr algn="just"/>
            <a:r>
              <a:rPr lang="en-IN" sz="2000" dirty="0" smtClean="0">
                <a:solidFill>
                  <a:srgbClr val="C00000"/>
                </a:solidFill>
              </a:rPr>
              <a:t>•Every employee doesn’t head a department. So, employee entity type is said to </a:t>
            </a:r>
            <a:r>
              <a:rPr lang="en-IN" sz="2000" i="1" dirty="0" smtClean="0">
                <a:solidFill>
                  <a:srgbClr val="002060"/>
                </a:solidFill>
              </a:rPr>
              <a:t>partially </a:t>
            </a:r>
            <a:r>
              <a:rPr lang="en-US" sz="2000" i="1" dirty="0" smtClean="0">
                <a:solidFill>
                  <a:srgbClr val="002060"/>
                </a:solidFill>
              </a:rPr>
              <a:t>participate </a:t>
            </a:r>
            <a:r>
              <a:rPr lang="en-US" sz="2000" dirty="0" smtClean="0">
                <a:solidFill>
                  <a:srgbClr val="C00000"/>
                </a:solidFill>
              </a:rPr>
              <a:t>in the relationship.</a:t>
            </a:r>
          </a:p>
          <a:p>
            <a:pPr algn="just"/>
            <a:r>
              <a:rPr lang="en-IN" sz="2000" dirty="0" smtClean="0">
                <a:solidFill>
                  <a:srgbClr val="C00000"/>
                </a:solidFill>
              </a:rPr>
              <a:t>•But, every department would be headed by some employee.</a:t>
            </a:r>
          </a:p>
          <a:p>
            <a:pPr algn="just"/>
            <a:r>
              <a:rPr lang="en-IN" sz="2000" dirty="0" smtClean="0">
                <a:solidFill>
                  <a:srgbClr val="C00000"/>
                </a:solidFill>
              </a:rPr>
              <a:t>•So, all instances of the entity type Department </a:t>
            </a:r>
            <a:r>
              <a:rPr lang="en-IN" sz="2000" i="1" dirty="0" smtClean="0">
                <a:solidFill>
                  <a:srgbClr val="002060"/>
                </a:solidFill>
              </a:rPr>
              <a:t>participate</a:t>
            </a:r>
            <a:r>
              <a:rPr lang="en-IN" sz="2000" dirty="0" smtClean="0">
                <a:solidFill>
                  <a:srgbClr val="C00000"/>
                </a:solidFill>
              </a:rPr>
              <a:t> in this relationship. So, we say that it is </a:t>
            </a:r>
            <a:r>
              <a:rPr lang="en-IN" sz="2000" i="1" dirty="0" smtClean="0">
                <a:solidFill>
                  <a:srgbClr val="002060"/>
                </a:solidFill>
              </a:rPr>
              <a:t>total participation</a:t>
            </a:r>
            <a:r>
              <a:rPr lang="en-IN" sz="2000" dirty="0" smtClean="0">
                <a:solidFill>
                  <a:srgbClr val="C00000"/>
                </a:solidFill>
              </a:rPr>
              <a:t> from the department side.</a:t>
            </a:r>
            <a:endParaRPr lang="en-US" sz="2000" dirty="0" smtClean="0">
              <a:solidFill>
                <a:srgbClr val="C00000"/>
              </a:solidFill>
            </a:endParaRPr>
          </a:p>
        </p:txBody>
      </p:sp>
      <p:pic>
        <p:nvPicPr>
          <p:cNvPr id="81922" name="Picture 2"/>
          <p:cNvPicPr>
            <a:picLocks noChangeAspect="1" noChangeArrowheads="1"/>
          </p:cNvPicPr>
          <p:nvPr/>
        </p:nvPicPr>
        <p:blipFill>
          <a:blip r:embed="rId2"/>
          <a:srcRect/>
          <a:stretch>
            <a:fillRect/>
          </a:stretch>
        </p:blipFill>
        <p:spPr bwMode="auto">
          <a:xfrm>
            <a:off x="3179662" y="4009157"/>
            <a:ext cx="5479473" cy="24090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5264734" cy="400110"/>
          </a:xfrm>
          <a:prstGeom prst="rect">
            <a:avLst/>
          </a:prstGeom>
          <a:solidFill>
            <a:schemeClr val="accent2"/>
          </a:solidFill>
        </p:spPr>
        <p:txBody>
          <a:bodyPr wrap="square" rtlCol="0">
            <a:spAutoFit/>
          </a:bodyPr>
          <a:lstStyle/>
          <a:p>
            <a:r>
              <a:rPr lang="en-US" sz="2000" b="1" dirty="0" smtClean="0">
                <a:solidFill>
                  <a:schemeClr val="bg1"/>
                </a:solidFill>
              </a:rPr>
              <a:t>ER Modeling Notations :</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307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431664" tIns="1002984" rIns="126960" bIns="1218816" numCol="1" anchor="ctr" anchorCtr="0" compatLnSpc="1">
            <a:prstTxWarp prst="textNoShape">
              <a:avLst/>
            </a:prstTxWarp>
            <a:spAutoFit/>
          </a:bodyPr>
          <a:lstStyle/>
          <a:p>
            <a:endParaRPr lang="en-US"/>
          </a:p>
        </p:txBody>
      </p:sp>
      <p:sp>
        <p:nvSpPr>
          <p:cNvPr id="14" name="TextBox 13"/>
          <p:cNvSpPr txBox="1"/>
          <p:nvPr/>
        </p:nvSpPr>
        <p:spPr>
          <a:xfrm>
            <a:off x="401778" y="2632360"/>
            <a:ext cx="3782295" cy="2443426"/>
          </a:xfrm>
          <a:prstGeom prst="rect">
            <a:avLst/>
          </a:prstGeom>
          <a:noFill/>
        </p:spPr>
        <p:txBody>
          <a:bodyPr wrap="square" rtlCol="0">
            <a:spAutoFit/>
          </a:bodyPr>
          <a:lstStyle/>
          <a:p>
            <a:pPr>
              <a:lnSpc>
                <a:spcPct val="150000"/>
              </a:lnSpc>
            </a:pPr>
            <a:r>
              <a:rPr lang="en-IN" sz="2400" i="1" dirty="0" smtClean="0">
                <a:solidFill>
                  <a:srgbClr val="002060"/>
                </a:solidFill>
              </a:rPr>
              <a:t>Attributes of a Relationship: </a:t>
            </a:r>
          </a:p>
          <a:p>
            <a:pPr algn="just">
              <a:lnSpc>
                <a:spcPct val="150000"/>
              </a:lnSpc>
            </a:pPr>
            <a:r>
              <a:rPr lang="en-IN" sz="2000" dirty="0" smtClean="0">
                <a:solidFill>
                  <a:srgbClr val="C00000"/>
                </a:solidFill>
              </a:rPr>
              <a:t>These attributes best describe the relationship prescription rather than any individual entity </a:t>
            </a:r>
            <a:r>
              <a:rPr lang="en-US" sz="2000" dirty="0" smtClean="0">
                <a:solidFill>
                  <a:srgbClr val="C00000"/>
                </a:solidFill>
              </a:rPr>
              <a:t>Doctor, Patient or Medicine.</a:t>
            </a:r>
          </a:p>
        </p:txBody>
      </p:sp>
      <p:pic>
        <p:nvPicPr>
          <p:cNvPr id="82946" name="Picture 2"/>
          <p:cNvPicPr>
            <a:picLocks noChangeAspect="1" noChangeArrowheads="1"/>
          </p:cNvPicPr>
          <p:nvPr/>
        </p:nvPicPr>
        <p:blipFill>
          <a:blip r:embed="rId2"/>
          <a:srcRect/>
          <a:stretch>
            <a:fillRect/>
          </a:stretch>
        </p:blipFill>
        <p:spPr bwMode="auto">
          <a:xfrm>
            <a:off x="4391021" y="2237943"/>
            <a:ext cx="7470219" cy="36363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5264734" cy="400110"/>
          </a:xfrm>
          <a:prstGeom prst="rect">
            <a:avLst/>
          </a:prstGeom>
          <a:solidFill>
            <a:schemeClr val="accent2"/>
          </a:solidFill>
        </p:spPr>
        <p:txBody>
          <a:bodyPr wrap="square" rtlCol="0">
            <a:spAutoFit/>
          </a:bodyPr>
          <a:lstStyle/>
          <a:p>
            <a:r>
              <a:rPr lang="en-US" sz="2000" b="1" dirty="0" smtClean="0">
                <a:solidFill>
                  <a:schemeClr val="bg1"/>
                </a:solidFill>
              </a:rPr>
              <a:t>ER Modeling Notations :</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4&amp;5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307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431664" tIns="1002984" rIns="126960" bIns="1218816" numCol="1" anchor="ctr" anchorCtr="0" compatLnSpc="1">
            <a:prstTxWarp prst="textNoShape">
              <a:avLst/>
            </a:prstTxWarp>
            <a:spAutoFit/>
          </a:bodyPr>
          <a:lstStyle/>
          <a:p>
            <a:endParaRPr lang="en-US"/>
          </a:p>
        </p:txBody>
      </p:sp>
      <p:sp>
        <p:nvSpPr>
          <p:cNvPr id="14" name="TextBox 13"/>
          <p:cNvSpPr txBox="1"/>
          <p:nvPr/>
        </p:nvSpPr>
        <p:spPr>
          <a:xfrm>
            <a:off x="401778" y="1925755"/>
            <a:ext cx="3893131" cy="4290085"/>
          </a:xfrm>
          <a:prstGeom prst="rect">
            <a:avLst/>
          </a:prstGeom>
          <a:noFill/>
          <a:ln>
            <a:solidFill>
              <a:schemeClr val="accent1"/>
            </a:solidFill>
          </a:ln>
        </p:spPr>
        <p:txBody>
          <a:bodyPr wrap="square" rtlCol="0">
            <a:spAutoFit/>
          </a:bodyPr>
          <a:lstStyle/>
          <a:p>
            <a:pPr algn="just">
              <a:lnSpc>
                <a:spcPct val="150000"/>
              </a:lnSpc>
            </a:pPr>
            <a:r>
              <a:rPr lang="en-IN" sz="2400" i="1" dirty="0" smtClean="0">
                <a:solidFill>
                  <a:srgbClr val="002060"/>
                </a:solidFill>
              </a:rPr>
              <a:t>Weak Entity: </a:t>
            </a:r>
          </a:p>
          <a:p>
            <a:pPr algn="just">
              <a:lnSpc>
                <a:spcPct val="150000"/>
              </a:lnSpc>
              <a:buFont typeface="Wingdings" pitchFamily="2" charset="2"/>
              <a:buChar char="§"/>
            </a:pPr>
            <a:r>
              <a:rPr lang="en-IN" sz="2000" dirty="0" smtClean="0">
                <a:solidFill>
                  <a:srgbClr val="C00000"/>
                </a:solidFill>
              </a:rPr>
              <a:t>The identifying relationship is the one which relates the weak entity (dependant) with the strong entity (Employee) on which it depends.</a:t>
            </a:r>
          </a:p>
          <a:p>
            <a:pPr algn="just">
              <a:lnSpc>
                <a:spcPct val="150000"/>
              </a:lnSpc>
              <a:buFont typeface="Wingdings" pitchFamily="2" charset="2"/>
              <a:buChar char="§"/>
            </a:pPr>
            <a:r>
              <a:rPr lang="en-IN" sz="2000" dirty="0" smtClean="0">
                <a:solidFill>
                  <a:srgbClr val="C00000"/>
                </a:solidFill>
              </a:rPr>
              <a:t>Id is underlined with a dotted line because it is used to form composite key of dependent </a:t>
            </a:r>
            <a:r>
              <a:rPr lang="en-US" sz="2000" dirty="0" smtClean="0">
                <a:solidFill>
                  <a:srgbClr val="C00000"/>
                </a:solidFill>
              </a:rPr>
              <a:t>entity along with E#.</a:t>
            </a:r>
          </a:p>
        </p:txBody>
      </p:sp>
      <p:pic>
        <p:nvPicPr>
          <p:cNvPr id="83970" name="Picture 2"/>
          <p:cNvPicPr>
            <a:picLocks noChangeAspect="1" noChangeArrowheads="1"/>
          </p:cNvPicPr>
          <p:nvPr/>
        </p:nvPicPr>
        <p:blipFill>
          <a:blip r:embed="rId2"/>
          <a:srcRect/>
          <a:stretch>
            <a:fillRect/>
          </a:stretch>
        </p:blipFill>
        <p:spPr bwMode="auto">
          <a:xfrm>
            <a:off x="4394055" y="2327574"/>
            <a:ext cx="7526416" cy="3366655"/>
          </a:xfrm>
          <a:prstGeom prst="rect">
            <a:avLst/>
          </a:prstGeom>
          <a:noFill/>
          <a:ln w="9525">
            <a:solidFill>
              <a:schemeClr val="accent1"/>
            </a:solid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Case Studies (ER Model for a College DB)</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8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429490" y="1702702"/>
            <a:ext cx="11374583" cy="4616648"/>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marL="0" lvl="1" algn="just">
              <a:lnSpc>
                <a:spcPct val="150000"/>
              </a:lnSpc>
              <a:buFont typeface="Wingdings" pitchFamily="2" charset="2"/>
              <a:buChar char="Ø"/>
            </a:pPr>
            <a:r>
              <a:rPr lang="en-US" sz="2000" dirty="0" smtClean="0">
                <a:solidFill>
                  <a:srgbClr val="C00000"/>
                </a:solidFill>
              </a:rPr>
              <a:t>A College contains many departments.</a:t>
            </a:r>
          </a:p>
          <a:p>
            <a:pPr marL="0" lvl="1" algn="just">
              <a:lnSpc>
                <a:spcPct val="150000"/>
              </a:lnSpc>
              <a:buFont typeface="Wingdings" pitchFamily="2" charset="2"/>
              <a:buChar char="Ø"/>
            </a:pPr>
            <a:r>
              <a:rPr lang="en-US" sz="2000" dirty="0" smtClean="0">
                <a:solidFill>
                  <a:srgbClr val="C00000"/>
                </a:solidFill>
              </a:rPr>
              <a:t>Each department can offer any number of courses</a:t>
            </a:r>
          </a:p>
          <a:p>
            <a:pPr marL="0" lvl="1" algn="just">
              <a:lnSpc>
                <a:spcPct val="150000"/>
              </a:lnSpc>
              <a:buFont typeface="Wingdings" pitchFamily="2" charset="2"/>
              <a:buChar char="Ø"/>
            </a:pPr>
            <a:r>
              <a:rPr lang="en-US" sz="2000" dirty="0" smtClean="0">
                <a:solidFill>
                  <a:srgbClr val="C00000"/>
                </a:solidFill>
              </a:rPr>
              <a:t>Many Instructors can work in a department.</a:t>
            </a:r>
          </a:p>
          <a:p>
            <a:pPr marL="0" lvl="1" algn="just">
              <a:lnSpc>
                <a:spcPct val="150000"/>
              </a:lnSpc>
              <a:buFont typeface="Wingdings" pitchFamily="2" charset="2"/>
              <a:buChar char="Ø"/>
            </a:pPr>
            <a:r>
              <a:rPr lang="en-US" sz="2000" dirty="0" smtClean="0">
                <a:solidFill>
                  <a:srgbClr val="C00000"/>
                </a:solidFill>
              </a:rPr>
              <a:t>An Instructor can work only in one department.</a:t>
            </a:r>
          </a:p>
          <a:p>
            <a:pPr marL="0" lvl="1" algn="just">
              <a:lnSpc>
                <a:spcPct val="150000"/>
              </a:lnSpc>
              <a:buFont typeface="Wingdings" pitchFamily="2" charset="2"/>
              <a:buChar char="Ø"/>
            </a:pPr>
            <a:r>
              <a:rPr lang="en-US" sz="2000" dirty="0" smtClean="0">
                <a:solidFill>
                  <a:srgbClr val="C00000"/>
                </a:solidFill>
              </a:rPr>
              <a:t>For each department there is a head.</a:t>
            </a:r>
          </a:p>
          <a:p>
            <a:pPr marL="0" lvl="1" algn="just">
              <a:lnSpc>
                <a:spcPct val="150000"/>
              </a:lnSpc>
              <a:buFont typeface="Wingdings" pitchFamily="2" charset="2"/>
              <a:buChar char="Ø"/>
            </a:pPr>
            <a:r>
              <a:rPr lang="en-US" sz="2000" dirty="0" smtClean="0">
                <a:solidFill>
                  <a:srgbClr val="C00000"/>
                </a:solidFill>
              </a:rPr>
              <a:t>An instructor can be head of only one department.</a:t>
            </a:r>
          </a:p>
          <a:p>
            <a:pPr marL="0" lvl="1" algn="just">
              <a:lnSpc>
                <a:spcPct val="150000"/>
              </a:lnSpc>
              <a:buFont typeface="Wingdings" pitchFamily="2" charset="2"/>
              <a:buChar char="Ø"/>
            </a:pPr>
            <a:r>
              <a:rPr lang="en-US" sz="2000" dirty="0" smtClean="0">
                <a:solidFill>
                  <a:srgbClr val="C00000"/>
                </a:solidFill>
              </a:rPr>
              <a:t>Each Instructor can take any number of courses.</a:t>
            </a:r>
          </a:p>
          <a:p>
            <a:pPr marL="0" lvl="1" algn="just">
              <a:lnSpc>
                <a:spcPct val="150000"/>
              </a:lnSpc>
              <a:buFont typeface="Wingdings" pitchFamily="2" charset="2"/>
              <a:buChar char="Ø"/>
            </a:pPr>
            <a:r>
              <a:rPr lang="en-US" sz="2000" dirty="0" smtClean="0">
                <a:solidFill>
                  <a:srgbClr val="C00000"/>
                </a:solidFill>
              </a:rPr>
              <a:t>A course can be taken only by one instructor.</a:t>
            </a:r>
          </a:p>
          <a:p>
            <a:pPr marL="0" lvl="1" algn="just">
              <a:lnSpc>
                <a:spcPct val="150000"/>
              </a:lnSpc>
              <a:buFont typeface="Wingdings" pitchFamily="2" charset="2"/>
              <a:buChar char="Ø"/>
            </a:pPr>
            <a:r>
              <a:rPr lang="en-US" sz="2000" dirty="0" smtClean="0">
                <a:solidFill>
                  <a:srgbClr val="C00000"/>
                </a:solidFill>
              </a:rPr>
              <a:t>A student can enroll for any number of courses.</a:t>
            </a:r>
          </a:p>
          <a:p>
            <a:pPr marL="0" lvl="1" algn="just">
              <a:lnSpc>
                <a:spcPct val="150000"/>
              </a:lnSpc>
              <a:buFont typeface="Wingdings" pitchFamily="2" charset="2"/>
              <a:buChar char="Ø"/>
            </a:pPr>
            <a:r>
              <a:rPr lang="en-US" sz="2000" dirty="0" smtClean="0">
                <a:solidFill>
                  <a:srgbClr val="C00000"/>
                </a:solidFill>
              </a:rPr>
              <a:t>Each course can have any number of students.</a:t>
            </a:r>
            <a:endParaRPr lang="en-US" sz="24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6" end="6"/>
                                            </p:txEl>
                                          </p:spTgt>
                                        </p:tgtEl>
                                        <p:attrNameLst>
                                          <p:attrName>style.visibility</p:attrName>
                                        </p:attrNameLst>
                                      </p:cBhvr>
                                      <p:to>
                                        <p:strVal val="visible"/>
                                      </p:to>
                                    </p:set>
                                    <p:anim calcmode="lin" valueType="num">
                                      <p:cBhvr additive="base">
                                        <p:cTn id="43"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146">
                                            <p:txEl>
                                              <p:pRg st="7" end="7"/>
                                            </p:txEl>
                                          </p:spTgt>
                                        </p:tgtEl>
                                        <p:attrNameLst>
                                          <p:attrName>style.visibility</p:attrName>
                                        </p:attrNameLst>
                                      </p:cBhvr>
                                      <p:to>
                                        <p:strVal val="visible"/>
                                      </p:to>
                                    </p:set>
                                    <p:anim calcmode="lin" valueType="num">
                                      <p:cBhvr additive="base">
                                        <p:cTn id="49"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146">
                                            <p:txEl>
                                              <p:pRg st="8" end="8"/>
                                            </p:txEl>
                                          </p:spTgt>
                                        </p:tgtEl>
                                        <p:attrNameLst>
                                          <p:attrName>style.visibility</p:attrName>
                                        </p:attrNameLst>
                                      </p:cBhvr>
                                      <p:to>
                                        <p:strVal val="visible"/>
                                      </p:to>
                                    </p:set>
                                    <p:anim calcmode="lin" valueType="num">
                                      <p:cBhvr additive="base">
                                        <p:cTn id="55" dur="500" fill="hold"/>
                                        <p:tgtEl>
                                          <p:spTgt spid="614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14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146">
                                            <p:txEl>
                                              <p:pRg st="9" end="9"/>
                                            </p:txEl>
                                          </p:spTgt>
                                        </p:tgtEl>
                                        <p:attrNameLst>
                                          <p:attrName>style.visibility</p:attrName>
                                        </p:attrNameLst>
                                      </p:cBhvr>
                                      <p:to>
                                        <p:strVal val="visible"/>
                                      </p:to>
                                    </p:set>
                                    <p:anim calcmode="lin" valueType="num">
                                      <p:cBhvr additive="base">
                                        <p:cTn id="61" dur="500" fill="hold"/>
                                        <p:tgtEl>
                                          <p:spTgt spid="6146">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14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Steps in ER Modeling</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8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429490" y="2321331"/>
            <a:ext cx="11374583" cy="332398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Ø"/>
            </a:pPr>
            <a:r>
              <a:rPr lang="en-US" sz="2400" dirty="0" smtClean="0">
                <a:solidFill>
                  <a:srgbClr val="C00000"/>
                </a:solidFill>
              </a:rPr>
              <a:t>Identify the </a:t>
            </a:r>
            <a:r>
              <a:rPr lang="en-US" sz="2400" i="1" dirty="0" smtClean="0">
                <a:solidFill>
                  <a:srgbClr val="002060"/>
                </a:solidFill>
              </a:rPr>
              <a:t>Entities</a:t>
            </a:r>
          </a:p>
          <a:p>
            <a:pPr algn="just">
              <a:lnSpc>
                <a:spcPct val="150000"/>
              </a:lnSpc>
              <a:buFont typeface="Wingdings" pitchFamily="2" charset="2"/>
              <a:buChar char="Ø"/>
            </a:pPr>
            <a:r>
              <a:rPr lang="en-US" sz="2400" dirty="0" smtClean="0">
                <a:solidFill>
                  <a:srgbClr val="C00000"/>
                </a:solidFill>
              </a:rPr>
              <a:t>Find </a:t>
            </a:r>
            <a:r>
              <a:rPr lang="en-US" sz="2400" i="1" dirty="0" smtClean="0">
                <a:solidFill>
                  <a:srgbClr val="002060"/>
                </a:solidFill>
              </a:rPr>
              <a:t>Relationships</a:t>
            </a:r>
          </a:p>
          <a:p>
            <a:pPr algn="just">
              <a:lnSpc>
                <a:spcPct val="150000"/>
              </a:lnSpc>
              <a:buFont typeface="Wingdings" pitchFamily="2" charset="2"/>
              <a:buChar char="Ø"/>
            </a:pPr>
            <a:r>
              <a:rPr lang="en-US" sz="2400" dirty="0" smtClean="0">
                <a:solidFill>
                  <a:srgbClr val="C00000"/>
                </a:solidFill>
              </a:rPr>
              <a:t>Identify the </a:t>
            </a:r>
            <a:r>
              <a:rPr lang="en-US" sz="2400" i="1" dirty="0" smtClean="0">
                <a:solidFill>
                  <a:srgbClr val="002060"/>
                </a:solidFill>
              </a:rPr>
              <a:t>key attributes </a:t>
            </a:r>
            <a:r>
              <a:rPr lang="en-US" sz="2400" dirty="0" smtClean="0">
                <a:solidFill>
                  <a:srgbClr val="C00000"/>
                </a:solidFill>
              </a:rPr>
              <a:t>for every entities</a:t>
            </a:r>
          </a:p>
          <a:p>
            <a:pPr algn="just">
              <a:lnSpc>
                <a:spcPct val="150000"/>
              </a:lnSpc>
              <a:buFont typeface="Wingdings" pitchFamily="2" charset="2"/>
              <a:buChar char="Ø"/>
            </a:pPr>
            <a:r>
              <a:rPr lang="en-US" sz="2400" dirty="0" smtClean="0">
                <a:solidFill>
                  <a:srgbClr val="C00000"/>
                </a:solidFill>
              </a:rPr>
              <a:t>Identify other </a:t>
            </a:r>
            <a:r>
              <a:rPr lang="en-US" sz="2400" i="1" dirty="0" smtClean="0">
                <a:solidFill>
                  <a:srgbClr val="002060"/>
                </a:solidFill>
              </a:rPr>
              <a:t>relevant attributes</a:t>
            </a:r>
          </a:p>
          <a:p>
            <a:pPr algn="just">
              <a:lnSpc>
                <a:spcPct val="150000"/>
              </a:lnSpc>
              <a:buFont typeface="Wingdings" pitchFamily="2" charset="2"/>
              <a:buChar char="Ø"/>
            </a:pPr>
            <a:r>
              <a:rPr lang="en-US" sz="2400" dirty="0" smtClean="0">
                <a:solidFill>
                  <a:srgbClr val="C00000"/>
                </a:solidFill>
              </a:rPr>
              <a:t>Draw complete </a:t>
            </a:r>
            <a:r>
              <a:rPr lang="en-US" sz="2400" i="1" dirty="0" smtClean="0">
                <a:solidFill>
                  <a:srgbClr val="002060"/>
                </a:solidFill>
              </a:rPr>
              <a:t>ER diagram </a:t>
            </a:r>
            <a:r>
              <a:rPr lang="en-US" sz="2400" dirty="0" smtClean="0">
                <a:solidFill>
                  <a:srgbClr val="C00000"/>
                </a:solidFill>
              </a:rPr>
              <a:t>with all attributes including key attributes</a:t>
            </a:r>
          </a:p>
          <a:p>
            <a:pPr algn="just">
              <a:lnSpc>
                <a:spcPct val="150000"/>
              </a:lnSpc>
              <a:buFont typeface="Wingdings" pitchFamily="2" charset="2"/>
              <a:buChar char="Ø"/>
            </a:pPr>
            <a:r>
              <a:rPr lang="en-US" sz="2400" i="1" dirty="0" smtClean="0">
                <a:solidFill>
                  <a:srgbClr val="002060"/>
                </a:solidFill>
              </a:rPr>
              <a:t>Review</a:t>
            </a:r>
            <a:r>
              <a:rPr lang="en-US" sz="2400" dirty="0" smtClean="0">
                <a:solidFill>
                  <a:srgbClr val="C00000"/>
                </a:solidFill>
              </a:rPr>
              <a:t> your results with your business users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Steps in ER Modeling</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8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429490" y="2459780"/>
            <a:ext cx="11374583" cy="2769989"/>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Ø"/>
            </a:pPr>
            <a:r>
              <a:rPr lang="en-US" sz="2400" dirty="0" smtClean="0">
                <a:solidFill>
                  <a:srgbClr val="C00000"/>
                </a:solidFill>
              </a:rPr>
              <a:t>Identify the Entities</a:t>
            </a:r>
          </a:p>
          <a:p>
            <a:pPr lvl="1" algn="just">
              <a:lnSpc>
                <a:spcPct val="150000"/>
              </a:lnSpc>
              <a:buFont typeface="Wingdings" pitchFamily="2" charset="2"/>
              <a:buChar char="§"/>
            </a:pPr>
            <a:r>
              <a:rPr lang="en-US" sz="2400" i="1" dirty="0" smtClean="0">
                <a:solidFill>
                  <a:srgbClr val="002060"/>
                </a:solidFill>
              </a:rPr>
              <a:t>Department</a:t>
            </a:r>
          </a:p>
          <a:p>
            <a:pPr lvl="1" algn="just">
              <a:lnSpc>
                <a:spcPct val="150000"/>
              </a:lnSpc>
              <a:buFont typeface="Wingdings" pitchFamily="2" charset="2"/>
              <a:buChar char="§"/>
            </a:pPr>
            <a:r>
              <a:rPr lang="en-US" sz="2400" i="1" dirty="0" smtClean="0">
                <a:solidFill>
                  <a:srgbClr val="002060"/>
                </a:solidFill>
              </a:rPr>
              <a:t>Student</a:t>
            </a:r>
          </a:p>
          <a:p>
            <a:pPr lvl="1" algn="just">
              <a:lnSpc>
                <a:spcPct val="150000"/>
              </a:lnSpc>
              <a:buFont typeface="Wingdings" pitchFamily="2" charset="2"/>
              <a:buChar char="§"/>
            </a:pPr>
            <a:r>
              <a:rPr lang="en-US" sz="2400" i="1" dirty="0" smtClean="0">
                <a:solidFill>
                  <a:srgbClr val="002060"/>
                </a:solidFill>
              </a:rPr>
              <a:t>Course </a:t>
            </a:r>
          </a:p>
          <a:p>
            <a:pPr lvl="1" algn="just">
              <a:lnSpc>
                <a:spcPct val="150000"/>
              </a:lnSpc>
              <a:buFont typeface="Wingdings" pitchFamily="2" charset="2"/>
              <a:buChar char="§"/>
            </a:pPr>
            <a:r>
              <a:rPr lang="en-US" sz="2400" i="1" dirty="0" smtClean="0">
                <a:solidFill>
                  <a:srgbClr val="002060"/>
                </a:solidFill>
              </a:rPr>
              <a:t>Instructor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29490" y="1744174"/>
            <a:ext cx="11374583" cy="4062651"/>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1" algn="just">
              <a:buFont typeface="Wingdings" pitchFamily="2" charset="2"/>
              <a:buChar char="§"/>
            </a:pPr>
            <a:r>
              <a:rPr lang="en-US" sz="2400" i="1" dirty="0" smtClean="0">
                <a:solidFill>
                  <a:srgbClr val="002060"/>
                </a:solidFill>
              </a:rPr>
              <a:t>One course is enrolled by multiple users and one student enrolls for multiple courses, hence the cardinality between course and student is </a:t>
            </a:r>
            <a:r>
              <a:rPr lang="en-US" sz="2400" i="1" dirty="0" smtClean="0">
                <a:solidFill>
                  <a:srgbClr val="C00000"/>
                </a:solidFill>
              </a:rPr>
              <a:t>Many to Many</a:t>
            </a:r>
            <a:r>
              <a:rPr lang="en-US" sz="2400" i="1" dirty="0" smtClean="0">
                <a:solidFill>
                  <a:srgbClr val="002060"/>
                </a:solidFill>
              </a:rPr>
              <a:t>. </a:t>
            </a:r>
          </a:p>
          <a:p>
            <a:pPr lvl="1" algn="just">
              <a:buFont typeface="Wingdings" pitchFamily="2" charset="2"/>
              <a:buChar char="§"/>
            </a:pPr>
            <a:endParaRPr lang="en-US" sz="2400" i="1" dirty="0" smtClean="0">
              <a:solidFill>
                <a:srgbClr val="002060"/>
              </a:solidFill>
            </a:endParaRPr>
          </a:p>
          <a:p>
            <a:pPr lvl="1" algn="just">
              <a:buFont typeface="Wingdings" pitchFamily="2" charset="2"/>
              <a:buChar char="§"/>
            </a:pPr>
            <a:endParaRPr lang="en-US" sz="2400" i="1" dirty="0" smtClean="0">
              <a:solidFill>
                <a:srgbClr val="002060"/>
              </a:solidFill>
            </a:endParaRPr>
          </a:p>
          <a:p>
            <a:pPr lvl="1" algn="just">
              <a:buFont typeface="Wingdings" pitchFamily="2" charset="2"/>
              <a:buChar char="§"/>
            </a:pPr>
            <a:r>
              <a:rPr lang="en-US" sz="2400" i="1" dirty="0" smtClean="0">
                <a:solidFill>
                  <a:srgbClr val="002060"/>
                </a:solidFill>
              </a:rPr>
              <a:t>The department offers many courses and each course belongs to only one department. Hence the cardinality between the department and course is </a:t>
            </a:r>
            <a:r>
              <a:rPr lang="en-US" sz="2400" i="1" dirty="0" smtClean="0">
                <a:solidFill>
                  <a:srgbClr val="C00000"/>
                </a:solidFill>
              </a:rPr>
              <a:t>One to Many</a:t>
            </a:r>
            <a:r>
              <a:rPr lang="en-US" sz="2400" i="1" dirty="0" smtClean="0">
                <a:solidFill>
                  <a:srgbClr val="002060"/>
                </a:solidFill>
              </a:rPr>
              <a:t>.</a:t>
            </a:r>
          </a:p>
          <a:p>
            <a:pPr lvl="1" algn="just">
              <a:buFont typeface="Wingdings" pitchFamily="2" charset="2"/>
              <a:buChar char="§"/>
            </a:pPr>
            <a:endParaRPr lang="en-US" sz="2400" i="1" dirty="0" smtClean="0">
              <a:solidFill>
                <a:srgbClr val="002060"/>
              </a:solidFill>
            </a:endParaRPr>
          </a:p>
          <a:p>
            <a:pPr lvl="1" algn="just">
              <a:buFont typeface="Wingdings" pitchFamily="2" charset="2"/>
              <a:buChar char="§"/>
            </a:pPr>
            <a:endParaRPr lang="en-US" sz="2400" i="1" dirty="0" smtClean="0">
              <a:solidFill>
                <a:srgbClr val="002060"/>
              </a:solidFill>
            </a:endParaRPr>
          </a:p>
          <a:p>
            <a:pPr lvl="1" algn="just">
              <a:buFont typeface="Wingdings" pitchFamily="2" charset="2"/>
              <a:buChar char="§"/>
            </a:pPr>
            <a:r>
              <a:rPr lang="en-US" sz="2400" i="1" dirty="0" smtClean="0">
                <a:solidFill>
                  <a:srgbClr val="002060"/>
                </a:solidFill>
              </a:rPr>
              <a:t>One department has multiple instructors and one instructor belongs to only one department. Hence the cardinality between the department and Instructor is </a:t>
            </a:r>
            <a:r>
              <a:rPr lang="en-US" sz="2400" i="1" dirty="0" smtClean="0">
                <a:solidFill>
                  <a:srgbClr val="C00000"/>
                </a:solidFill>
              </a:rPr>
              <a:t>One to Many</a:t>
            </a:r>
            <a:r>
              <a:rPr lang="en-US" sz="2400" i="1" dirty="0" smtClean="0">
                <a:solidFill>
                  <a:srgbClr val="002060"/>
                </a:solidFill>
              </a:rPr>
              <a:t>.</a:t>
            </a:r>
          </a:p>
        </p:txBody>
      </p:sp>
      <p:pic>
        <p:nvPicPr>
          <p:cNvPr id="1027" name="Picture 3"/>
          <p:cNvPicPr>
            <a:picLocks noChangeAspect="1" noChangeArrowheads="1"/>
          </p:cNvPicPr>
          <p:nvPr/>
        </p:nvPicPr>
        <p:blipFill>
          <a:blip r:embed="rId2"/>
          <a:srcRect/>
          <a:stretch>
            <a:fillRect/>
          </a:stretch>
        </p:blipFill>
        <p:spPr bwMode="auto">
          <a:xfrm>
            <a:off x="2171267" y="3884118"/>
            <a:ext cx="7970260" cy="833871"/>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2050040" y="2481108"/>
            <a:ext cx="8012915" cy="784080"/>
          </a:xfrm>
          <a:prstGeom prst="rect">
            <a:avLst/>
          </a:prstGeom>
          <a:noFill/>
          <a:ln w="9525">
            <a:noFill/>
            <a:miter lim="800000"/>
            <a:headEnd/>
            <a:tailEnd/>
          </a:ln>
        </p:spPr>
      </p:pic>
      <p:sp>
        <p:nvSpPr>
          <p:cNvPr id="10" name="TextBox 9"/>
          <p:cNvSpPr txBox="1"/>
          <p:nvPr/>
        </p:nvSpPr>
        <p:spPr>
          <a:xfrm>
            <a:off x="928248" y="1098073"/>
            <a:ext cx="7716988" cy="400110"/>
          </a:xfrm>
          <a:prstGeom prst="rect">
            <a:avLst/>
          </a:prstGeom>
          <a:solidFill>
            <a:schemeClr val="accent2"/>
          </a:solidFill>
        </p:spPr>
        <p:txBody>
          <a:bodyPr wrap="square" rtlCol="0">
            <a:spAutoFit/>
          </a:bodyPr>
          <a:lstStyle/>
          <a:p>
            <a:r>
              <a:rPr lang="en-US" sz="2000" b="1" dirty="0" smtClean="0">
                <a:solidFill>
                  <a:schemeClr val="bg1"/>
                </a:solidFill>
              </a:rPr>
              <a:t>Steps in ER Modeling (Find the Relationships)</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8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pic>
        <p:nvPicPr>
          <p:cNvPr id="1028" name="Picture 4"/>
          <p:cNvPicPr>
            <a:picLocks noChangeAspect="1" noChangeArrowheads="1"/>
          </p:cNvPicPr>
          <p:nvPr/>
        </p:nvPicPr>
        <p:blipFill>
          <a:blip r:embed="rId4"/>
          <a:srcRect/>
          <a:stretch>
            <a:fillRect/>
          </a:stretch>
        </p:blipFill>
        <p:spPr bwMode="auto">
          <a:xfrm>
            <a:off x="2236211" y="5663054"/>
            <a:ext cx="7826869" cy="76546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ppt_x"/>
                                          </p:val>
                                        </p:tav>
                                        <p:tav tm="100000">
                                          <p:val>
                                            <p:strVal val="#ppt_x"/>
                                          </p:val>
                                        </p:tav>
                                      </p:tavLst>
                                    </p:anim>
                                    <p:anim calcmode="lin" valueType="num">
                                      <p:cBhvr additive="base">
                                        <p:cTn id="26"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6" end="6"/>
                                            </p:txEl>
                                          </p:spTgt>
                                        </p:tgtEl>
                                        <p:attrNameLst>
                                          <p:attrName>style.visibility</p:attrName>
                                        </p:attrNameLst>
                                      </p:cBhvr>
                                      <p:to>
                                        <p:strVal val="visible"/>
                                      </p:to>
                                    </p:set>
                                    <p:anim calcmode="lin" valueType="num">
                                      <p:cBhvr additive="base">
                                        <p:cTn id="31"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 calcmode="lin" valueType="num">
                                      <p:cBhvr additive="base">
                                        <p:cTn id="37" dur="500" fill="hold"/>
                                        <p:tgtEl>
                                          <p:spTgt spid="1028"/>
                                        </p:tgtEl>
                                        <p:attrNameLst>
                                          <p:attrName>ppt_x</p:attrName>
                                        </p:attrNameLst>
                                      </p:cBhvr>
                                      <p:tavLst>
                                        <p:tav tm="0">
                                          <p:val>
                                            <p:strVal val="#ppt_x"/>
                                          </p:val>
                                        </p:tav>
                                        <p:tav tm="100000">
                                          <p:val>
                                            <p:strVal val="#ppt_x"/>
                                          </p:val>
                                        </p:tav>
                                      </p:tavLst>
                                    </p:anim>
                                    <p:anim calcmode="lin" valueType="num">
                                      <p:cBhvr additive="base">
                                        <p:cTn id="3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29490" y="1928840"/>
            <a:ext cx="11374583" cy="3693319"/>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1" algn="just">
              <a:buFont typeface="Wingdings" pitchFamily="2" charset="2"/>
              <a:buChar char="§"/>
            </a:pPr>
            <a:r>
              <a:rPr lang="en-US" sz="2400" i="1" dirty="0" smtClean="0">
                <a:solidFill>
                  <a:srgbClr val="002060"/>
                </a:solidFill>
              </a:rPr>
              <a:t>In each department there is a “Head of department” and one instructor is “Head of department”. Hence the cardinality is </a:t>
            </a:r>
            <a:r>
              <a:rPr lang="en-US" sz="2400" i="1" dirty="0" smtClean="0">
                <a:solidFill>
                  <a:srgbClr val="C00000"/>
                </a:solidFill>
              </a:rPr>
              <a:t>One to One </a:t>
            </a:r>
          </a:p>
          <a:p>
            <a:pPr lvl="1" algn="just">
              <a:buFont typeface="Wingdings" pitchFamily="2" charset="2"/>
              <a:buChar char="§"/>
            </a:pPr>
            <a:endParaRPr lang="en-US" sz="2400" i="1" dirty="0" smtClean="0">
              <a:solidFill>
                <a:srgbClr val="002060"/>
              </a:solidFill>
            </a:endParaRPr>
          </a:p>
          <a:p>
            <a:pPr lvl="1" algn="just">
              <a:buFont typeface="Wingdings" pitchFamily="2" charset="2"/>
              <a:buChar char="§"/>
            </a:pPr>
            <a:endParaRPr lang="en-US" sz="2400" i="1" dirty="0" smtClean="0">
              <a:solidFill>
                <a:srgbClr val="002060"/>
              </a:solidFill>
            </a:endParaRPr>
          </a:p>
          <a:p>
            <a:pPr lvl="1" algn="just">
              <a:buFont typeface="Wingdings" pitchFamily="2" charset="2"/>
              <a:buChar char="§"/>
            </a:pPr>
            <a:endParaRPr lang="en-US" sz="2400" i="1" dirty="0" smtClean="0">
              <a:solidFill>
                <a:srgbClr val="002060"/>
              </a:solidFill>
            </a:endParaRPr>
          </a:p>
          <a:p>
            <a:pPr lvl="1" algn="just">
              <a:buFont typeface="Wingdings" pitchFamily="2" charset="2"/>
              <a:buChar char="§"/>
            </a:pPr>
            <a:endParaRPr lang="en-US" sz="2400" i="1" dirty="0" smtClean="0">
              <a:solidFill>
                <a:srgbClr val="002060"/>
              </a:solidFill>
            </a:endParaRPr>
          </a:p>
          <a:p>
            <a:pPr lvl="1" algn="just">
              <a:buFont typeface="Wingdings" pitchFamily="2" charset="2"/>
              <a:buChar char="§"/>
            </a:pPr>
            <a:r>
              <a:rPr lang="en-US" sz="2400" i="1" dirty="0" smtClean="0">
                <a:solidFill>
                  <a:srgbClr val="002060"/>
                </a:solidFill>
              </a:rPr>
              <a:t>One course is taught by one instructor but the instructor teaches many courses. Hence the cardinality between course and instructor is </a:t>
            </a:r>
            <a:r>
              <a:rPr lang="en-US" sz="2400" i="1" dirty="0" smtClean="0">
                <a:solidFill>
                  <a:srgbClr val="C00000"/>
                </a:solidFill>
              </a:rPr>
              <a:t>Many to One</a:t>
            </a:r>
            <a:r>
              <a:rPr lang="en-US" sz="2400" i="1" dirty="0" smtClean="0">
                <a:solidFill>
                  <a:srgbClr val="002060"/>
                </a:solidFill>
              </a:rPr>
              <a:t>.</a:t>
            </a:r>
          </a:p>
          <a:p>
            <a:pPr lvl="1" algn="just">
              <a:buFont typeface="Wingdings" pitchFamily="2" charset="2"/>
              <a:buChar char="§"/>
            </a:pPr>
            <a:endParaRPr lang="en-US" sz="2400" i="1" dirty="0" smtClean="0">
              <a:solidFill>
                <a:srgbClr val="002060"/>
              </a:solidFill>
            </a:endParaRPr>
          </a:p>
          <a:p>
            <a:pPr lvl="1" algn="just">
              <a:buFont typeface="Wingdings" pitchFamily="2" charset="2"/>
              <a:buChar char="§"/>
            </a:pPr>
            <a:endParaRPr lang="en-US" sz="2400" i="1" dirty="0" smtClean="0">
              <a:solidFill>
                <a:srgbClr val="002060"/>
              </a:solidFill>
            </a:endParaRPr>
          </a:p>
        </p:txBody>
      </p:sp>
      <p:sp>
        <p:nvSpPr>
          <p:cNvPr id="10" name="TextBox 9"/>
          <p:cNvSpPr txBox="1"/>
          <p:nvPr/>
        </p:nvSpPr>
        <p:spPr>
          <a:xfrm>
            <a:off x="928248" y="1098073"/>
            <a:ext cx="7716988" cy="400110"/>
          </a:xfrm>
          <a:prstGeom prst="rect">
            <a:avLst/>
          </a:prstGeom>
          <a:solidFill>
            <a:schemeClr val="accent2"/>
          </a:solidFill>
        </p:spPr>
        <p:txBody>
          <a:bodyPr wrap="square" rtlCol="0">
            <a:spAutoFit/>
          </a:bodyPr>
          <a:lstStyle/>
          <a:p>
            <a:r>
              <a:rPr lang="en-US" sz="2000" b="1" dirty="0" smtClean="0">
                <a:solidFill>
                  <a:schemeClr val="bg1"/>
                </a:solidFill>
              </a:rPr>
              <a:t>Steps in ER Modeling (Find the Relationships)</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8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pic>
        <p:nvPicPr>
          <p:cNvPr id="2050" name="Picture 2"/>
          <p:cNvPicPr>
            <a:picLocks noChangeAspect="1" noChangeArrowheads="1"/>
          </p:cNvPicPr>
          <p:nvPr/>
        </p:nvPicPr>
        <p:blipFill>
          <a:blip r:embed="rId2"/>
          <a:srcRect/>
          <a:stretch>
            <a:fillRect/>
          </a:stretch>
        </p:blipFill>
        <p:spPr bwMode="auto">
          <a:xfrm>
            <a:off x="1894609" y="2817668"/>
            <a:ext cx="8687748" cy="936914"/>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1825770" y="5214504"/>
            <a:ext cx="8675975" cy="942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diamond(in)">
                                      <p:cBhvr>
                                        <p:cTn id="7" dur="2000"/>
                                        <p:tgtEl>
                                          <p:spTgt spid="6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blinds(horizontal)">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146">
                                            <p:txEl>
                                              <p:pRg st="5" end="5"/>
                                            </p:txEl>
                                          </p:spTgt>
                                        </p:tgtEl>
                                        <p:attrNameLst>
                                          <p:attrName>style.visibility</p:attrName>
                                        </p:attrNameLst>
                                      </p:cBhvr>
                                      <p:to>
                                        <p:strVal val="visible"/>
                                      </p:to>
                                    </p:set>
                                    <p:animEffect transition="in" filter="box(in)">
                                      <p:cBhvr>
                                        <p:cTn id="17" dur="500"/>
                                        <p:tgtEl>
                                          <p:spTgt spid="614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2051"/>
                                        </p:tgtEl>
                                        <p:attrNameLst>
                                          <p:attrName>style.visibility</p:attrName>
                                        </p:attrNameLst>
                                      </p:cBhvr>
                                      <p:to>
                                        <p:strVal val="visible"/>
                                      </p:to>
                                    </p:set>
                                    <p:animEffect transition="in" filter="diamond(in)">
                                      <p:cBhvr>
                                        <p:cTn id="22"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idx="4294967295"/>
          </p:nvPr>
        </p:nvSpPr>
        <p:spPr>
          <a:xfrm>
            <a:off x="966663" y="1029881"/>
            <a:ext cx="4376056" cy="472349"/>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2800" dirty="0" smtClean="0"/>
              <a:t>Introduction</a:t>
            </a:r>
            <a:endParaRPr lang="en-US" sz="2800" dirty="0"/>
          </a:p>
        </p:txBody>
      </p:sp>
      <p:sp>
        <p:nvSpPr>
          <p:cNvPr id="4" name="Content Placeholder 3"/>
          <p:cNvSpPr>
            <a:spLocks noGrp="1"/>
          </p:cNvSpPr>
          <p:nvPr>
            <p:ph idx="4294967295"/>
          </p:nvPr>
        </p:nvSpPr>
        <p:spPr>
          <a:xfrm>
            <a:off x="666206" y="2286000"/>
            <a:ext cx="10543239" cy="4022725"/>
          </a:xfrm>
        </p:spPr>
        <p:txBody>
          <a:bodyPr>
            <a:normAutofit fontScale="92500" lnSpcReduction="10000"/>
          </a:bodyPr>
          <a:lstStyle/>
          <a:p>
            <a:pPr algn="just"/>
            <a:r>
              <a:rPr lang="en-IN" sz="2800" dirty="0" smtClean="0">
                <a:solidFill>
                  <a:srgbClr val="002060"/>
                </a:solidFill>
              </a:rPr>
              <a:t>Data: </a:t>
            </a:r>
            <a:r>
              <a:rPr lang="en-IN" sz="2800" dirty="0" smtClean="0">
                <a:solidFill>
                  <a:srgbClr val="FF0000"/>
                </a:solidFill>
              </a:rPr>
              <a:t>data means a known fact that can be recorded and that have some implicit meaning. E.g., the names, telephone number, address of people etc.</a:t>
            </a:r>
          </a:p>
          <a:p>
            <a:pPr algn="just"/>
            <a:r>
              <a:rPr lang="en-IN" sz="2800" dirty="0" smtClean="0">
                <a:solidFill>
                  <a:srgbClr val="002060"/>
                </a:solidFill>
              </a:rPr>
              <a:t>Database: </a:t>
            </a:r>
            <a:r>
              <a:rPr lang="en-IN" sz="2800" dirty="0" smtClean="0">
                <a:solidFill>
                  <a:srgbClr val="FF0000"/>
                </a:solidFill>
              </a:rPr>
              <a:t>a database is a collection of inter-related data with an implicit meaning.</a:t>
            </a:r>
          </a:p>
          <a:p>
            <a:pPr algn="just"/>
            <a:r>
              <a:rPr lang="en-IN" sz="2800" dirty="0" smtClean="0">
                <a:solidFill>
                  <a:srgbClr val="002060"/>
                </a:solidFill>
              </a:rPr>
              <a:t>DBMS: </a:t>
            </a:r>
            <a:r>
              <a:rPr lang="en-IN" sz="2800" dirty="0" smtClean="0">
                <a:solidFill>
                  <a:srgbClr val="FF0000"/>
                </a:solidFill>
              </a:rPr>
              <a:t>stands for Database Management System and it consist of 2 major components.</a:t>
            </a:r>
          </a:p>
          <a:p>
            <a:pPr algn="just">
              <a:buFont typeface="Wingdings" pitchFamily="2" charset="2"/>
              <a:buChar char="Ø"/>
            </a:pPr>
            <a:r>
              <a:rPr lang="en-IN" sz="2800" dirty="0" smtClean="0"/>
              <a:t> 	</a:t>
            </a:r>
            <a:r>
              <a:rPr lang="en-IN" sz="2800" dirty="0" smtClean="0">
                <a:solidFill>
                  <a:srgbClr val="002060"/>
                </a:solidFill>
              </a:rPr>
              <a:t>The collection of inter related data, which is called as the database.</a:t>
            </a:r>
          </a:p>
          <a:p>
            <a:pPr algn="just">
              <a:buFont typeface="Wingdings" pitchFamily="2" charset="2"/>
              <a:buChar char="Ø"/>
            </a:pPr>
            <a:r>
              <a:rPr lang="en-IN" sz="2800" dirty="0" smtClean="0">
                <a:solidFill>
                  <a:srgbClr val="002060"/>
                </a:solidFill>
              </a:rPr>
              <a:t> 	A set of software packages or a set of software tools or programs that 	can access the data and </a:t>
            </a:r>
            <a:r>
              <a:rPr lang="en-US" sz="2800" dirty="0" smtClean="0">
                <a:solidFill>
                  <a:srgbClr val="002060"/>
                </a:solidFill>
              </a:rPr>
              <a:t>process the data.</a:t>
            </a:r>
          </a:p>
          <a:p>
            <a:endParaRPr lang="en-US" dirty="0"/>
          </a:p>
        </p:txBody>
      </p:sp>
      <p:sp>
        <p:nvSpPr>
          <p:cNvPr id="9" name="TextBox 8"/>
          <p:cNvSpPr txBox="1"/>
          <p:nvPr/>
        </p:nvSpPr>
        <p:spPr>
          <a:xfrm>
            <a:off x="339634" y="91441"/>
            <a:ext cx="11469189" cy="369332"/>
          </a:xfrm>
          <a:prstGeom prst="rect">
            <a:avLst/>
          </a:prstGeom>
          <a:solidFill>
            <a:schemeClr val="accent2"/>
          </a:solidFill>
        </p:spPr>
        <p:txBody>
          <a:bodyPr wrap="square" rtlCol="0">
            <a:spAutoFit/>
          </a:bodyPr>
          <a:lstStyle/>
          <a:p>
            <a:pPr algn="ctr"/>
            <a:r>
              <a:rPr lang="en-US" dirty="0" smtClean="0">
                <a:solidFill>
                  <a:schemeClr val="bg1"/>
                </a:solidFill>
              </a:rPr>
              <a:t>Lecture – 1   	</a:t>
            </a:r>
            <a:r>
              <a:rPr lang="en-US" dirty="0" smtClean="0"/>
              <a:t>	</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Tree>
    <p:extLst>
      <p:ext uri="{BB962C8B-B14F-4D97-AF65-F5344CB8AC3E}">
        <p14:creationId xmlns:p14="http://schemas.microsoft.com/office/powerpoint/2010/main" val="14017415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Steps in ER Modeling</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8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429490" y="1976641"/>
            <a:ext cx="11374583" cy="4124206"/>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Ø"/>
            </a:pPr>
            <a:r>
              <a:rPr lang="en-US" sz="2400" dirty="0" smtClean="0">
                <a:solidFill>
                  <a:srgbClr val="C00000"/>
                </a:solidFill>
              </a:rPr>
              <a:t>Identify the Key attributes</a:t>
            </a:r>
          </a:p>
          <a:p>
            <a:pPr lvl="2" algn="just">
              <a:buFont typeface="Wingdings" pitchFamily="2" charset="2"/>
              <a:buChar char="§"/>
            </a:pPr>
            <a:r>
              <a:rPr lang="en-US" sz="2000" i="1" dirty="0" err="1" smtClean="0">
                <a:solidFill>
                  <a:srgbClr val="C00000"/>
                </a:solidFill>
              </a:rPr>
              <a:t>Dept_name</a:t>
            </a:r>
            <a:r>
              <a:rPr lang="en-US" sz="2000" i="1" dirty="0" smtClean="0">
                <a:solidFill>
                  <a:srgbClr val="002060"/>
                </a:solidFill>
              </a:rPr>
              <a:t> is the key attribute for the Entity “</a:t>
            </a:r>
            <a:r>
              <a:rPr lang="en-US" sz="2000" i="1" dirty="0" smtClean="0">
                <a:solidFill>
                  <a:srgbClr val="C00000"/>
                </a:solidFill>
              </a:rPr>
              <a:t>Department</a:t>
            </a:r>
            <a:r>
              <a:rPr lang="en-US" sz="2000" i="1" dirty="0" smtClean="0">
                <a:solidFill>
                  <a:srgbClr val="002060"/>
                </a:solidFill>
              </a:rPr>
              <a:t>”, as it identifies the department uniquely.</a:t>
            </a:r>
          </a:p>
          <a:p>
            <a:pPr lvl="2" algn="just">
              <a:buFont typeface="Wingdings" pitchFamily="2" charset="2"/>
              <a:buChar char="§"/>
            </a:pPr>
            <a:r>
              <a:rPr lang="en-US" sz="2000" i="1" dirty="0" smtClean="0">
                <a:solidFill>
                  <a:srgbClr val="C00000"/>
                </a:solidFill>
              </a:rPr>
              <a:t>Course#</a:t>
            </a:r>
            <a:r>
              <a:rPr lang="en-US" sz="2000" i="1" dirty="0" smtClean="0">
                <a:solidFill>
                  <a:srgbClr val="002060"/>
                </a:solidFill>
              </a:rPr>
              <a:t>(</a:t>
            </a:r>
            <a:r>
              <a:rPr lang="en-US" sz="2000" i="1" dirty="0" err="1" smtClean="0">
                <a:solidFill>
                  <a:srgbClr val="002060"/>
                </a:solidFill>
              </a:rPr>
              <a:t>Course_Id</a:t>
            </a:r>
            <a:r>
              <a:rPr lang="en-US" sz="2000" i="1" dirty="0" smtClean="0">
                <a:solidFill>
                  <a:srgbClr val="002060"/>
                </a:solidFill>
              </a:rPr>
              <a:t>) is the key attribute for “</a:t>
            </a:r>
            <a:r>
              <a:rPr lang="en-US" sz="2000" i="1" dirty="0" smtClean="0">
                <a:solidFill>
                  <a:srgbClr val="C00000"/>
                </a:solidFill>
              </a:rPr>
              <a:t>Course</a:t>
            </a:r>
            <a:r>
              <a:rPr lang="en-US" sz="2000" i="1" dirty="0" smtClean="0">
                <a:solidFill>
                  <a:srgbClr val="002060"/>
                </a:solidFill>
              </a:rPr>
              <a:t>” Entity.</a:t>
            </a:r>
          </a:p>
          <a:p>
            <a:pPr lvl="2" algn="just">
              <a:buFont typeface="Wingdings" pitchFamily="2" charset="2"/>
              <a:buChar char="§"/>
            </a:pPr>
            <a:r>
              <a:rPr lang="en-US" sz="2000" i="1" dirty="0" smtClean="0">
                <a:solidFill>
                  <a:srgbClr val="C00000"/>
                </a:solidFill>
              </a:rPr>
              <a:t>Student#</a:t>
            </a:r>
            <a:r>
              <a:rPr lang="en-US" sz="2000" i="1" dirty="0" smtClean="0">
                <a:solidFill>
                  <a:srgbClr val="002060"/>
                </a:solidFill>
              </a:rPr>
              <a:t>(</a:t>
            </a:r>
            <a:r>
              <a:rPr lang="en-US" sz="2000" i="1" dirty="0" err="1" smtClean="0">
                <a:solidFill>
                  <a:srgbClr val="002060"/>
                </a:solidFill>
              </a:rPr>
              <a:t>Student_Number</a:t>
            </a:r>
            <a:r>
              <a:rPr lang="en-US" sz="2000" i="1" dirty="0" smtClean="0">
                <a:solidFill>
                  <a:srgbClr val="002060"/>
                </a:solidFill>
              </a:rPr>
              <a:t>) is the key attribute for “</a:t>
            </a:r>
            <a:r>
              <a:rPr lang="en-US" sz="2000" i="1" dirty="0" smtClean="0">
                <a:solidFill>
                  <a:srgbClr val="C00000"/>
                </a:solidFill>
              </a:rPr>
              <a:t>Student</a:t>
            </a:r>
            <a:r>
              <a:rPr lang="en-US" sz="2000" i="1" dirty="0" smtClean="0">
                <a:solidFill>
                  <a:srgbClr val="002060"/>
                </a:solidFill>
              </a:rPr>
              <a:t>” Entity.</a:t>
            </a:r>
          </a:p>
          <a:p>
            <a:pPr lvl="2" algn="just">
              <a:buFont typeface="Wingdings" pitchFamily="2" charset="2"/>
              <a:buChar char="§"/>
            </a:pPr>
            <a:r>
              <a:rPr lang="en-US" sz="2000" i="1" dirty="0" err="1" smtClean="0">
                <a:solidFill>
                  <a:srgbClr val="C00000"/>
                </a:solidFill>
              </a:rPr>
              <a:t>Instructor_Name</a:t>
            </a:r>
            <a:r>
              <a:rPr lang="en-US" sz="2000" i="1" dirty="0" smtClean="0">
                <a:solidFill>
                  <a:srgbClr val="002060"/>
                </a:solidFill>
              </a:rPr>
              <a:t> is the key attribute for “</a:t>
            </a:r>
            <a:r>
              <a:rPr lang="en-US" sz="2000" i="1" dirty="0" smtClean="0">
                <a:solidFill>
                  <a:srgbClr val="C00000"/>
                </a:solidFill>
              </a:rPr>
              <a:t>Instructor</a:t>
            </a:r>
            <a:r>
              <a:rPr lang="en-US" sz="2000" i="1" dirty="0" smtClean="0">
                <a:solidFill>
                  <a:srgbClr val="002060"/>
                </a:solidFill>
              </a:rPr>
              <a:t>” Entity.</a:t>
            </a:r>
          </a:p>
          <a:p>
            <a:pPr lvl="2" algn="just">
              <a:buFont typeface="Wingdings" pitchFamily="2" charset="2"/>
              <a:buChar char="§"/>
            </a:pPr>
            <a:endParaRPr lang="en-US" sz="2400" i="1" dirty="0" smtClean="0">
              <a:solidFill>
                <a:srgbClr val="002060"/>
              </a:solidFill>
            </a:endParaRPr>
          </a:p>
          <a:p>
            <a:pPr marL="0" lvl="1" indent="234950" algn="just">
              <a:buFont typeface="Wingdings" pitchFamily="2" charset="2"/>
              <a:buChar char="Ø"/>
            </a:pPr>
            <a:r>
              <a:rPr lang="en-US" sz="2400" dirty="0" smtClean="0">
                <a:solidFill>
                  <a:srgbClr val="C00000"/>
                </a:solidFill>
              </a:rPr>
              <a:t>Identify other relevant attributes</a:t>
            </a:r>
          </a:p>
          <a:p>
            <a:pPr marL="0" lvl="1" indent="234950" algn="just">
              <a:buFont typeface="Wingdings" pitchFamily="2" charset="2"/>
              <a:buChar char="Ø"/>
            </a:pPr>
            <a:endParaRPr lang="en-US" sz="2400" dirty="0" smtClean="0">
              <a:solidFill>
                <a:srgbClr val="C00000"/>
              </a:solidFill>
            </a:endParaRPr>
          </a:p>
          <a:p>
            <a:pPr marL="914400" lvl="3" indent="234950" algn="just">
              <a:buFont typeface="Wingdings" pitchFamily="2" charset="2"/>
              <a:buChar char="§"/>
            </a:pPr>
            <a:r>
              <a:rPr lang="en-US" sz="2000" i="1" dirty="0" smtClean="0">
                <a:solidFill>
                  <a:srgbClr val="002060"/>
                </a:solidFill>
              </a:rPr>
              <a:t>For the department entity, the relevant attribute is </a:t>
            </a:r>
            <a:r>
              <a:rPr lang="en-US" sz="2000" i="1" dirty="0" smtClean="0">
                <a:solidFill>
                  <a:srgbClr val="C00000"/>
                </a:solidFill>
              </a:rPr>
              <a:t>location</a:t>
            </a:r>
            <a:r>
              <a:rPr lang="en-US" sz="2000" i="1" dirty="0" smtClean="0">
                <a:solidFill>
                  <a:srgbClr val="002060"/>
                </a:solidFill>
              </a:rPr>
              <a:t>.</a:t>
            </a:r>
          </a:p>
          <a:p>
            <a:pPr marL="914400" lvl="3" indent="234950" algn="just">
              <a:buFont typeface="Wingdings" pitchFamily="2" charset="2"/>
              <a:buChar char="§"/>
            </a:pPr>
            <a:r>
              <a:rPr lang="en-US" sz="2000" i="1" dirty="0" smtClean="0">
                <a:solidFill>
                  <a:srgbClr val="002060"/>
                </a:solidFill>
              </a:rPr>
              <a:t>For course Entity, the relevant attributes are </a:t>
            </a:r>
            <a:r>
              <a:rPr lang="en-US" sz="2000" i="1" dirty="0" err="1" smtClean="0">
                <a:solidFill>
                  <a:srgbClr val="C00000"/>
                </a:solidFill>
              </a:rPr>
              <a:t>course_name</a:t>
            </a:r>
            <a:r>
              <a:rPr lang="en-US" sz="2000" i="1" dirty="0" smtClean="0">
                <a:solidFill>
                  <a:srgbClr val="C00000"/>
                </a:solidFill>
              </a:rPr>
              <a:t>, duration, Prerequisites</a:t>
            </a:r>
            <a:r>
              <a:rPr lang="en-US" sz="2000" i="1" dirty="0" smtClean="0">
                <a:solidFill>
                  <a:srgbClr val="002060"/>
                </a:solidFill>
              </a:rPr>
              <a:t>….</a:t>
            </a:r>
          </a:p>
          <a:p>
            <a:pPr marL="914400" lvl="3" indent="234950" algn="just">
              <a:buFont typeface="Wingdings" pitchFamily="2" charset="2"/>
              <a:buChar char="§"/>
            </a:pPr>
            <a:r>
              <a:rPr lang="en-US" sz="2000" i="1" dirty="0" smtClean="0">
                <a:solidFill>
                  <a:srgbClr val="002060"/>
                </a:solidFill>
              </a:rPr>
              <a:t>For Instructor Entity, the relevant attributes are </a:t>
            </a:r>
            <a:r>
              <a:rPr lang="en-US" sz="2000" i="1" dirty="0" err="1" smtClean="0">
                <a:solidFill>
                  <a:srgbClr val="C00000"/>
                </a:solidFill>
              </a:rPr>
              <a:t>room_no</a:t>
            </a:r>
            <a:r>
              <a:rPr lang="en-US" sz="2000" i="1" dirty="0" smtClean="0">
                <a:solidFill>
                  <a:srgbClr val="C00000"/>
                </a:solidFill>
              </a:rPr>
              <a:t>, </a:t>
            </a:r>
            <a:r>
              <a:rPr lang="en-US" sz="2000" i="1" dirty="0" err="1" smtClean="0">
                <a:solidFill>
                  <a:srgbClr val="C00000"/>
                </a:solidFill>
              </a:rPr>
              <a:t>telephone_no</a:t>
            </a:r>
            <a:r>
              <a:rPr lang="en-US" sz="2000" i="1" dirty="0" smtClean="0">
                <a:solidFill>
                  <a:srgbClr val="002060"/>
                </a:solidFill>
              </a:rPr>
              <a:t>….</a:t>
            </a:r>
          </a:p>
          <a:p>
            <a:pPr marL="914400" lvl="3" indent="234950" algn="just">
              <a:buFont typeface="Wingdings" pitchFamily="2" charset="2"/>
              <a:buChar char="§"/>
            </a:pPr>
            <a:r>
              <a:rPr lang="en-US" sz="2000" i="1" dirty="0" smtClean="0">
                <a:solidFill>
                  <a:srgbClr val="002060"/>
                </a:solidFill>
              </a:rPr>
              <a:t>For Student Entity, the relevant attributes are </a:t>
            </a:r>
            <a:r>
              <a:rPr lang="en-US" sz="2000" i="1" dirty="0" err="1" smtClean="0">
                <a:solidFill>
                  <a:srgbClr val="C00000"/>
                </a:solidFill>
              </a:rPr>
              <a:t>S_name</a:t>
            </a:r>
            <a:r>
              <a:rPr lang="en-US" sz="2000" i="1" dirty="0" smtClean="0">
                <a:solidFill>
                  <a:srgbClr val="C00000"/>
                </a:solidFill>
              </a:rPr>
              <a:t>, DOB, Email……</a:t>
            </a:r>
            <a:endParaRPr lang="en-US" sz="24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6" end="6"/>
                                            </p:txEl>
                                          </p:spTgt>
                                        </p:tgtEl>
                                        <p:attrNameLst>
                                          <p:attrName>style.visibility</p:attrName>
                                        </p:attrNameLst>
                                      </p:cBhvr>
                                      <p:to>
                                        <p:strVal val="visible"/>
                                      </p:to>
                                    </p:set>
                                    <p:anim calcmode="lin" valueType="num">
                                      <p:cBhvr additive="base">
                                        <p:cTn id="37"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8" end="8"/>
                                            </p:txEl>
                                          </p:spTgt>
                                        </p:tgtEl>
                                        <p:attrNameLst>
                                          <p:attrName>style.visibility</p:attrName>
                                        </p:attrNameLst>
                                      </p:cBhvr>
                                      <p:to>
                                        <p:strVal val="visible"/>
                                      </p:to>
                                    </p:set>
                                    <p:anim calcmode="lin" valueType="num">
                                      <p:cBhvr additive="base">
                                        <p:cTn id="43" dur="500" fill="hold"/>
                                        <p:tgtEl>
                                          <p:spTgt spid="614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146">
                                            <p:txEl>
                                              <p:pRg st="9" end="9"/>
                                            </p:txEl>
                                          </p:spTgt>
                                        </p:tgtEl>
                                        <p:attrNameLst>
                                          <p:attrName>style.visibility</p:attrName>
                                        </p:attrNameLst>
                                      </p:cBhvr>
                                      <p:to>
                                        <p:strVal val="visible"/>
                                      </p:to>
                                    </p:set>
                                    <p:anim calcmode="lin" valueType="num">
                                      <p:cBhvr additive="base">
                                        <p:cTn id="49" dur="500" fill="hold"/>
                                        <p:tgtEl>
                                          <p:spTgt spid="6146">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4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146">
                                            <p:txEl>
                                              <p:pRg st="10" end="10"/>
                                            </p:txEl>
                                          </p:spTgt>
                                        </p:tgtEl>
                                        <p:attrNameLst>
                                          <p:attrName>style.visibility</p:attrName>
                                        </p:attrNameLst>
                                      </p:cBhvr>
                                      <p:to>
                                        <p:strVal val="visible"/>
                                      </p:to>
                                    </p:set>
                                    <p:anim calcmode="lin" valueType="num">
                                      <p:cBhvr additive="base">
                                        <p:cTn id="55" dur="500" fill="hold"/>
                                        <p:tgtEl>
                                          <p:spTgt spid="6146">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14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146">
                                            <p:txEl>
                                              <p:pRg st="11" end="11"/>
                                            </p:txEl>
                                          </p:spTgt>
                                        </p:tgtEl>
                                        <p:attrNameLst>
                                          <p:attrName>style.visibility</p:attrName>
                                        </p:attrNameLst>
                                      </p:cBhvr>
                                      <p:to>
                                        <p:strVal val="visible"/>
                                      </p:to>
                                    </p:set>
                                    <p:anim calcmode="lin" valueType="num">
                                      <p:cBhvr additive="base">
                                        <p:cTn id="61" dur="500" fill="hold"/>
                                        <p:tgtEl>
                                          <p:spTgt spid="6146">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14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378112" y="1694192"/>
            <a:ext cx="8601677" cy="4512657"/>
          </a:xfrm>
          <a:prstGeom prst="rect">
            <a:avLst/>
          </a:prstGeom>
          <a:noFill/>
          <a:ln w="9525">
            <a:noFill/>
            <a:miter lim="800000"/>
            <a:headEnd/>
            <a:tailEnd/>
          </a:ln>
        </p:spPr>
      </p:pic>
      <p:sp>
        <p:nvSpPr>
          <p:cNvPr id="6"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8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7" name="TextBox 6"/>
          <p:cNvSpPr txBox="1"/>
          <p:nvPr/>
        </p:nvSpPr>
        <p:spPr>
          <a:xfrm>
            <a:off x="928248" y="1098073"/>
            <a:ext cx="6816443" cy="400110"/>
          </a:xfrm>
          <a:prstGeom prst="rect">
            <a:avLst/>
          </a:prstGeom>
          <a:solidFill>
            <a:schemeClr val="accent2"/>
          </a:solidFill>
        </p:spPr>
        <p:txBody>
          <a:bodyPr wrap="square" rtlCol="0">
            <a:spAutoFit/>
          </a:bodyPr>
          <a:lstStyle/>
          <a:p>
            <a:pPr lvl="0"/>
            <a:r>
              <a:rPr lang="en-US" sz="2000" b="1" dirty="0" smtClean="0">
                <a:solidFill>
                  <a:schemeClr val="bg1"/>
                </a:solidFill>
              </a:rPr>
              <a:t>Case Studies (ER Model for a Online Retail Shop)</a:t>
            </a:r>
            <a:endParaRPr lang="en-US" sz="2000" b="1" dirty="0">
              <a:solidFill>
                <a:schemeClr val="bg1"/>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Case Studies (Online Retail Application)</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9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ER Model</a:t>
            </a:r>
            <a:endParaRPr lang="en-US" dirty="0">
              <a:solidFill>
                <a:schemeClr val="bg1"/>
              </a:solidFill>
            </a:endParaRPr>
          </a:p>
        </p:txBody>
      </p:sp>
      <p:pic>
        <p:nvPicPr>
          <p:cNvPr id="1028" name="Picture 4"/>
          <p:cNvPicPr>
            <a:picLocks noChangeAspect="1" noChangeArrowheads="1"/>
          </p:cNvPicPr>
          <p:nvPr/>
        </p:nvPicPr>
        <p:blipFill>
          <a:blip r:embed="rId2"/>
          <a:srcRect/>
          <a:stretch>
            <a:fillRect/>
          </a:stretch>
        </p:blipFill>
        <p:spPr bwMode="auto">
          <a:xfrm>
            <a:off x="1609319" y="1741335"/>
            <a:ext cx="9030996" cy="46223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Case Studies (Online Retail Application)</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9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ER Model</a:t>
            </a:r>
            <a:endParaRPr lang="en-US" dirty="0">
              <a:solidFill>
                <a:schemeClr val="bg1"/>
              </a:solidFill>
            </a:endParaRPr>
          </a:p>
        </p:txBody>
      </p:sp>
      <p:pic>
        <p:nvPicPr>
          <p:cNvPr id="2050" name="Picture 2"/>
          <p:cNvPicPr>
            <a:picLocks noChangeAspect="1" noChangeArrowheads="1"/>
          </p:cNvPicPr>
          <p:nvPr/>
        </p:nvPicPr>
        <p:blipFill>
          <a:blip r:embed="rId2"/>
          <a:srcRect/>
          <a:stretch>
            <a:fillRect/>
          </a:stretch>
        </p:blipFill>
        <p:spPr bwMode="auto">
          <a:xfrm>
            <a:off x="927387" y="2072554"/>
            <a:ext cx="3824721" cy="29168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Case Studies (Online Retail Application)</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9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ER Model</a:t>
            </a:r>
            <a:endParaRPr lang="en-US" dirty="0">
              <a:solidFill>
                <a:schemeClr val="bg1"/>
              </a:solidFill>
            </a:endParaRPr>
          </a:p>
        </p:txBody>
      </p:sp>
      <p:pic>
        <p:nvPicPr>
          <p:cNvPr id="3074" name="Picture 2"/>
          <p:cNvPicPr>
            <a:picLocks noChangeAspect="1" noChangeArrowheads="1"/>
          </p:cNvPicPr>
          <p:nvPr/>
        </p:nvPicPr>
        <p:blipFill>
          <a:blip r:embed="rId2"/>
          <a:srcRect/>
          <a:stretch>
            <a:fillRect/>
          </a:stretch>
        </p:blipFill>
        <p:spPr bwMode="auto">
          <a:xfrm>
            <a:off x="666749" y="2076449"/>
            <a:ext cx="9606399" cy="32021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Case Studies (Online Retail Application)</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9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ER Model</a:t>
            </a:r>
            <a:endParaRPr lang="en-US" dirty="0">
              <a:solidFill>
                <a:schemeClr val="bg1"/>
              </a:solidFill>
            </a:endParaRPr>
          </a:p>
        </p:txBody>
      </p:sp>
      <p:pic>
        <p:nvPicPr>
          <p:cNvPr id="4098" name="Picture 2"/>
          <p:cNvPicPr>
            <a:picLocks noChangeAspect="1" noChangeArrowheads="1"/>
          </p:cNvPicPr>
          <p:nvPr/>
        </p:nvPicPr>
        <p:blipFill>
          <a:blip r:embed="rId2"/>
          <a:srcRect/>
          <a:stretch>
            <a:fillRect/>
          </a:stretch>
        </p:blipFill>
        <p:spPr bwMode="auto">
          <a:xfrm>
            <a:off x="587952" y="2030990"/>
            <a:ext cx="7621271" cy="26518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Case Studies (Online Retail Application)</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9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ER Model</a:t>
            </a:r>
            <a:endParaRPr lang="en-US" dirty="0">
              <a:solidFill>
                <a:schemeClr val="bg1"/>
              </a:solidFill>
            </a:endParaRPr>
          </a:p>
        </p:txBody>
      </p:sp>
      <p:pic>
        <p:nvPicPr>
          <p:cNvPr id="5122" name="Picture 2"/>
          <p:cNvPicPr>
            <a:picLocks noChangeAspect="1" noChangeArrowheads="1"/>
          </p:cNvPicPr>
          <p:nvPr/>
        </p:nvPicPr>
        <p:blipFill>
          <a:blip r:embed="rId2"/>
          <a:srcRect/>
          <a:stretch>
            <a:fillRect/>
          </a:stretch>
        </p:blipFill>
        <p:spPr bwMode="auto">
          <a:xfrm>
            <a:off x="806594" y="1688084"/>
            <a:ext cx="7769369" cy="45413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Case Studies (Online Retail Application)</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9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ER Model</a:t>
            </a:r>
            <a:endParaRPr lang="en-US" dirty="0">
              <a:solidFill>
                <a:schemeClr val="bg1"/>
              </a:solidFill>
            </a:endParaRPr>
          </a:p>
        </p:txBody>
      </p:sp>
      <p:pic>
        <p:nvPicPr>
          <p:cNvPr id="6146" name="Picture 2"/>
          <p:cNvPicPr>
            <a:picLocks noChangeAspect="1" noChangeArrowheads="1"/>
          </p:cNvPicPr>
          <p:nvPr/>
        </p:nvPicPr>
        <p:blipFill>
          <a:blip r:embed="rId2"/>
          <a:srcRect/>
          <a:stretch>
            <a:fillRect/>
          </a:stretch>
        </p:blipFill>
        <p:spPr bwMode="auto">
          <a:xfrm>
            <a:off x="628221" y="2030989"/>
            <a:ext cx="8695892" cy="39031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Converting ER Diagram to Relational Schema</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678873" y="2072033"/>
            <a:ext cx="10626436" cy="3877985"/>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marL="0" lvl="1" algn="just">
              <a:lnSpc>
                <a:spcPct val="150000"/>
              </a:lnSpc>
            </a:pPr>
            <a:r>
              <a:rPr lang="en-US" sz="2400" dirty="0" smtClean="0">
                <a:solidFill>
                  <a:srgbClr val="002060"/>
                </a:solidFill>
              </a:rPr>
              <a:t>Converting strong entity types:</a:t>
            </a:r>
          </a:p>
          <a:p>
            <a:pPr marL="0" lvl="1" algn="just">
              <a:lnSpc>
                <a:spcPct val="150000"/>
              </a:lnSpc>
              <a:buFont typeface="Wingdings" pitchFamily="2" charset="2"/>
              <a:buChar char="Ø"/>
            </a:pPr>
            <a:r>
              <a:rPr lang="en-US" sz="2400" dirty="0" smtClean="0">
                <a:solidFill>
                  <a:srgbClr val="C00000"/>
                </a:solidFill>
              </a:rPr>
              <a:t>Each </a:t>
            </a:r>
            <a:r>
              <a:rPr lang="en-US" sz="2400" i="1" dirty="0" smtClean="0">
                <a:solidFill>
                  <a:srgbClr val="002060"/>
                </a:solidFill>
              </a:rPr>
              <a:t>Entity</a:t>
            </a:r>
            <a:r>
              <a:rPr lang="en-US" sz="2400" dirty="0" smtClean="0">
                <a:solidFill>
                  <a:srgbClr val="C00000"/>
                </a:solidFill>
              </a:rPr>
              <a:t> type becomes a </a:t>
            </a:r>
            <a:r>
              <a:rPr lang="en-US" sz="2400" i="1" dirty="0" smtClean="0">
                <a:solidFill>
                  <a:srgbClr val="002060"/>
                </a:solidFill>
              </a:rPr>
              <a:t>table</a:t>
            </a:r>
          </a:p>
          <a:p>
            <a:pPr marL="0" lvl="1" algn="just">
              <a:lnSpc>
                <a:spcPct val="150000"/>
              </a:lnSpc>
              <a:buFont typeface="Wingdings" pitchFamily="2" charset="2"/>
              <a:buChar char="Ø"/>
            </a:pPr>
            <a:r>
              <a:rPr lang="en-US" sz="2400" dirty="0" smtClean="0">
                <a:solidFill>
                  <a:srgbClr val="C00000"/>
                </a:solidFill>
              </a:rPr>
              <a:t>Each </a:t>
            </a:r>
            <a:r>
              <a:rPr lang="en-US" sz="2400" i="1" dirty="0" smtClean="0">
                <a:solidFill>
                  <a:srgbClr val="002060"/>
                </a:solidFill>
              </a:rPr>
              <a:t>Single valued </a:t>
            </a:r>
            <a:r>
              <a:rPr lang="en-US" sz="2400" dirty="0" smtClean="0">
                <a:solidFill>
                  <a:srgbClr val="C00000"/>
                </a:solidFill>
              </a:rPr>
              <a:t>attribute becomes a </a:t>
            </a:r>
            <a:r>
              <a:rPr lang="en-US" sz="2400" i="1" dirty="0" smtClean="0">
                <a:solidFill>
                  <a:srgbClr val="002060"/>
                </a:solidFill>
              </a:rPr>
              <a:t>column</a:t>
            </a:r>
          </a:p>
          <a:p>
            <a:pPr marL="0" lvl="1" algn="just">
              <a:lnSpc>
                <a:spcPct val="150000"/>
              </a:lnSpc>
              <a:buFont typeface="Wingdings" pitchFamily="2" charset="2"/>
              <a:buChar char="Ø"/>
            </a:pPr>
            <a:r>
              <a:rPr lang="en-US" sz="2400" i="1" dirty="0" smtClean="0">
                <a:solidFill>
                  <a:srgbClr val="002060"/>
                </a:solidFill>
              </a:rPr>
              <a:t>Derived attributes </a:t>
            </a:r>
            <a:r>
              <a:rPr lang="en-US" sz="2400" dirty="0" smtClean="0">
                <a:solidFill>
                  <a:srgbClr val="C00000"/>
                </a:solidFill>
              </a:rPr>
              <a:t>are ignored</a:t>
            </a:r>
          </a:p>
          <a:p>
            <a:pPr marL="0" lvl="1" algn="just">
              <a:lnSpc>
                <a:spcPct val="150000"/>
              </a:lnSpc>
              <a:buFont typeface="Wingdings" pitchFamily="2" charset="2"/>
              <a:buChar char="Ø"/>
            </a:pPr>
            <a:r>
              <a:rPr lang="en-US" sz="2400" i="1" dirty="0" smtClean="0">
                <a:solidFill>
                  <a:srgbClr val="002060"/>
                </a:solidFill>
              </a:rPr>
              <a:t>Composite attributes </a:t>
            </a:r>
            <a:r>
              <a:rPr lang="en-US" sz="2400" dirty="0" smtClean="0">
                <a:solidFill>
                  <a:srgbClr val="C00000"/>
                </a:solidFill>
              </a:rPr>
              <a:t>are represented by its equivalent parts</a:t>
            </a:r>
          </a:p>
          <a:p>
            <a:pPr marL="0" lvl="1" algn="just">
              <a:lnSpc>
                <a:spcPct val="150000"/>
              </a:lnSpc>
              <a:buFont typeface="Wingdings" pitchFamily="2" charset="2"/>
              <a:buChar char="Ø"/>
            </a:pPr>
            <a:r>
              <a:rPr lang="en-US" sz="2400" i="1" dirty="0" smtClean="0">
                <a:solidFill>
                  <a:srgbClr val="002060"/>
                </a:solidFill>
              </a:rPr>
              <a:t>Multi-valued attributes </a:t>
            </a:r>
            <a:r>
              <a:rPr lang="en-US" sz="2400" dirty="0" smtClean="0">
                <a:solidFill>
                  <a:srgbClr val="C00000"/>
                </a:solidFill>
              </a:rPr>
              <a:t>are represented by a </a:t>
            </a:r>
            <a:r>
              <a:rPr lang="en-US" sz="2400" i="1" dirty="0" smtClean="0">
                <a:solidFill>
                  <a:srgbClr val="002060"/>
                </a:solidFill>
              </a:rPr>
              <a:t>separate table</a:t>
            </a:r>
          </a:p>
          <a:p>
            <a:pPr marL="0" lvl="1" algn="just">
              <a:lnSpc>
                <a:spcPct val="150000"/>
              </a:lnSpc>
              <a:buFont typeface="Wingdings" pitchFamily="2" charset="2"/>
              <a:buChar char="Ø"/>
            </a:pPr>
            <a:r>
              <a:rPr lang="en-US" sz="2400" dirty="0" smtClean="0">
                <a:solidFill>
                  <a:srgbClr val="C00000"/>
                </a:solidFill>
              </a:rPr>
              <a:t>The </a:t>
            </a:r>
            <a:r>
              <a:rPr lang="en-US" sz="2400" i="1" dirty="0" smtClean="0">
                <a:solidFill>
                  <a:srgbClr val="002060"/>
                </a:solidFill>
              </a:rPr>
              <a:t>key attribute </a:t>
            </a:r>
            <a:r>
              <a:rPr lang="en-US" sz="2400" dirty="0" smtClean="0">
                <a:solidFill>
                  <a:srgbClr val="C00000"/>
                </a:solidFill>
              </a:rPr>
              <a:t>of the Entity type becomes the </a:t>
            </a:r>
            <a:r>
              <a:rPr lang="en-US" sz="2400" i="1" dirty="0" smtClean="0">
                <a:solidFill>
                  <a:srgbClr val="002060"/>
                </a:solidFill>
              </a:rPr>
              <a:t>primary key </a:t>
            </a:r>
            <a:r>
              <a:rPr lang="en-US" sz="2400" dirty="0" smtClean="0">
                <a:solidFill>
                  <a:srgbClr val="C00000"/>
                </a:solidFill>
              </a:rPr>
              <a:t>of the table</a:t>
            </a:r>
            <a:r>
              <a:rPr lang="en-US" sz="2000" dirty="0" smtClean="0">
                <a:solidFill>
                  <a:srgbClr val="C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6" end="6"/>
                                            </p:txEl>
                                          </p:spTgt>
                                        </p:tgtEl>
                                        <p:attrNameLst>
                                          <p:attrName>style.visibility</p:attrName>
                                        </p:attrNameLst>
                                      </p:cBhvr>
                                      <p:to>
                                        <p:strVal val="visible"/>
                                      </p:to>
                                    </p:set>
                                    <p:anim calcmode="lin" valueType="num">
                                      <p:cBhvr additive="base">
                                        <p:cTn id="43"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Entity Example</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429490" y="1702205"/>
            <a:ext cx="5638801" cy="1846659"/>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lnSpc>
                <a:spcPct val="150000"/>
              </a:lnSpc>
              <a:buFont typeface="Wingdings" pitchFamily="2" charset="2"/>
              <a:buChar char="Ø"/>
            </a:pPr>
            <a:r>
              <a:rPr lang="en-US" sz="2000" dirty="0" smtClean="0">
                <a:solidFill>
                  <a:srgbClr val="C00000"/>
                </a:solidFill>
              </a:rPr>
              <a:t>Here </a:t>
            </a:r>
            <a:r>
              <a:rPr lang="en-US" sz="2000" i="1" dirty="0" smtClean="0">
                <a:solidFill>
                  <a:srgbClr val="002060"/>
                </a:solidFill>
              </a:rPr>
              <a:t>address</a:t>
            </a:r>
            <a:r>
              <a:rPr lang="en-US" sz="2000" dirty="0" smtClean="0">
                <a:solidFill>
                  <a:srgbClr val="C00000"/>
                </a:solidFill>
              </a:rPr>
              <a:t> is a </a:t>
            </a:r>
            <a:r>
              <a:rPr lang="en-US" sz="2000" dirty="0" smtClean="0">
                <a:solidFill>
                  <a:srgbClr val="002060"/>
                </a:solidFill>
              </a:rPr>
              <a:t>composite attribute</a:t>
            </a:r>
            <a:endParaRPr lang="en-US" sz="2000" i="1" dirty="0" smtClean="0">
              <a:solidFill>
                <a:srgbClr val="002060"/>
              </a:solidFill>
            </a:endParaRPr>
          </a:p>
          <a:p>
            <a:pPr algn="just">
              <a:lnSpc>
                <a:spcPct val="150000"/>
              </a:lnSpc>
              <a:buFont typeface="Wingdings" pitchFamily="2" charset="2"/>
              <a:buChar char="Ø"/>
            </a:pPr>
            <a:r>
              <a:rPr lang="en-US" sz="2000" i="1" dirty="0" smtClean="0">
                <a:solidFill>
                  <a:srgbClr val="002060"/>
                </a:solidFill>
              </a:rPr>
              <a:t>Years of service </a:t>
            </a:r>
            <a:r>
              <a:rPr lang="en-US" sz="2000" dirty="0" smtClean="0">
                <a:solidFill>
                  <a:srgbClr val="C00000"/>
                </a:solidFill>
              </a:rPr>
              <a:t>is a </a:t>
            </a:r>
            <a:r>
              <a:rPr lang="en-US" sz="2000" dirty="0" smtClean="0">
                <a:solidFill>
                  <a:srgbClr val="002060"/>
                </a:solidFill>
              </a:rPr>
              <a:t>derived attribute</a:t>
            </a:r>
            <a:r>
              <a:rPr lang="en-US" sz="2000" dirty="0" smtClean="0">
                <a:solidFill>
                  <a:srgbClr val="C00000"/>
                </a:solidFill>
              </a:rPr>
              <a:t>(can be calculated from date of joining and current date)</a:t>
            </a:r>
            <a:endParaRPr lang="en-US" sz="2000" i="1" dirty="0" smtClean="0">
              <a:solidFill>
                <a:srgbClr val="002060"/>
              </a:solidFill>
            </a:endParaRPr>
          </a:p>
          <a:p>
            <a:pPr algn="just">
              <a:lnSpc>
                <a:spcPct val="150000"/>
              </a:lnSpc>
              <a:buFont typeface="Wingdings" pitchFamily="2" charset="2"/>
              <a:buChar char="Ø"/>
            </a:pPr>
            <a:r>
              <a:rPr lang="en-US" sz="2000" i="1" dirty="0" err="1" smtClean="0">
                <a:solidFill>
                  <a:srgbClr val="002060"/>
                </a:solidFill>
              </a:rPr>
              <a:t>Skill_Set</a:t>
            </a:r>
            <a:r>
              <a:rPr lang="en-US" sz="2000" dirty="0" smtClean="0">
                <a:solidFill>
                  <a:srgbClr val="C00000"/>
                </a:solidFill>
              </a:rPr>
              <a:t> is a multi-valued attribute</a:t>
            </a:r>
          </a:p>
        </p:txBody>
      </p:sp>
      <p:sp>
        <p:nvSpPr>
          <p:cNvPr id="8" name="TextBox 7"/>
          <p:cNvSpPr txBox="1"/>
          <p:nvPr/>
        </p:nvSpPr>
        <p:spPr>
          <a:xfrm>
            <a:off x="720435" y="5334014"/>
            <a:ext cx="10986655" cy="1015663"/>
          </a:xfrm>
          <a:prstGeom prst="rect">
            <a:avLst/>
          </a:prstGeom>
          <a:noFill/>
        </p:spPr>
        <p:txBody>
          <a:bodyPr wrap="square" rtlCol="0">
            <a:spAutoFit/>
          </a:bodyPr>
          <a:lstStyle/>
          <a:p>
            <a:pPr algn="ctr"/>
            <a:r>
              <a:rPr lang="en-US" sz="2000" dirty="0" err="1" smtClean="0">
                <a:solidFill>
                  <a:srgbClr val="C00000"/>
                </a:solidFill>
              </a:rPr>
              <a:t>Emploee</a:t>
            </a:r>
            <a:r>
              <a:rPr lang="en-US" sz="2000" dirty="0" smtClean="0">
                <a:solidFill>
                  <a:srgbClr val="C00000"/>
                </a:solidFill>
              </a:rPr>
              <a:t>(</a:t>
            </a:r>
            <a:r>
              <a:rPr lang="en-US" sz="2000" i="1" dirty="0" smtClean="0">
                <a:solidFill>
                  <a:srgbClr val="002060"/>
                </a:solidFill>
              </a:rPr>
              <a:t>E#, Name, </a:t>
            </a:r>
            <a:r>
              <a:rPr lang="en-US" sz="2000" i="1" dirty="0" err="1" smtClean="0">
                <a:solidFill>
                  <a:srgbClr val="002060"/>
                </a:solidFill>
              </a:rPr>
              <a:t>Door_No</a:t>
            </a:r>
            <a:r>
              <a:rPr lang="en-US" sz="2000" i="1" dirty="0" smtClean="0">
                <a:solidFill>
                  <a:srgbClr val="002060"/>
                </a:solidFill>
              </a:rPr>
              <a:t>, Street, City, </a:t>
            </a:r>
            <a:r>
              <a:rPr lang="en-US" sz="2000" i="1" dirty="0" err="1" smtClean="0">
                <a:solidFill>
                  <a:srgbClr val="002060"/>
                </a:solidFill>
              </a:rPr>
              <a:t>Pincode</a:t>
            </a:r>
            <a:r>
              <a:rPr lang="en-US" sz="2000" i="1" dirty="0" smtClean="0">
                <a:solidFill>
                  <a:srgbClr val="002060"/>
                </a:solidFill>
              </a:rPr>
              <a:t>, </a:t>
            </a:r>
            <a:r>
              <a:rPr lang="en-US" sz="2000" i="1" dirty="0" err="1" smtClean="0">
                <a:solidFill>
                  <a:srgbClr val="002060"/>
                </a:solidFill>
              </a:rPr>
              <a:t>Date_of_joining</a:t>
            </a:r>
            <a:r>
              <a:rPr lang="en-US" sz="2000" dirty="0" smtClean="0">
                <a:solidFill>
                  <a:srgbClr val="C00000"/>
                </a:solidFill>
              </a:rPr>
              <a:t>)</a:t>
            </a:r>
          </a:p>
          <a:p>
            <a:pPr algn="ctr"/>
            <a:r>
              <a:rPr lang="en-US" sz="2000" dirty="0" smtClean="0">
                <a:solidFill>
                  <a:srgbClr val="C00000"/>
                </a:solidFill>
              </a:rPr>
              <a:t>And</a:t>
            </a:r>
          </a:p>
          <a:p>
            <a:pPr algn="ctr"/>
            <a:r>
              <a:rPr lang="en-US" sz="2000" dirty="0" err="1" smtClean="0">
                <a:solidFill>
                  <a:srgbClr val="C00000"/>
                </a:solidFill>
              </a:rPr>
              <a:t>Emp_skillset</a:t>
            </a:r>
            <a:r>
              <a:rPr lang="en-US" sz="2000" dirty="0" smtClean="0">
                <a:solidFill>
                  <a:srgbClr val="C00000"/>
                </a:solidFill>
              </a:rPr>
              <a:t>(</a:t>
            </a:r>
            <a:r>
              <a:rPr lang="en-US" sz="2000" i="1" dirty="0" smtClean="0">
                <a:solidFill>
                  <a:srgbClr val="002060"/>
                </a:solidFill>
              </a:rPr>
              <a:t>E#, </a:t>
            </a:r>
            <a:r>
              <a:rPr lang="en-US" sz="2000" i="1" dirty="0" err="1" smtClean="0">
                <a:solidFill>
                  <a:srgbClr val="002060"/>
                </a:solidFill>
              </a:rPr>
              <a:t>Skillset</a:t>
            </a:r>
            <a:r>
              <a:rPr lang="en-US" sz="2000" dirty="0" smtClean="0">
                <a:solidFill>
                  <a:srgbClr val="C00000"/>
                </a:solidFill>
              </a:rPr>
              <a:t>)</a:t>
            </a:r>
          </a:p>
        </p:txBody>
      </p:sp>
      <p:pic>
        <p:nvPicPr>
          <p:cNvPr id="1026" name="Picture 2"/>
          <p:cNvPicPr>
            <a:picLocks noChangeAspect="1" noChangeArrowheads="1"/>
          </p:cNvPicPr>
          <p:nvPr/>
        </p:nvPicPr>
        <p:blipFill>
          <a:blip r:embed="rId2"/>
          <a:srcRect/>
          <a:stretch>
            <a:fillRect/>
          </a:stretch>
        </p:blipFill>
        <p:spPr bwMode="auto">
          <a:xfrm>
            <a:off x="6233247" y="1152092"/>
            <a:ext cx="5501553" cy="3864329"/>
          </a:xfrm>
          <a:prstGeom prst="rect">
            <a:avLst/>
          </a:prstGeom>
          <a:noFill/>
          <a:ln w="9525">
            <a:noFill/>
            <a:miter lim="800000"/>
            <a:headEnd/>
            <a:tailEnd/>
          </a:ln>
        </p:spPr>
      </p:pic>
      <p:sp>
        <p:nvSpPr>
          <p:cNvPr id="11" name="TextBox 10"/>
          <p:cNvSpPr txBox="1"/>
          <p:nvPr/>
        </p:nvSpPr>
        <p:spPr>
          <a:xfrm>
            <a:off x="415636" y="3726824"/>
            <a:ext cx="5943600" cy="1200329"/>
          </a:xfrm>
          <a:prstGeom prst="rect">
            <a:avLst/>
          </a:prstGeom>
          <a:noFill/>
        </p:spPr>
        <p:txBody>
          <a:bodyPr wrap="square" rtlCol="0">
            <a:spAutoFit/>
          </a:bodyPr>
          <a:lstStyle/>
          <a:p>
            <a:r>
              <a:rPr lang="en-US" dirty="0" smtClean="0">
                <a:solidFill>
                  <a:srgbClr val="002060"/>
                </a:solidFill>
              </a:rPr>
              <a:t>As per the rules:</a:t>
            </a:r>
          </a:p>
          <a:p>
            <a:pPr>
              <a:buFont typeface="Wingdings" pitchFamily="2" charset="2"/>
              <a:buChar char="Ø"/>
            </a:pPr>
            <a:r>
              <a:rPr lang="en-US" dirty="0" smtClean="0">
                <a:solidFill>
                  <a:srgbClr val="C00000"/>
                </a:solidFill>
              </a:rPr>
              <a:t>Derived attributes are </a:t>
            </a:r>
            <a:r>
              <a:rPr lang="en-US" b="1" dirty="0" smtClean="0">
                <a:solidFill>
                  <a:srgbClr val="002060"/>
                </a:solidFill>
              </a:rPr>
              <a:t>ignored</a:t>
            </a:r>
            <a:r>
              <a:rPr lang="en-US" b="1" dirty="0" smtClean="0">
                <a:solidFill>
                  <a:srgbClr val="C00000"/>
                </a:solidFill>
              </a:rPr>
              <a:t>.</a:t>
            </a:r>
          </a:p>
          <a:p>
            <a:pPr>
              <a:buFont typeface="Wingdings" pitchFamily="2" charset="2"/>
              <a:buChar char="Ø"/>
            </a:pPr>
            <a:r>
              <a:rPr lang="en-IN" dirty="0" smtClean="0">
                <a:solidFill>
                  <a:srgbClr val="C00000"/>
                </a:solidFill>
              </a:rPr>
              <a:t>Composite attributes are represented by </a:t>
            </a:r>
            <a:r>
              <a:rPr lang="en-IN" b="1" dirty="0" smtClean="0">
                <a:solidFill>
                  <a:srgbClr val="002060"/>
                </a:solidFill>
              </a:rPr>
              <a:t>components</a:t>
            </a:r>
            <a:r>
              <a:rPr lang="en-IN" b="1" dirty="0" smtClean="0">
                <a:solidFill>
                  <a:srgbClr val="C00000"/>
                </a:solidFill>
              </a:rPr>
              <a:t>.</a:t>
            </a:r>
          </a:p>
          <a:p>
            <a:pPr>
              <a:buFont typeface="Wingdings" pitchFamily="2" charset="2"/>
              <a:buChar char="Ø"/>
            </a:pPr>
            <a:r>
              <a:rPr lang="en-IN" dirty="0" smtClean="0">
                <a:solidFill>
                  <a:srgbClr val="C00000"/>
                </a:solidFill>
              </a:rPr>
              <a:t>Multi-valued attributes are represented by a </a:t>
            </a:r>
            <a:r>
              <a:rPr lang="en-IN" b="1" dirty="0" smtClean="0">
                <a:solidFill>
                  <a:srgbClr val="002060"/>
                </a:solidFill>
              </a:rPr>
              <a:t>separate</a:t>
            </a:r>
            <a:r>
              <a:rPr lang="en-IN" b="1" dirty="0" smtClean="0">
                <a:solidFill>
                  <a:srgbClr val="C00000"/>
                </a:solidFill>
              </a:rPr>
              <a:t> </a:t>
            </a:r>
            <a:r>
              <a:rPr lang="en-IN" b="1" dirty="0" smtClean="0">
                <a:solidFill>
                  <a:srgbClr val="002060"/>
                </a:solidFill>
              </a:rPr>
              <a:t>table</a:t>
            </a:r>
            <a:r>
              <a:rPr lang="en-IN" b="1" dirty="0" smtClean="0">
                <a:solidFill>
                  <a:srgbClr val="C00000"/>
                </a:solidFill>
              </a:rPr>
              <a:t>.</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 calcmode="lin" valueType="num">
                                      <p:cBhvr additive="base">
                                        <p:cTn id="29"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anim calcmode="lin" valueType="num">
                                      <p:cBhvr additive="base">
                                        <p:cTn id="3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anim calcmode="lin" valueType="num">
                                      <p:cBhvr additive="base">
                                        <p:cTn id="41"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anim calcmode="lin" valueType="num">
                                      <p:cBhvr additive="base">
                                        <p:cTn id="4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xEl>
                                              <p:pRg st="1" end="1"/>
                                            </p:txEl>
                                          </p:spTgt>
                                        </p:tgtEl>
                                        <p:attrNameLst>
                                          <p:attrName>style.visibility</p:attrName>
                                        </p:attrNameLst>
                                      </p:cBhvr>
                                      <p:to>
                                        <p:strVal val="visible"/>
                                      </p:to>
                                    </p:set>
                                    <p:anim calcmode="lin" valueType="num">
                                      <p:cBhvr additive="base">
                                        <p:cTn id="5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
                                            <p:txEl>
                                              <p:pRg st="2" end="2"/>
                                            </p:txEl>
                                          </p:spTgt>
                                        </p:tgtEl>
                                        <p:attrNameLst>
                                          <p:attrName>style.visibility</p:attrName>
                                        </p:attrNameLst>
                                      </p:cBhvr>
                                      <p:to>
                                        <p:strVal val="visible"/>
                                      </p:to>
                                    </p:set>
                                    <p:anim calcmode="lin" valueType="num">
                                      <p:cBhvr additive="base">
                                        <p:cTn id="5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idx="4294967295"/>
          </p:nvPr>
        </p:nvSpPr>
        <p:spPr>
          <a:xfrm>
            <a:off x="1024128" y="1029359"/>
            <a:ext cx="4605963" cy="44674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2800" dirty="0" smtClean="0"/>
              <a:t>Introduction</a:t>
            </a:r>
            <a:endParaRPr lang="en-US" sz="2800" dirty="0"/>
          </a:p>
        </p:txBody>
      </p:sp>
      <p:sp>
        <p:nvSpPr>
          <p:cNvPr id="4" name="Content Placeholder 3"/>
          <p:cNvSpPr>
            <a:spLocks noGrp="1"/>
          </p:cNvSpPr>
          <p:nvPr>
            <p:ph idx="4294967295"/>
          </p:nvPr>
        </p:nvSpPr>
        <p:spPr>
          <a:xfrm>
            <a:off x="1024128" y="2286000"/>
            <a:ext cx="4292455" cy="3056709"/>
          </a:xfrm>
        </p:spPr>
        <p:txBody>
          <a:bodyPr>
            <a:normAutofit/>
          </a:bodyPr>
          <a:lstStyle/>
          <a:p>
            <a:pPr algn="just"/>
            <a:r>
              <a:rPr lang="en-IN" sz="2800" dirty="0" smtClean="0">
                <a:solidFill>
                  <a:srgbClr val="C00000"/>
                </a:solidFill>
              </a:rPr>
              <a:t>Therefore the primary goal of a DBMS is to provide a way to store and retrieve database information that is </a:t>
            </a:r>
            <a:r>
              <a:rPr lang="en-US" sz="2800" dirty="0" smtClean="0">
                <a:solidFill>
                  <a:srgbClr val="C00000"/>
                </a:solidFill>
              </a:rPr>
              <a:t>both convenient and efficient.</a:t>
            </a:r>
            <a:endParaRPr lang="en-US" sz="2800" dirty="0" smtClean="0">
              <a:solidFill>
                <a:srgbClr val="C00000"/>
              </a:solidFill>
              <a:ea typeface="ＭＳ Ｐゴシック" pitchFamily="34" charset="-128"/>
            </a:endParaRPr>
          </a:p>
          <a:p>
            <a:endParaRPr lang="en-US" dirty="0"/>
          </a:p>
        </p:txBody>
      </p:sp>
      <p:pic>
        <p:nvPicPr>
          <p:cNvPr id="5" name="image1.jpeg"/>
          <p:cNvPicPr/>
          <p:nvPr/>
        </p:nvPicPr>
        <p:blipFill>
          <a:blip r:embed="rId2" cstate="print"/>
          <a:stretch>
            <a:fillRect/>
          </a:stretch>
        </p:blipFill>
        <p:spPr>
          <a:xfrm>
            <a:off x="5534296" y="1949488"/>
            <a:ext cx="5216435" cy="4229243"/>
          </a:xfrm>
          <a:prstGeom prst="rect">
            <a:avLst/>
          </a:prstGeom>
        </p:spPr>
      </p:pic>
    </p:spTree>
    <p:extLst>
      <p:ext uri="{BB962C8B-B14F-4D97-AF65-F5344CB8AC3E}">
        <p14:creationId xmlns:p14="http://schemas.microsoft.com/office/powerpoint/2010/main" val="14017415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4924705" cy="400110"/>
          </a:xfrm>
          <a:prstGeom prst="rect">
            <a:avLst/>
          </a:prstGeom>
          <a:solidFill>
            <a:schemeClr val="accent2"/>
          </a:solidFill>
        </p:spPr>
        <p:txBody>
          <a:bodyPr wrap="square" rtlCol="0">
            <a:spAutoFit/>
          </a:bodyPr>
          <a:lstStyle/>
          <a:p>
            <a:pPr lvl="0"/>
            <a:r>
              <a:rPr lang="en-US" sz="2000" b="1" dirty="0" smtClean="0">
                <a:solidFill>
                  <a:schemeClr val="bg1"/>
                </a:solidFill>
              </a:rPr>
              <a:t>Converting Weak Entity Types</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429490" y="1702206"/>
            <a:ext cx="5638801" cy="1846659"/>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buFont typeface="Wingdings" pitchFamily="2" charset="2"/>
              <a:buChar char="Ø"/>
            </a:pPr>
            <a:r>
              <a:rPr lang="en-US" sz="2000" dirty="0" smtClean="0">
                <a:solidFill>
                  <a:srgbClr val="C00000"/>
                </a:solidFill>
              </a:rPr>
              <a:t>Weak Entity types are converted into a table of their own, with the primary key of the strong entity acting as a foreign key in the table.</a:t>
            </a:r>
            <a:endParaRPr lang="en-US" sz="2000" i="1" dirty="0" smtClean="0">
              <a:solidFill>
                <a:srgbClr val="002060"/>
              </a:solidFill>
            </a:endParaRPr>
          </a:p>
          <a:p>
            <a:pPr algn="just">
              <a:buFont typeface="Wingdings" pitchFamily="2" charset="2"/>
              <a:buChar char="Ø"/>
            </a:pPr>
            <a:r>
              <a:rPr lang="en-US" sz="2000" dirty="0" smtClean="0">
                <a:solidFill>
                  <a:srgbClr val="C00000"/>
                </a:solidFill>
              </a:rPr>
              <a:t>This foreign key along with the key of the weak entity forms the composite primary key of this weak table.</a:t>
            </a:r>
          </a:p>
        </p:txBody>
      </p:sp>
      <p:sp>
        <p:nvSpPr>
          <p:cNvPr id="8" name="TextBox 7"/>
          <p:cNvSpPr txBox="1"/>
          <p:nvPr/>
        </p:nvSpPr>
        <p:spPr>
          <a:xfrm>
            <a:off x="720435" y="5334014"/>
            <a:ext cx="10986655" cy="1015663"/>
          </a:xfrm>
          <a:prstGeom prst="rect">
            <a:avLst/>
          </a:prstGeom>
          <a:noFill/>
        </p:spPr>
        <p:txBody>
          <a:bodyPr wrap="square" rtlCol="0">
            <a:spAutoFit/>
          </a:bodyPr>
          <a:lstStyle/>
          <a:p>
            <a:pPr algn="ctr"/>
            <a:r>
              <a:rPr lang="en-US" sz="2000" dirty="0" smtClean="0">
                <a:solidFill>
                  <a:srgbClr val="C00000"/>
                </a:solidFill>
              </a:rPr>
              <a:t>The Relation Schema</a:t>
            </a:r>
          </a:p>
          <a:p>
            <a:pPr algn="ctr"/>
            <a:r>
              <a:rPr lang="en-US" sz="2000" dirty="0" err="1" smtClean="0">
                <a:solidFill>
                  <a:srgbClr val="C00000"/>
                </a:solidFill>
              </a:rPr>
              <a:t>Emploee</a:t>
            </a:r>
            <a:r>
              <a:rPr lang="en-US" sz="2000" dirty="0" smtClean="0">
                <a:solidFill>
                  <a:srgbClr val="C00000"/>
                </a:solidFill>
              </a:rPr>
              <a:t>(</a:t>
            </a:r>
            <a:r>
              <a:rPr lang="en-US" sz="2000" i="1" dirty="0" smtClean="0">
                <a:solidFill>
                  <a:srgbClr val="002060"/>
                </a:solidFill>
              </a:rPr>
              <a:t>E#, </a:t>
            </a:r>
            <a:r>
              <a:rPr lang="en-US" sz="2000" i="1" dirty="0" err="1" smtClean="0">
                <a:solidFill>
                  <a:srgbClr val="002060"/>
                </a:solidFill>
              </a:rPr>
              <a:t>EmpName</a:t>
            </a:r>
            <a:r>
              <a:rPr lang="en-US" sz="2000" i="1" dirty="0" smtClean="0">
                <a:solidFill>
                  <a:srgbClr val="002060"/>
                </a:solidFill>
              </a:rPr>
              <a:t>, </a:t>
            </a:r>
            <a:r>
              <a:rPr lang="en-US" sz="2000" i="1" dirty="0" err="1" smtClean="0">
                <a:solidFill>
                  <a:srgbClr val="002060"/>
                </a:solidFill>
              </a:rPr>
              <a:t>Date_of_joining</a:t>
            </a:r>
            <a:r>
              <a:rPr lang="en-US" sz="2000" i="1" dirty="0" smtClean="0">
                <a:solidFill>
                  <a:srgbClr val="002060"/>
                </a:solidFill>
              </a:rPr>
              <a:t>, </a:t>
            </a:r>
            <a:r>
              <a:rPr lang="en-US" sz="2000" i="1" dirty="0" err="1" smtClean="0">
                <a:solidFill>
                  <a:srgbClr val="002060"/>
                </a:solidFill>
              </a:rPr>
              <a:t>Skillset</a:t>
            </a:r>
            <a:r>
              <a:rPr lang="en-US" sz="2000" dirty="0" smtClean="0">
                <a:solidFill>
                  <a:srgbClr val="C00000"/>
                </a:solidFill>
              </a:rPr>
              <a:t>)</a:t>
            </a:r>
          </a:p>
          <a:p>
            <a:pPr algn="ctr"/>
            <a:r>
              <a:rPr lang="en-US" sz="2000" dirty="0" smtClean="0">
                <a:solidFill>
                  <a:srgbClr val="C00000"/>
                </a:solidFill>
              </a:rPr>
              <a:t>Dependent(</a:t>
            </a:r>
            <a:r>
              <a:rPr lang="en-US" sz="2000" i="1" dirty="0" smtClean="0">
                <a:solidFill>
                  <a:srgbClr val="002060"/>
                </a:solidFill>
              </a:rPr>
              <a:t>Employee, </a:t>
            </a:r>
            <a:r>
              <a:rPr lang="en-US" sz="2000" i="1" dirty="0" err="1" smtClean="0">
                <a:solidFill>
                  <a:srgbClr val="002060"/>
                </a:solidFill>
              </a:rPr>
              <a:t>Dependent_id</a:t>
            </a:r>
            <a:r>
              <a:rPr lang="en-US" sz="2000" i="1" dirty="0" smtClean="0">
                <a:solidFill>
                  <a:srgbClr val="002060"/>
                </a:solidFill>
              </a:rPr>
              <a:t>, Name, Address</a:t>
            </a:r>
            <a:r>
              <a:rPr lang="en-US" sz="2000" dirty="0" smtClean="0">
                <a:solidFill>
                  <a:srgbClr val="C00000"/>
                </a:solidFill>
              </a:rPr>
              <a:t>)</a:t>
            </a:r>
          </a:p>
        </p:txBody>
      </p:sp>
      <p:sp>
        <p:nvSpPr>
          <p:cNvPr id="11" name="TextBox 10"/>
          <p:cNvSpPr txBox="1"/>
          <p:nvPr/>
        </p:nvSpPr>
        <p:spPr>
          <a:xfrm>
            <a:off x="415636" y="3726824"/>
            <a:ext cx="5943600" cy="1015663"/>
          </a:xfrm>
          <a:prstGeom prst="rect">
            <a:avLst/>
          </a:prstGeom>
          <a:noFill/>
        </p:spPr>
        <p:txBody>
          <a:bodyPr wrap="square" rtlCol="0">
            <a:spAutoFit/>
          </a:bodyPr>
          <a:lstStyle/>
          <a:p>
            <a:pPr algn="just"/>
            <a:r>
              <a:rPr lang="en-IN" sz="2000" i="1" dirty="0" smtClean="0">
                <a:solidFill>
                  <a:srgbClr val="002060"/>
                </a:solidFill>
              </a:rPr>
              <a:t>Here dependant is a </a:t>
            </a:r>
            <a:r>
              <a:rPr lang="en-IN" sz="2000" b="1" i="1" dirty="0" smtClean="0">
                <a:solidFill>
                  <a:srgbClr val="C00000"/>
                </a:solidFill>
              </a:rPr>
              <a:t>weak entity</a:t>
            </a:r>
            <a:r>
              <a:rPr lang="en-IN" sz="2000" i="1" dirty="0" smtClean="0">
                <a:solidFill>
                  <a:srgbClr val="002060"/>
                </a:solidFill>
              </a:rPr>
              <a:t>. Dependant doesn’t mean anything to the problem without the information on for which employee the person is a dependant.</a:t>
            </a:r>
            <a:endParaRPr lang="en-US" sz="2000" i="1" dirty="0" smtClean="0">
              <a:solidFill>
                <a:srgbClr val="002060"/>
              </a:solidFill>
            </a:endParaRPr>
          </a:p>
        </p:txBody>
      </p:sp>
      <p:pic>
        <p:nvPicPr>
          <p:cNvPr id="2050" name="Picture 2"/>
          <p:cNvPicPr>
            <a:picLocks noChangeAspect="1" noChangeArrowheads="1"/>
          </p:cNvPicPr>
          <p:nvPr/>
        </p:nvPicPr>
        <p:blipFill>
          <a:blip r:embed="rId2"/>
          <a:srcRect/>
          <a:stretch>
            <a:fillRect/>
          </a:stretch>
        </p:blipFill>
        <p:spPr bwMode="auto">
          <a:xfrm>
            <a:off x="6424179" y="1243880"/>
            <a:ext cx="5486771" cy="384074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additive="base">
                                        <p:cTn id="1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 calcmode="lin" valueType="num">
                                      <p:cBhvr additive="base">
                                        <p:cTn id="2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 calcmode="lin" valueType="num">
                                      <p:cBhvr additive="base">
                                        <p:cTn id="3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Converting Relationship</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678873" y="1795037"/>
            <a:ext cx="10626436" cy="443198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marL="0" lvl="1" algn="just">
              <a:lnSpc>
                <a:spcPct val="150000"/>
              </a:lnSpc>
              <a:buFont typeface="Wingdings" pitchFamily="2" charset="2"/>
              <a:buChar char="Ø"/>
            </a:pPr>
            <a:r>
              <a:rPr lang="en-US" sz="2400" dirty="0" smtClean="0">
                <a:solidFill>
                  <a:srgbClr val="C00000"/>
                </a:solidFill>
              </a:rPr>
              <a:t>The way relationships are represented depends on the cardinality and the degree of the relationship.</a:t>
            </a:r>
            <a:endParaRPr lang="en-US" sz="2400" i="1" dirty="0" smtClean="0">
              <a:solidFill>
                <a:srgbClr val="002060"/>
              </a:solidFill>
            </a:endParaRPr>
          </a:p>
          <a:p>
            <a:pPr marL="0" lvl="1" algn="just">
              <a:lnSpc>
                <a:spcPct val="150000"/>
              </a:lnSpc>
              <a:buFont typeface="Wingdings" pitchFamily="2" charset="2"/>
              <a:buChar char="Ø"/>
            </a:pPr>
            <a:r>
              <a:rPr lang="en-US" sz="2400" dirty="0" smtClean="0">
                <a:solidFill>
                  <a:srgbClr val="C00000"/>
                </a:solidFill>
              </a:rPr>
              <a:t>The possible cardinalities are</a:t>
            </a:r>
          </a:p>
          <a:p>
            <a:pPr marL="914400" lvl="3" algn="just">
              <a:buFont typeface="Wingdings" pitchFamily="2" charset="2"/>
              <a:buChar char="§"/>
            </a:pPr>
            <a:r>
              <a:rPr lang="en-US" sz="2400" i="1" dirty="0" smtClean="0">
                <a:solidFill>
                  <a:srgbClr val="002060"/>
                </a:solidFill>
              </a:rPr>
              <a:t> 1:1</a:t>
            </a:r>
          </a:p>
          <a:p>
            <a:pPr marL="914400" lvl="3" algn="just">
              <a:buFont typeface="Wingdings" pitchFamily="2" charset="2"/>
              <a:buChar char="§"/>
            </a:pPr>
            <a:r>
              <a:rPr lang="en-US" sz="2400" i="1" dirty="0" smtClean="0">
                <a:solidFill>
                  <a:srgbClr val="002060"/>
                </a:solidFill>
              </a:rPr>
              <a:t> 1:M</a:t>
            </a:r>
          </a:p>
          <a:p>
            <a:pPr marL="914400" lvl="3" algn="just">
              <a:buFont typeface="Wingdings" pitchFamily="2" charset="2"/>
              <a:buChar char="§"/>
            </a:pPr>
            <a:r>
              <a:rPr lang="en-US" sz="2400" i="1" dirty="0" smtClean="0">
                <a:solidFill>
                  <a:srgbClr val="002060"/>
                </a:solidFill>
              </a:rPr>
              <a:t> M:N</a:t>
            </a:r>
          </a:p>
          <a:p>
            <a:pPr marL="0" lvl="1" algn="just">
              <a:lnSpc>
                <a:spcPct val="150000"/>
              </a:lnSpc>
              <a:buFont typeface="Wingdings" pitchFamily="2" charset="2"/>
              <a:buChar char="Ø"/>
            </a:pPr>
            <a:r>
              <a:rPr lang="en-US" sz="2400" dirty="0" smtClean="0">
                <a:solidFill>
                  <a:srgbClr val="C00000"/>
                </a:solidFill>
              </a:rPr>
              <a:t>The degrees are:</a:t>
            </a:r>
          </a:p>
          <a:p>
            <a:pPr marL="914400" lvl="3" algn="just">
              <a:buFont typeface="Wingdings" pitchFamily="2" charset="2"/>
              <a:buChar char="§"/>
            </a:pPr>
            <a:r>
              <a:rPr lang="en-US" sz="2400" i="1" dirty="0" smtClean="0">
                <a:solidFill>
                  <a:srgbClr val="002060"/>
                </a:solidFill>
              </a:rPr>
              <a:t> Unary</a:t>
            </a:r>
          </a:p>
          <a:p>
            <a:pPr marL="914400" lvl="3" algn="just">
              <a:buFont typeface="Wingdings" pitchFamily="2" charset="2"/>
              <a:buChar char="§"/>
            </a:pPr>
            <a:r>
              <a:rPr lang="en-US" sz="2400" i="1" dirty="0" smtClean="0">
                <a:solidFill>
                  <a:srgbClr val="002060"/>
                </a:solidFill>
              </a:rPr>
              <a:t> Binary</a:t>
            </a:r>
          </a:p>
          <a:p>
            <a:pPr marL="914400" lvl="3" algn="just">
              <a:buFont typeface="Wingdings" pitchFamily="2" charset="2"/>
              <a:buChar char="§"/>
            </a:pPr>
            <a:r>
              <a:rPr lang="en-US" sz="2400" i="1" dirty="0" smtClean="0">
                <a:solidFill>
                  <a:srgbClr val="002060"/>
                </a:solidFill>
              </a:rPr>
              <a:t> Ternary</a:t>
            </a:r>
            <a:endParaRPr lang="en-US" sz="20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5" end="5"/>
                                            </p:txEl>
                                          </p:spTgt>
                                        </p:tgtEl>
                                        <p:attrNameLst>
                                          <p:attrName>style.visibility</p:attrName>
                                        </p:attrNameLst>
                                      </p:cBhvr>
                                      <p:to>
                                        <p:strVal val="visible"/>
                                      </p:to>
                                    </p:set>
                                    <p:anim calcmode="lin" valueType="num">
                                      <p:cBhvr additive="base">
                                        <p:cTn id="3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6" end="6"/>
                                            </p:txEl>
                                          </p:spTgt>
                                        </p:tgtEl>
                                        <p:attrNameLst>
                                          <p:attrName>style.visibility</p:attrName>
                                        </p:attrNameLst>
                                      </p:cBhvr>
                                      <p:to>
                                        <p:strVal val="visible"/>
                                      </p:to>
                                    </p:set>
                                    <p:anim calcmode="lin" valueType="num">
                                      <p:cBhvr additive="base">
                                        <p:cTn id="43"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146">
                                            <p:txEl>
                                              <p:pRg st="7" end="7"/>
                                            </p:txEl>
                                          </p:spTgt>
                                        </p:tgtEl>
                                        <p:attrNameLst>
                                          <p:attrName>style.visibility</p:attrName>
                                        </p:attrNameLst>
                                      </p:cBhvr>
                                      <p:to>
                                        <p:strVal val="visible"/>
                                      </p:to>
                                    </p:set>
                                    <p:anim calcmode="lin" valueType="num">
                                      <p:cBhvr additive="base">
                                        <p:cTn id="49"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146">
                                            <p:txEl>
                                              <p:pRg st="8" end="8"/>
                                            </p:txEl>
                                          </p:spTgt>
                                        </p:tgtEl>
                                        <p:attrNameLst>
                                          <p:attrName>style.visibility</p:attrName>
                                        </p:attrNameLst>
                                      </p:cBhvr>
                                      <p:to>
                                        <p:strVal val="visible"/>
                                      </p:to>
                                    </p:set>
                                    <p:anim calcmode="lin" valueType="num">
                                      <p:cBhvr additive="base">
                                        <p:cTn id="55" dur="500" fill="hold"/>
                                        <p:tgtEl>
                                          <p:spTgt spid="614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14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Converting Relationship(Binary 1:1)</a:t>
            </a:r>
            <a:endParaRPr lang="en-US" sz="2000" b="1"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pic>
        <p:nvPicPr>
          <p:cNvPr id="3074" name="Picture 2"/>
          <p:cNvPicPr>
            <a:picLocks noChangeAspect="1" noChangeArrowheads="1"/>
          </p:cNvPicPr>
          <p:nvPr/>
        </p:nvPicPr>
        <p:blipFill>
          <a:blip r:embed="rId2"/>
          <a:srcRect/>
          <a:stretch>
            <a:fillRect/>
          </a:stretch>
        </p:blipFill>
        <p:spPr bwMode="auto">
          <a:xfrm>
            <a:off x="1847850" y="1662963"/>
            <a:ext cx="8496300" cy="2562225"/>
          </a:xfrm>
          <a:prstGeom prst="rect">
            <a:avLst/>
          </a:prstGeom>
          <a:noFill/>
          <a:ln w="9525">
            <a:noFill/>
            <a:miter lim="800000"/>
            <a:headEnd/>
            <a:tailEnd/>
          </a:ln>
        </p:spPr>
      </p:pic>
      <p:sp>
        <p:nvSpPr>
          <p:cNvPr id="9" name="TextBox 8"/>
          <p:cNvSpPr txBox="1"/>
          <p:nvPr/>
        </p:nvSpPr>
        <p:spPr>
          <a:xfrm>
            <a:off x="1066799" y="4350324"/>
            <a:ext cx="10141528" cy="1938992"/>
          </a:xfrm>
          <a:prstGeom prst="rect">
            <a:avLst/>
          </a:prstGeom>
          <a:noFill/>
        </p:spPr>
        <p:txBody>
          <a:bodyPr wrap="square" rtlCol="0">
            <a:spAutoFit/>
          </a:bodyPr>
          <a:lstStyle/>
          <a:p>
            <a:pPr>
              <a:buFont typeface="Wingdings" pitchFamily="2" charset="2"/>
              <a:buChar char="Ø"/>
            </a:pPr>
            <a:r>
              <a:rPr lang="en-US" sz="2400" u="sng" dirty="0" smtClean="0">
                <a:solidFill>
                  <a:srgbClr val="002060"/>
                </a:solidFill>
              </a:rPr>
              <a:t>Case:1 Combination of participation type</a:t>
            </a:r>
          </a:p>
          <a:p>
            <a:pPr>
              <a:buFont typeface="Wingdings" pitchFamily="2" charset="2"/>
              <a:buChar char="Ø"/>
            </a:pPr>
            <a:r>
              <a:rPr lang="en-US" sz="2400" dirty="0" smtClean="0">
                <a:solidFill>
                  <a:srgbClr val="002060"/>
                </a:solidFill>
              </a:rPr>
              <a:t>The </a:t>
            </a:r>
            <a:r>
              <a:rPr lang="en-US" sz="2400" i="1" dirty="0" smtClean="0">
                <a:solidFill>
                  <a:srgbClr val="002060"/>
                </a:solidFill>
              </a:rPr>
              <a:t>primary key of the partial participant will become the foreign key in the total participant</a:t>
            </a:r>
          </a:p>
          <a:p>
            <a:pPr lvl="4"/>
            <a:r>
              <a:rPr lang="en-US" sz="2400" dirty="0" err="1" smtClean="0">
                <a:solidFill>
                  <a:srgbClr val="C00000"/>
                </a:solidFill>
              </a:rPr>
              <a:t>Emploee</a:t>
            </a:r>
            <a:r>
              <a:rPr lang="en-US" sz="2400" dirty="0" smtClean="0">
                <a:solidFill>
                  <a:srgbClr val="C00000"/>
                </a:solidFill>
              </a:rPr>
              <a:t>(</a:t>
            </a:r>
            <a:r>
              <a:rPr lang="en-US" sz="2400" i="1" dirty="0" smtClean="0">
                <a:solidFill>
                  <a:srgbClr val="002060"/>
                </a:solidFill>
              </a:rPr>
              <a:t>E#, </a:t>
            </a:r>
            <a:r>
              <a:rPr lang="en-US" sz="2400" i="1" dirty="0" err="1" smtClean="0">
                <a:solidFill>
                  <a:srgbClr val="002060"/>
                </a:solidFill>
              </a:rPr>
              <a:t>EmpName</a:t>
            </a:r>
            <a:r>
              <a:rPr lang="en-US" sz="2400" i="1" dirty="0" smtClean="0">
                <a:solidFill>
                  <a:srgbClr val="002060"/>
                </a:solidFill>
              </a:rPr>
              <a:t>, </a:t>
            </a:r>
            <a:r>
              <a:rPr lang="en-US" sz="2400" i="1" dirty="0" err="1" smtClean="0">
                <a:solidFill>
                  <a:srgbClr val="002060"/>
                </a:solidFill>
              </a:rPr>
              <a:t>Date_of_joining</a:t>
            </a:r>
            <a:r>
              <a:rPr lang="en-US" sz="2400" i="1" dirty="0" smtClean="0">
                <a:solidFill>
                  <a:srgbClr val="002060"/>
                </a:solidFill>
              </a:rPr>
              <a:t>, </a:t>
            </a:r>
            <a:r>
              <a:rPr lang="en-US" sz="2400" i="1" dirty="0" err="1" smtClean="0">
                <a:solidFill>
                  <a:srgbClr val="002060"/>
                </a:solidFill>
              </a:rPr>
              <a:t>Skillset</a:t>
            </a:r>
            <a:r>
              <a:rPr lang="en-US" sz="2400" dirty="0" smtClean="0">
                <a:solidFill>
                  <a:srgbClr val="C00000"/>
                </a:solidFill>
              </a:rPr>
              <a:t>)</a:t>
            </a:r>
          </a:p>
          <a:p>
            <a:pPr lvl="4"/>
            <a:r>
              <a:rPr lang="en-US" sz="2400" i="1" dirty="0" smtClean="0">
                <a:solidFill>
                  <a:srgbClr val="002060"/>
                </a:solidFill>
              </a:rPr>
              <a:t>Department(Dept#, </a:t>
            </a:r>
            <a:r>
              <a:rPr lang="en-US" sz="2400" i="1" dirty="0" err="1" smtClean="0">
                <a:solidFill>
                  <a:srgbClr val="002060"/>
                </a:solidFill>
              </a:rPr>
              <a:t>Dname</a:t>
            </a:r>
            <a:r>
              <a:rPr lang="en-US" sz="2400" i="1" dirty="0" smtClean="0">
                <a:solidFill>
                  <a:srgbClr val="002060"/>
                </a:solidFill>
              </a:rPr>
              <a:t>, Location, Head)</a:t>
            </a:r>
            <a:endParaRPr lang="en-US" sz="2400" i="1"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pic>
        <p:nvPicPr>
          <p:cNvPr id="4098" name="Picture 2"/>
          <p:cNvPicPr>
            <a:picLocks noChangeAspect="1" noChangeArrowheads="1"/>
          </p:cNvPicPr>
          <p:nvPr/>
        </p:nvPicPr>
        <p:blipFill>
          <a:blip r:embed="rId2"/>
          <a:srcRect/>
          <a:stretch>
            <a:fillRect/>
          </a:stretch>
        </p:blipFill>
        <p:spPr bwMode="auto">
          <a:xfrm>
            <a:off x="1232622" y="1560292"/>
            <a:ext cx="9615487" cy="4674254"/>
          </a:xfrm>
          <a:prstGeom prst="rect">
            <a:avLst/>
          </a:prstGeom>
          <a:noFill/>
          <a:ln w="9525">
            <a:noFill/>
            <a:miter lim="800000"/>
            <a:headEnd/>
            <a:tailEnd/>
          </a:ln>
        </p:spPr>
      </p:pic>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Converting Relationship(Binary 1:1)</a:t>
            </a:r>
            <a:endParaRPr lang="en-US" sz="20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Converting Relationship(Binary 1:N)</a:t>
            </a:r>
            <a:endParaRPr lang="en-US" sz="2000" b="1" dirty="0">
              <a:solidFill>
                <a:schemeClr val="bg1"/>
              </a:solidFill>
            </a:endParaRPr>
          </a:p>
        </p:txBody>
      </p:sp>
      <p:pic>
        <p:nvPicPr>
          <p:cNvPr id="5122" name="Picture 2"/>
          <p:cNvPicPr>
            <a:picLocks noChangeAspect="1" noChangeArrowheads="1"/>
          </p:cNvPicPr>
          <p:nvPr/>
        </p:nvPicPr>
        <p:blipFill>
          <a:blip r:embed="rId2"/>
          <a:srcRect/>
          <a:stretch>
            <a:fillRect/>
          </a:stretch>
        </p:blipFill>
        <p:spPr bwMode="auto">
          <a:xfrm>
            <a:off x="1779466" y="1739176"/>
            <a:ext cx="8743950" cy="454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Converting Relationship(Binary M:N)</a:t>
            </a:r>
            <a:endParaRPr lang="en-US" sz="2000" b="1" dirty="0">
              <a:solidFill>
                <a:schemeClr val="bg1"/>
              </a:solidFill>
            </a:endParaRPr>
          </a:p>
        </p:txBody>
      </p:sp>
      <p:pic>
        <p:nvPicPr>
          <p:cNvPr id="1026" name="Picture 2"/>
          <p:cNvPicPr>
            <a:picLocks noChangeAspect="1" noChangeArrowheads="1"/>
          </p:cNvPicPr>
          <p:nvPr/>
        </p:nvPicPr>
        <p:blipFill>
          <a:blip r:embed="rId2"/>
          <a:srcRect/>
          <a:stretch>
            <a:fillRect/>
          </a:stretch>
        </p:blipFill>
        <p:spPr bwMode="auto">
          <a:xfrm>
            <a:off x="1914118" y="1641755"/>
            <a:ext cx="8518380" cy="46873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heckerboard(across)">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Converting Relationship(Unary 1:1)</a:t>
            </a:r>
            <a:endParaRPr lang="en-US" sz="2000" b="1" dirty="0">
              <a:solidFill>
                <a:schemeClr val="bg1"/>
              </a:solidFill>
            </a:endParaRPr>
          </a:p>
        </p:txBody>
      </p:sp>
      <p:pic>
        <p:nvPicPr>
          <p:cNvPr id="2050" name="Picture 2"/>
          <p:cNvPicPr>
            <a:picLocks noChangeAspect="1" noChangeArrowheads="1"/>
          </p:cNvPicPr>
          <p:nvPr/>
        </p:nvPicPr>
        <p:blipFill>
          <a:blip r:embed="rId2"/>
          <a:srcRect/>
          <a:stretch>
            <a:fillRect/>
          </a:stretch>
        </p:blipFill>
        <p:spPr bwMode="auto">
          <a:xfrm>
            <a:off x="1595893" y="1597601"/>
            <a:ext cx="8972550" cy="4743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Converting Relationship(Unary 1:N)</a:t>
            </a:r>
            <a:endParaRPr lang="en-US" sz="2000" b="1" dirty="0">
              <a:solidFill>
                <a:schemeClr val="bg1"/>
              </a:solidFill>
            </a:endParaRPr>
          </a:p>
        </p:txBody>
      </p:sp>
      <p:pic>
        <p:nvPicPr>
          <p:cNvPr id="3074" name="Picture 2"/>
          <p:cNvPicPr>
            <a:picLocks noChangeAspect="1" noChangeArrowheads="1"/>
          </p:cNvPicPr>
          <p:nvPr/>
        </p:nvPicPr>
        <p:blipFill>
          <a:blip r:embed="rId2"/>
          <a:srcRect/>
          <a:stretch>
            <a:fillRect/>
          </a:stretch>
        </p:blipFill>
        <p:spPr bwMode="auto">
          <a:xfrm>
            <a:off x="1614488" y="1745258"/>
            <a:ext cx="8963025" cy="4448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amond(in)">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Converting Relationship(Unary M:N)</a:t>
            </a:r>
            <a:endParaRPr lang="en-US" sz="2000" b="1" dirty="0">
              <a:solidFill>
                <a:schemeClr val="bg1"/>
              </a:solidFill>
            </a:endParaRPr>
          </a:p>
        </p:txBody>
      </p:sp>
      <p:pic>
        <p:nvPicPr>
          <p:cNvPr id="4098" name="Picture 2"/>
          <p:cNvPicPr>
            <a:picLocks noChangeAspect="1" noChangeArrowheads="1"/>
          </p:cNvPicPr>
          <p:nvPr/>
        </p:nvPicPr>
        <p:blipFill>
          <a:blip r:embed="rId2"/>
          <a:srcRect/>
          <a:stretch>
            <a:fillRect/>
          </a:stretch>
        </p:blipFill>
        <p:spPr bwMode="auto">
          <a:xfrm>
            <a:off x="1700646" y="1570325"/>
            <a:ext cx="7972776" cy="484432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checkerboard(across)">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Converting Ternary Relationship</a:t>
            </a:r>
            <a:endParaRPr lang="en-US" sz="2000" b="1" dirty="0">
              <a:solidFill>
                <a:schemeClr val="bg1"/>
              </a:solidFill>
            </a:endParaRPr>
          </a:p>
        </p:txBody>
      </p:sp>
      <p:pic>
        <p:nvPicPr>
          <p:cNvPr id="5122" name="Picture 2"/>
          <p:cNvPicPr>
            <a:picLocks noChangeAspect="1" noChangeArrowheads="1"/>
          </p:cNvPicPr>
          <p:nvPr/>
        </p:nvPicPr>
        <p:blipFill>
          <a:blip r:embed="rId2"/>
          <a:srcRect/>
          <a:stretch>
            <a:fillRect/>
          </a:stretch>
        </p:blipFill>
        <p:spPr bwMode="auto">
          <a:xfrm>
            <a:off x="1677265" y="1863888"/>
            <a:ext cx="8782050" cy="4238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4)">
                                      <p:cBhvr>
                                        <p:cTn id="7"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idx="4294967295"/>
          </p:nvPr>
        </p:nvSpPr>
        <p:spPr>
          <a:xfrm>
            <a:off x="1024128" y="1029359"/>
            <a:ext cx="4605963" cy="44674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2800" dirty="0" smtClean="0"/>
              <a:t>Introduction</a:t>
            </a:r>
            <a:endParaRPr lang="en-US" sz="2800" dirty="0"/>
          </a:p>
        </p:txBody>
      </p:sp>
      <p:sp>
        <p:nvSpPr>
          <p:cNvPr id="4" name="Content Placeholder 3"/>
          <p:cNvSpPr>
            <a:spLocks noGrp="1"/>
          </p:cNvSpPr>
          <p:nvPr>
            <p:ph idx="4294967295"/>
          </p:nvPr>
        </p:nvSpPr>
        <p:spPr>
          <a:xfrm>
            <a:off x="404949" y="2286000"/>
            <a:ext cx="11390811" cy="3056709"/>
          </a:xfrm>
          <a:ln w="6350">
            <a:solidFill>
              <a:schemeClr val="tx1"/>
            </a:solidFill>
          </a:ln>
        </p:spPr>
        <p:txBody>
          <a:bodyPr>
            <a:normAutofit/>
          </a:bodyPr>
          <a:lstStyle/>
          <a:p>
            <a:pPr algn="just">
              <a:buNone/>
            </a:pPr>
            <a:r>
              <a:rPr lang="en-IN" sz="2800" dirty="0" smtClean="0">
                <a:solidFill>
                  <a:srgbClr val="C00000"/>
                </a:solidFill>
              </a:rPr>
              <a:t>1. </a:t>
            </a:r>
            <a:r>
              <a:rPr lang="en-US" sz="2800" dirty="0" smtClean="0">
                <a:solidFill>
                  <a:srgbClr val="C00000"/>
                </a:solidFill>
              </a:rPr>
              <a:t>Differentiate between </a:t>
            </a:r>
            <a:r>
              <a:rPr lang="en-US" sz="2800" i="1" dirty="0" smtClean="0">
                <a:solidFill>
                  <a:srgbClr val="002060"/>
                </a:solidFill>
              </a:rPr>
              <a:t>data</a:t>
            </a:r>
            <a:r>
              <a:rPr lang="en-US" sz="2800" dirty="0" smtClean="0">
                <a:solidFill>
                  <a:srgbClr val="C00000"/>
                </a:solidFill>
              </a:rPr>
              <a:t> and </a:t>
            </a:r>
            <a:r>
              <a:rPr lang="en-US" sz="2800" i="1" dirty="0" smtClean="0">
                <a:solidFill>
                  <a:srgbClr val="002060"/>
                </a:solidFill>
              </a:rPr>
              <a:t>information</a:t>
            </a:r>
            <a:r>
              <a:rPr lang="en-US" sz="2800" dirty="0" smtClean="0">
                <a:solidFill>
                  <a:srgbClr val="C00000"/>
                </a:solidFill>
              </a:rPr>
              <a:t>.</a:t>
            </a:r>
          </a:p>
          <a:p>
            <a:pPr algn="just">
              <a:buNone/>
            </a:pPr>
            <a:r>
              <a:rPr lang="en-US" sz="2800" dirty="0" smtClean="0">
                <a:solidFill>
                  <a:srgbClr val="C00000"/>
                </a:solidFill>
                <a:ea typeface="ＭＳ Ｐゴシック" pitchFamily="34" charset="-128"/>
              </a:rPr>
              <a:t>2. A </a:t>
            </a:r>
            <a:r>
              <a:rPr lang="en-US" sz="2800" i="1" dirty="0" smtClean="0">
                <a:solidFill>
                  <a:srgbClr val="002060"/>
                </a:solidFill>
                <a:ea typeface="ＭＳ Ｐゴシック" pitchFamily="34" charset="-128"/>
              </a:rPr>
              <a:t>DBMS</a:t>
            </a:r>
            <a:r>
              <a:rPr lang="en-US" sz="2800" dirty="0" smtClean="0">
                <a:solidFill>
                  <a:srgbClr val="C00000"/>
                </a:solidFill>
                <a:ea typeface="ＭＳ Ｐゴシック" pitchFamily="34" charset="-128"/>
              </a:rPr>
              <a:t> is a __________.</a:t>
            </a:r>
          </a:p>
          <a:p>
            <a:pPr algn="just">
              <a:buNone/>
            </a:pPr>
            <a:r>
              <a:rPr lang="en-US" sz="2800" dirty="0" smtClean="0">
                <a:solidFill>
                  <a:srgbClr val="C00000"/>
                </a:solidFill>
                <a:ea typeface="ＭＳ Ｐゴシック" pitchFamily="34" charset="-128"/>
              </a:rPr>
              <a:t>		a. Hardware		b. Software		c. Language</a:t>
            </a:r>
          </a:p>
          <a:p>
            <a:pPr algn="just">
              <a:buNone/>
            </a:pPr>
            <a:r>
              <a:rPr lang="en-US" sz="2800" dirty="0" smtClean="0">
                <a:solidFill>
                  <a:srgbClr val="C00000"/>
                </a:solidFill>
                <a:ea typeface="ＭＳ Ｐゴシック" pitchFamily="34" charset="-128"/>
              </a:rPr>
              <a:t>3. Differentiate between Database and </a:t>
            </a:r>
            <a:r>
              <a:rPr lang="en-US" sz="2800" i="1" dirty="0" smtClean="0">
                <a:solidFill>
                  <a:srgbClr val="002060"/>
                </a:solidFill>
                <a:ea typeface="ＭＳ Ｐゴシック" pitchFamily="34" charset="-128"/>
              </a:rPr>
              <a:t>DBMS</a:t>
            </a:r>
            <a:r>
              <a:rPr lang="en-US" sz="2800" dirty="0" smtClean="0">
                <a:solidFill>
                  <a:srgbClr val="C00000"/>
                </a:solidFill>
                <a:ea typeface="ＭＳ Ｐゴシック" pitchFamily="34" charset="-128"/>
              </a:rPr>
              <a:t>.</a:t>
            </a:r>
          </a:p>
          <a:p>
            <a:pPr algn="just">
              <a:buNone/>
            </a:pPr>
            <a:r>
              <a:rPr lang="en-US" sz="2800" dirty="0" smtClean="0">
                <a:solidFill>
                  <a:srgbClr val="C00000"/>
                </a:solidFill>
                <a:ea typeface="ＭＳ Ｐゴシック" pitchFamily="34" charset="-128"/>
              </a:rPr>
              <a:t>4. Give some examples of </a:t>
            </a:r>
            <a:r>
              <a:rPr lang="en-US" sz="2800" i="1" dirty="0" smtClean="0">
                <a:solidFill>
                  <a:srgbClr val="002060"/>
                </a:solidFill>
                <a:ea typeface="ＭＳ Ｐゴシック" pitchFamily="34" charset="-128"/>
              </a:rPr>
              <a:t>DBMS</a:t>
            </a:r>
            <a:r>
              <a:rPr lang="en-US" sz="2800" dirty="0" smtClean="0">
                <a:solidFill>
                  <a:srgbClr val="C00000"/>
                </a:solidFill>
                <a:ea typeface="ＭＳ Ｐゴシック" pitchFamily="34" charset="-128"/>
              </a:rPr>
              <a:t>.</a:t>
            </a:r>
          </a:p>
          <a:p>
            <a:endParaRPr lang="en-US" dirty="0"/>
          </a:p>
        </p:txBody>
      </p:sp>
      <p:sp>
        <p:nvSpPr>
          <p:cNvPr id="10" name="TextBox 9"/>
          <p:cNvSpPr txBox="1"/>
          <p:nvPr/>
        </p:nvSpPr>
        <p:spPr>
          <a:xfrm>
            <a:off x="339634" y="91441"/>
            <a:ext cx="11469189" cy="369332"/>
          </a:xfrm>
          <a:prstGeom prst="rect">
            <a:avLst/>
          </a:prstGeom>
          <a:solidFill>
            <a:schemeClr val="accent2"/>
          </a:solidFill>
        </p:spPr>
        <p:txBody>
          <a:bodyPr wrap="square" rtlCol="0">
            <a:spAutoFit/>
          </a:bodyPr>
          <a:lstStyle/>
          <a:p>
            <a:pPr algn="ctr"/>
            <a:r>
              <a:rPr lang="en-US" dirty="0" smtClean="0">
                <a:solidFill>
                  <a:schemeClr val="bg1"/>
                </a:solidFill>
              </a:rPr>
              <a:t>Lecture – 1   	</a:t>
            </a:r>
            <a:r>
              <a:rPr lang="en-US" dirty="0" smtClean="0"/>
              <a:t>	</a:t>
            </a:r>
            <a:r>
              <a:rPr lang="en-US" dirty="0" smtClean="0">
                <a:solidFill>
                  <a:srgbClr val="000000"/>
                </a:solidFill>
              </a:rPr>
              <a:t>             Prepared by Prof. Ranjeet Kumar </a:t>
            </a:r>
            <a:r>
              <a:rPr lang="en-US" dirty="0" err="1" smtClean="0">
                <a:solidFill>
                  <a:srgbClr val="000000"/>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Tree>
    <p:extLst>
      <p:ext uri="{BB962C8B-B14F-4D97-AF65-F5344CB8AC3E}">
        <p14:creationId xmlns:p14="http://schemas.microsoft.com/office/powerpoint/2010/main" val="14017415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Deriving logical schema for online retail application</a:t>
            </a:r>
            <a:endParaRPr lang="en-US" sz="2000" b="1" dirty="0">
              <a:solidFill>
                <a:schemeClr val="bg1"/>
              </a:solidFill>
            </a:endParaRPr>
          </a:p>
        </p:txBody>
      </p:sp>
      <p:pic>
        <p:nvPicPr>
          <p:cNvPr id="6146" name="Picture 2"/>
          <p:cNvPicPr>
            <a:picLocks noChangeAspect="1" noChangeArrowheads="1"/>
          </p:cNvPicPr>
          <p:nvPr/>
        </p:nvPicPr>
        <p:blipFill>
          <a:blip r:embed="rId2"/>
          <a:srcRect/>
          <a:stretch>
            <a:fillRect/>
          </a:stretch>
        </p:blipFill>
        <p:spPr bwMode="auto">
          <a:xfrm>
            <a:off x="1630073" y="1562985"/>
            <a:ext cx="8848725" cy="4895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Deriving logical schema for online retail application</a:t>
            </a:r>
            <a:endParaRPr lang="en-US" sz="2000" b="1" dirty="0">
              <a:solidFill>
                <a:schemeClr val="bg1"/>
              </a:solidFill>
            </a:endParaRPr>
          </a:p>
        </p:txBody>
      </p:sp>
      <p:pic>
        <p:nvPicPr>
          <p:cNvPr id="7170" name="Picture 2"/>
          <p:cNvPicPr>
            <a:picLocks noChangeAspect="1" noChangeArrowheads="1"/>
          </p:cNvPicPr>
          <p:nvPr/>
        </p:nvPicPr>
        <p:blipFill>
          <a:blip r:embed="rId2"/>
          <a:srcRect/>
          <a:stretch>
            <a:fillRect/>
          </a:stretch>
        </p:blipFill>
        <p:spPr bwMode="auto">
          <a:xfrm>
            <a:off x="1720998" y="1685504"/>
            <a:ext cx="8092367" cy="3731624"/>
          </a:xfrm>
          <a:prstGeom prst="rect">
            <a:avLst/>
          </a:prstGeom>
          <a:noFill/>
          <a:ln w="9525">
            <a:noFill/>
            <a:miter lim="800000"/>
            <a:headEnd/>
            <a:tailEnd/>
          </a:ln>
        </p:spPr>
      </p:pic>
      <p:sp>
        <p:nvSpPr>
          <p:cNvPr id="10" name="TextBox 9"/>
          <p:cNvSpPr txBox="1"/>
          <p:nvPr/>
        </p:nvSpPr>
        <p:spPr>
          <a:xfrm>
            <a:off x="401783" y="5528067"/>
            <a:ext cx="11277600" cy="70788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txBody>
          <a:bodyPr wrap="square" rtlCol="0">
            <a:spAutoFit/>
          </a:bodyPr>
          <a:lstStyle/>
          <a:p>
            <a:pPr algn="just"/>
            <a:r>
              <a:rPr lang="en-IN" sz="2000" i="1" dirty="0" smtClean="0">
                <a:solidFill>
                  <a:srgbClr val="002060"/>
                </a:solidFill>
              </a:rPr>
              <a:t>For Many to many relationship and ternary relationship we create separate table otherwise the existing table (created for Entities) is modified to express the relationship.</a:t>
            </a:r>
            <a:endParaRPr lang="en-US" sz="2000" i="1"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heel(4)">
                                      <p:cBhvr>
                                        <p:cTn id="7" dur="20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753038" y="1484609"/>
            <a:ext cx="8610167" cy="4108358"/>
          </a:xfrm>
          <a:prstGeom prst="rect">
            <a:avLst/>
          </a:prstGeom>
          <a:noFill/>
          <a:ln w="9525">
            <a:noFill/>
            <a:miter lim="800000"/>
            <a:headEnd/>
            <a:tailEnd/>
          </a:ln>
        </p:spPr>
      </p:pic>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Deriving logical schema for online retail application</a:t>
            </a:r>
            <a:endParaRPr lang="en-US" sz="2000" b="1" dirty="0">
              <a:solidFill>
                <a:schemeClr val="bg1"/>
              </a:solidFill>
            </a:endParaRPr>
          </a:p>
        </p:txBody>
      </p:sp>
      <p:sp>
        <p:nvSpPr>
          <p:cNvPr id="10" name="TextBox 9"/>
          <p:cNvSpPr txBox="1"/>
          <p:nvPr/>
        </p:nvSpPr>
        <p:spPr>
          <a:xfrm>
            <a:off x="401783" y="5528067"/>
            <a:ext cx="11277600" cy="70788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txBody>
          <a:bodyPr wrap="square" rtlCol="0">
            <a:spAutoFit/>
          </a:bodyPr>
          <a:lstStyle/>
          <a:p>
            <a:pPr algn="just"/>
            <a:r>
              <a:rPr lang="en-IN" sz="2000" i="1" dirty="0" smtClean="0">
                <a:solidFill>
                  <a:srgbClr val="002060"/>
                </a:solidFill>
              </a:rPr>
              <a:t>For Many to many relationship and ternary relationship we create separate table otherwise the existing table (created for Entities) is modified to express the relationship.</a:t>
            </a:r>
            <a:endParaRPr lang="en-US" sz="2000" i="1"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heel(4)">
                                      <p:cBhvr>
                                        <p:cTn id="7" dur="20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607125" y="1688098"/>
            <a:ext cx="8839200" cy="3952875"/>
          </a:xfrm>
          <a:prstGeom prst="rect">
            <a:avLst/>
          </a:prstGeom>
          <a:noFill/>
          <a:ln w="9525">
            <a:noFill/>
            <a:miter lim="800000"/>
            <a:headEnd/>
            <a:tailEnd/>
          </a:ln>
        </p:spPr>
      </p:pic>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Deriving logical schema for online retail application</a:t>
            </a:r>
            <a:endParaRPr lang="en-US" sz="2000" b="1" dirty="0">
              <a:solidFill>
                <a:schemeClr val="bg1"/>
              </a:solidFill>
            </a:endParaRPr>
          </a:p>
        </p:txBody>
      </p:sp>
      <p:sp>
        <p:nvSpPr>
          <p:cNvPr id="10" name="TextBox 9"/>
          <p:cNvSpPr txBox="1"/>
          <p:nvPr/>
        </p:nvSpPr>
        <p:spPr>
          <a:xfrm>
            <a:off x="401783" y="5528067"/>
            <a:ext cx="11277600" cy="70788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txBody>
          <a:bodyPr wrap="square" rtlCol="0">
            <a:spAutoFit/>
          </a:bodyPr>
          <a:lstStyle/>
          <a:p>
            <a:pPr algn="just"/>
            <a:r>
              <a:rPr lang="en-IN" sz="2000" i="1" dirty="0" smtClean="0">
                <a:solidFill>
                  <a:srgbClr val="002060"/>
                </a:solidFill>
              </a:rPr>
              <a:t>For Many to many relationship and ternary relationship we create separate table otherwise the existing table (created for Entities) is modified to express the relationship.</a:t>
            </a:r>
            <a:endParaRPr lang="en-US" sz="2000" i="1"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4)">
                                      <p:cBhvr>
                                        <p:cTn id="1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871663" y="1468585"/>
            <a:ext cx="8448675" cy="4114800"/>
          </a:xfrm>
          <a:prstGeom prst="rect">
            <a:avLst/>
          </a:prstGeom>
          <a:noFill/>
          <a:ln w="9525">
            <a:noFill/>
            <a:miter lim="800000"/>
            <a:headEnd/>
            <a:tailEnd/>
          </a:ln>
        </p:spPr>
      </p:pic>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9" name="TextBox 8"/>
          <p:cNvSpPr txBox="1"/>
          <p:nvPr/>
        </p:nvSpPr>
        <p:spPr>
          <a:xfrm>
            <a:off x="928248" y="1098073"/>
            <a:ext cx="7010407" cy="400110"/>
          </a:xfrm>
          <a:prstGeom prst="rect">
            <a:avLst/>
          </a:prstGeom>
          <a:solidFill>
            <a:schemeClr val="accent2"/>
          </a:solidFill>
        </p:spPr>
        <p:txBody>
          <a:bodyPr wrap="square" rtlCol="0">
            <a:spAutoFit/>
          </a:bodyPr>
          <a:lstStyle/>
          <a:p>
            <a:pPr lvl="0"/>
            <a:r>
              <a:rPr lang="en-US" sz="2000" b="1" dirty="0" smtClean="0">
                <a:solidFill>
                  <a:schemeClr val="bg1"/>
                </a:solidFill>
              </a:rPr>
              <a:t>Deriving logical schema for online retail application</a:t>
            </a:r>
            <a:endParaRPr lang="en-US" sz="2000" b="1" dirty="0">
              <a:solidFill>
                <a:schemeClr val="bg1"/>
              </a:solidFill>
            </a:endParaRPr>
          </a:p>
        </p:txBody>
      </p:sp>
      <p:sp>
        <p:nvSpPr>
          <p:cNvPr id="10" name="TextBox 9"/>
          <p:cNvSpPr txBox="1"/>
          <p:nvPr/>
        </p:nvSpPr>
        <p:spPr>
          <a:xfrm>
            <a:off x="401783" y="5528067"/>
            <a:ext cx="11277600" cy="70788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txBody>
          <a:bodyPr wrap="square" rtlCol="0">
            <a:spAutoFit/>
          </a:bodyPr>
          <a:lstStyle/>
          <a:p>
            <a:pPr algn="just"/>
            <a:r>
              <a:rPr lang="en-IN" sz="2000" i="1" dirty="0" smtClean="0">
                <a:solidFill>
                  <a:srgbClr val="002060"/>
                </a:solidFill>
              </a:rPr>
              <a:t>For Many to many relationship and ternary relationship we create separate table otherwise the existing table (created for Entities) is modified to express the relationship.</a:t>
            </a:r>
            <a:endParaRPr lang="en-US" sz="2000" i="1"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4)">
                                      <p:cBhvr>
                                        <p:cTn id="7" dur="20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Extended ER Modeling:-</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678873" y="1795037"/>
            <a:ext cx="10626436" cy="443198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marL="0" lvl="1" algn="just">
              <a:lnSpc>
                <a:spcPct val="150000"/>
              </a:lnSpc>
              <a:buFont typeface="Wingdings" pitchFamily="2" charset="2"/>
              <a:buChar char="Ø"/>
            </a:pPr>
            <a:r>
              <a:rPr lang="en-US" sz="2400" i="1" dirty="0" smtClean="0">
                <a:solidFill>
                  <a:srgbClr val="002060"/>
                </a:solidFill>
              </a:rPr>
              <a:t>ER modeling </a:t>
            </a:r>
            <a:r>
              <a:rPr lang="en-US" sz="2400" dirty="0" smtClean="0">
                <a:solidFill>
                  <a:srgbClr val="C00000"/>
                </a:solidFill>
              </a:rPr>
              <a:t>concepts are sufficient for representing many traditional database application, but there are some more </a:t>
            </a:r>
            <a:r>
              <a:rPr lang="en-US" sz="2400" i="1" dirty="0" smtClean="0">
                <a:solidFill>
                  <a:srgbClr val="002060"/>
                </a:solidFill>
              </a:rPr>
              <a:t>complex application </a:t>
            </a:r>
            <a:r>
              <a:rPr lang="en-US" sz="2400" dirty="0" smtClean="0">
                <a:solidFill>
                  <a:srgbClr val="C00000"/>
                </a:solidFill>
              </a:rPr>
              <a:t>are present such as telecommunication, GIS (Geographic Information System) ,CAD/CAM . These type of data database required complex requirement.</a:t>
            </a:r>
          </a:p>
          <a:p>
            <a:pPr marL="0" lvl="1" algn="just">
              <a:lnSpc>
                <a:spcPct val="150000"/>
              </a:lnSpc>
              <a:buFont typeface="Wingdings" pitchFamily="2" charset="2"/>
              <a:buChar char="Ø"/>
            </a:pPr>
            <a:r>
              <a:rPr lang="en-US" sz="2400" dirty="0" smtClean="0">
                <a:solidFill>
                  <a:srgbClr val="C00000"/>
                </a:solidFill>
              </a:rPr>
              <a:t>The </a:t>
            </a:r>
            <a:r>
              <a:rPr lang="en-US" sz="2400" i="1" dirty="0" smtClean="0">
                <a:solidFill>
                  <a:srgbClr val="002060"/>
                </a:solidFill>
              </a:rPr>
              <a:t>extended features </a:t>
            </a:r>
            <a:r>
              <a:rPr lang="en-US" sz="2400" dirty="0" smtClean="0">
                <a:solidFill>
                  <a:srgbClr val="C00000"/>
                </a:solidFill>
              </a:rPr>
              <a:t>are:</a:t>
            </a:r>
          </a:p>
          <a:p>
            <a:pPr marL="914400" lvl="3" algn="just">
              <a:lnSpc>
                <a:spcPct val="150000"/>
              </a:lnSpc>
              <a:buFont typeface="Wingdings" pitchFamily="2" charset="2"/>
              <a:buChar char="§"/>
            </a:pPr>
            <a:r>
              <a:rPr lang="en-US" sz="2400" i="1" dirty="0" smtClean="0">
                <a:solidFill>
                  <a:srgbClr val="002060"/>
                </a:solidFill>
              </a:rPr>
              <a:t>Specialization</a:t>
            </a:r>
            <a:endParaRPr lang="en-US" sz="2400" dirty="0" smtClean="0">
              <a:solidFill>
                <a:srgbClr val="C00000"/>
              </a:solidFill>
            </a:endParaRPr>
          </a:p>
          <a:p>
            <a:pPr marL="914400" lvl="3" algn="just">
              <a:lnSpc>
                <a:spcPct val="150000"/>
              </a:lnSpc>
              <a:buFont typeface="Wingdings" pitchFamily="2" charset="2"/>
              <a:buChar char="§"/>
            </a:pPr>
            <a:r>
              <a:rPr lang="en-US" sz="2400" i="1" dirty="0" smtClean="0">
                <a:solidFill>
                  <a:srgbClr val="002060"/>
                </a:solidFill>
              </a:rPr>
              <a:t>Generalization</a:t>
            </a:r>
            <a:endParaRPr lang="en-US" sz="2400" dirty="0" smtClean="0">
              <a:solidFill>
                <a:srgbClr val="C00000"/>
              </a:solidFill>
            </a:endParaRPr>
          </a:p>
          <a:p>
            <a:pPr marL="914400" lvl="3" algn="just">
              <a:lnSpc>
                <a:spcPct val="150000"/>
              </a:lnSpc>
              <a:buFont typeface="Wingdings" pitchFamily="2" charset="2"/>
              <a:buChar char="§"/>
            </a:pPr>
            <a:r>
              <a:rPr lang="en-US" sz="2400" i="1" dirty="0" smtClean="0">
                <a:solidFill>
                  <a:srgbClr val="002060"/>
                </a:solidFill>
              </a:rPr>
              <a:t>Aggregation</a:t>
            </a:r>
            <a:r>
              <a:rPr lang="en-US" sz="2400" dirty="0" smtClean="0">
                <a:solidFill>
                  <a:srgbClr val="C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additive="base">
                                        <p:cTn id="1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additive="base">
                                        <p:cTn id="2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additive="base">
                                        <p:cTn id="3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Super Class and Sub Class relationship:-</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678873" y="1875244"/>
            <a:ext cx="10626436" cy="4382418"/>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lgn="just">
              <a:lnSpc>
                <a:spcPct val="150000"/>
              </a:lnSpc>
              <a:buFont typeface="Wingdings" pitchFamily="2" charset="2"/>
              <a:buChar char="Ø"/>
            </a:pPr>
            <a:r>
              <a:rPr lang="en-US" sz="2400" dirty="0" smtClean="0">
                <a:solidFill>
                  <a:srgbClr val="C00000"/>
                </a:solidFill>
              </a:rPr>
              <a:t>This is the inheritance concept, where we can say that all unity that is a member of a subclass which inherits all the attributes of the entity as a member of the super class and it also inherits all the relationship in which the super class participates.</a:t>
            </a:r>
          </a:p>
          <a:p>
            <a:pPr lvl="1" algn="just">
              <a:lnSpc>
                <a:spcPct val="150000"/>
              </a:lnSpc>
              <a:buFont typeface="Wingdings" pitchFamily="2" charset="2"/>
              <a:buChar char="§"/>
            </a:pPr>
            <a:r>
              <a:rPr lang="en-US" sz="2000" dirty="0" smtClean="0">
                <a:solidFill>
                  <a:srgbClr val="002060"/>
                </a:solidFill>
              </a:rPr>
              <a:t>For example, the entity type EMPLOYEE describes the type of each employee entity, and also refers to the COMPANY database. The entity type EMPLOYEE (super class) has some sub groupings such as ENGINEER, TECHNICAN, SECRETARY (subclass).</a:t>
            </a:r>
          </a:p>
          <a:p>
            <a:pPr lvl="1" algn="just">
              <a:lnSpc>
                <a:spcPct val="150000"/>
              </a:lnSpc>
              <a:buFont typeface="Wingdings" pitchFamily="2" charset="2"/>
              <a:buChar char="§"/>
            </a:pPr>
            <a:endParaRPr lang="en-US" sz="2000" dirty="0" smtClean="0">
              <a:solidFill>
                <a:srgbClr val="002060"/>
              </a:solidFill>
            </a:endParaRPr>
          </a:p>
          <a:p>
            <a:pPr lvl="1" algn="just">
              <a:lnSpc>
                <a:spcPct val="150000"/>
              </a:lnSpc>
              <a:buFont typeface="Wingdings" pitchFamily="2" charset="2"/>
              <a:buChar char="§"/>
            </a:pPr>
            <a:r>
              <a:rPr lang="en-US" sz="2000" dirty="0" smtClean="0">
                <a:solidFill>
                  <a:srgbClr val="002060"/>
                </a:solidFill>
              </a:rPr>
              <a:t>Here we can say that EMPLOYEE/ENGINEER, EMPLOYEE/TECHNICIAN and EMPLOYEE/SECRETARY ARE the super class/subclass relationships.</a:t>
            </a:r>
            <a:endParaRPr lang="en-US" sz="2400"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additive="base">
                                        <p:cTn id="1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SPECIALIZATION:-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318643" y="1764265"/>
            <a:ext cx="6622472" cy="4493538"/>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algn="just">
              <a:buFont typeface="Wingdings" pitchFamily="2" charset="2"/>
              <a:buChar char="Ø"/>
            </a:pPr>
            <a:r>
              <a:rPr lang="en-US" sz="2400" dirty="0" smtClean="0">
                <a:solidFill>
                  <a:srgbClr val="C00000"/>
                </a:solidFill>
              </a:rPr>
              <a:t>Specialization is the process of defining a set of subclasses of an entity type, this entity type is called as the super class of the specialization.</a:t>
            </a:r>
          </a:p>
          <a:p>
            <a:pPr algn="just">
              <a:buFont typeface="Wingdings" pitchFamily="2" charset="2"/>
              <a:buChar char="Ø"/>
            </a:pPr>
            <a:endParaRPr lang="en-US" sz="2400" dirty="0" smtClean="0">
              <a:solidFill>
                <a:srgbClr val="C00000"/>
              </a:solidFill>
            </a:endParaRPr>
          </a:p>
          <a:p>
            <a:pPr lvl="1" algn="just">
              <a:buFont typeface="Wingdings" pitchFamily="2" charset="2"/>
              <a:buChar char="§"/>
            </a:pPr>
            <a:r>
              <a:rPr lang="en-US" sz="2000" dirty="0" smtClean="0">
                <a:solidFill>
                  <a:srgbClr val="002060"/>
                </a:solidFill>
              </a:rPr>
              <a:t>For example, {ENGINNER, TECHNICAN, SECRETARY} is a specialization of the EMPLOYEE super class that distinguishes among EMPLOYEE entities based on the job type of each EMPLOYEE entity.</a:t>
            </a:r>
          </a:p>
          <a:p>
            <a:pPr lvl="1" algn="just">
              <a:buFont typeface="Wingdings" pitchFamily="2" charset="2"/>
              <a:buChar char="§"/>
            </a:pPr>
            <a:endParaRPr lang="en-US" sz="2000" dirty="0" smtClean="0">
              <a:solidFill>
                <a:srgbClr val="002060"/>
              </a:solidFill>
            </a:endParaRPr>
          </a:p>
          <a:p>
            <a:pPr lvl="0" algn="just">
              <a:buFont typeface="Wingdings" pitchFamily="2" charset="2"/>
              <a:buChar char="Ø"/>
            </a:pPr>
            <a:r>
              <a:rPr lang="en-US" sz="2400" dirty="0" smtClean="0">
                <a:solidFill>
                  <a:srgbClr val="C00000"/>
                </a:solidFill>
              </a:rPr>
              <a:t>In ER-diagram, specialization is depicted by a triangle component labeled ISA .The label ISA stands for “is a” and represents, for example, that a TECHNICIAN “is an” EMPLOYEE.</a:t>
            </a:r>
          </a:p>
        </p:txBody>
      </p:sp>
      <p:grpSp>
        <p:nvGrpSpPr>
          <p:cNvPr id="2" name="Group 10"/>
          <p:cNvGrpSpPr/>
          <p:nvPr/>
        </p:nvGrpSpPr>
        <p:grpSpPr>
          <a:xfrm>
            <a:off x="7162800" y="1856514"/>
            <a:ext cx="4419599" cy="4225631"/>
            <a:chOff x="7162800" y="1856514"/>
            <a:chExt cx="4419599" cy="4225631"/>
          </a:xfrm>
        </p:grpSpPr>
        <p:pic>
          <p:nvPicPr>
            <p:cNvPr id="8" name="Picture 7" descr="C:\Users\staff\Downloads\Specialisation.png"/>
            <p:cNvPicPr/>
            <p:nvPr/>
          </p:nvPicPr>
          <p:blipFill>
            <a:blip r:embed="rId2"/>
            <a:srcRect/>
            <a:stretch>
              <a:fillRect/>
            </a:stretch>
          </p:blipFill>
          <p:spPr bwMode="auto">
            <a:xfrm>
              <a:off x="7229474" y="1971675"/>
              <a:ext cx="4352925" cy="4110470"/>
            </a:xfrm>
            <a:prstGeom prst="rect">
              <a:avLst/>
            </a:prstGeom>
            <a:noFill/>
            <a:ln w="9525">
              <a:noFill/>
              <a:miter lim="800000"/>
              <a:headEnd/>
              <a:tailEnd/>
            </a:ln>
          </p:spPr>
        </p:pic>
        <p:sp>
          <p:nvSpPr>
            <p:cNvPr id="9" name="TextBox 8"/>
            <p:cNvSpPr txBox="1"/>
            <p:nvPr/>
          </p:nvSpPr>
          <p:spPr>
            <a:xfrm>
              <a:off x="7162800" y="1856514"/>
              <a:ext cx="1773382" cy="369332"/>
            </a:xfrm>
            <a:prstGeom prst="rect">
              <a:avLst/>
            </a:prstGeom>
            <a:solidFill>
              <a:schemeClr val="bg1"/>
            </a:solidFill>
          </p:spPr>
          <p:txBody>
            <a:bodyPr wrap="square" rtlCol="0">
              <a:spAutoFit/>
            </a:bodyP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146">
                                            <p:txEl>
                                              <p:pRg st="2" end="2"/>
                                            </p:txEl>
                                          </p:spTgt>
                                        </p:tgtEl>
                                        <p:attrNameLst>
                                          <p:attrName>style.visibility</p:attrName>
                                        </p:attrNameLst>
                                      </p:cBhvr>
                                      <p:to>
                                        <p:strVal val="visible"/>
                                      </p:to>
                                    </p:set>
                                    <p:anim calcmode="lin" valueType="num">
                                      <p:cBhvr additive="base">
                                        <p:cTn id="20"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146">
                                            <p:txEl>
                                              <p:pRg st="4" end="4"/>
                                            </p:txEl>
                                          </p:spTgt>
                                        </p:tgtEl>
                                        <p:attrNameLst>
                                          <p:attrName>style.visibility</p:attrName>
                                        </p:attrNameLst>
                                      </p:cBhvr>
                                      <p:to>
                                        <p:strVal val="visible"/>
                                      </p:to>
                                    </p:set>
                                    <p:anim calcmode="lin" valueType="num">
                                      <p:cBhvr additive="base">
                                        <p:cTn id="26"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GENERALIZATION:-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318643" y="1733488"/>
            <a:ext cx="6622472" cy="4555093"/>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lgn="just">
              <a:buFont typeface="Wingdings" pitchFamily="2" charset="2"/>
              <a:buChar char="Ø"/>
            </a:pPr>
            <a:r>
              <a:rPr lang="en-US" sz="2400" dirty="0" smtClean="0">
                <a:solidFill>
                  <a:srgbClr val="C00000"/>
                </a:solidFill>
              </a:rPr>
              <a:t>Generalization is the process of identifying the common features of the different entities </a:t>
            </a:r>
            <a:r>
              <a:rPr lang="en-US" sz="2400" dirty="0" err="1" smtClean="0">
                <a:solidFill>
                  <a:srgbClr val="C00000"/>
                </a:solidFill>
              </a:rPr>
              <a:t>i.e</a:t>
            </a:r>
            <a:r>
              <a:rPr lang="en-US" sz="2400" dirty="0" smtClean="0">
                <a:solidFill>
                  <a:srgbClr val="C00000"/>
                </a:solidFill>
              </a:rPr>
              <a:t> the subclass and generalizes them into a single super class.</a:t>
            </a:r>
          </a:p>
          <a:p>
            <a:pPr lvl="1" algn="just">
              <a:buFont typeface="Wingdings" pitchFamily="2" charset="2"/>
              <a:buChar char="§"/>
            </a:pPr>
            <a:r>
              <a:rPr lang="en-US" sz="2000" dirty="0" smtClean="0">
                <a:solidFill>
                  <a:srgbClr val="002060"/>
                </a:solidFill>
              </a:rPr>
              <a:t>For example, consider the two entity types ENGINNER, TECHNICIAN which has several common attributes and they can be generalized to form the super class EMPLOYEE.</a:t>
            </a:r>
          </a:p>
          <a:p>
            <a:pPr lvl="0" algn="just">
              <a:buFont typeface="Wingdings" pitchFamily="2" charset="2"/>
              <a:buChar char="Ø"/>
            </a:pPr>
            <a:r>
              <a:rPr lang="en-US" sz="2400" dirty="0" smtClean="0">
                <a:solidFill>
                  <a:srgbClr val="C00000"/>
                </a:solidFill>
              </a:rPr>
              <a:t>A double line pointing to the generalized super class represents a generalization, where as simply arrow pointing to the specialized subclasses represents specialization.</a:t>
            </a:r>
          </a:p>
          <a:p>
            <a:pPr lvl="0" algn="just">
              <a:buFont typeface="Wingdings" pitchFamily="2" charset="2"/>
              <a:buChar char="Ø"/>
            </a:pPr>
            <a:r>
              <a:rPr lang="en-US" sz="2400" dirty="0" smtClean="0">
                <a:solidFill>
                  <a:srgbClr val="C00000"/>
                </a:solidFill>
              </a:rPr>
              <a:t>Generalization is a bottom up approach.</a:t>
            </a:r>
          </a:p>
        </p:txBody>
      </p:sp>
      <p:pic>
        <p:nvPicPr>
          <p:cNvPr id="11" name="Picture 10" descr="C:\Users\staff\Downloads\Generalisation.png"/>
          <p:cNvPicPr/>
          <p:nvPr/>
        </p:nvPicPr>
        <p:blipFill>
          <a:blip r:embed="rId2"/>
          <a:srcRect/>
          <a:stretch>
            <a:fillRect/>
          </a:stretch>
        </p:blipFill>
        <p:spPr bwMode="auto">
          <a:xfrm>
            <a:off x="7260215" y="2287309"/>
            <a:ext cx="4474585" cy="34623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146">
                                            <p:txEl>
                                              <p:pRg st="1" end="1"/>
                                            </p:txEl>
                                          </p:spTgt>
                                        </p:tgtEl>
                                        <p:attrNameLst>
                                          <p:attrName>style.visibility</p:attrName>
                                        </p:attrNameLst>
                                      </p:cBhvr>
                                      <p:to>
                                        <p:strVal val="visible"/>
                                      </p:to>
                                    </p:set>
                                    <p:anim calcmode="lin" valueType="num">
                                      <p:cBhvr additive="base">
                                        <p:cTn id="20"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146">
                                            <p:txEl>
                                              <p:pRg st="2" end="2"/>
                                            </p:txEl>
                                          </p:spTgt>
                                        </p:tgtEl>
                                        <p:attrNameLst>
                                          <p:attrName>style.visibility</p:attrName>
                                        </p:attrNameLst>
                                      </p:cBhvr>
                                      <p:to>
                                        <p:strVal val="visible"/>
                                      </p:to>
                                    </p:set>
                                    <p:anim calcmode="lin" valueType="num">
                                      <p:cBhvr additive="base">
                                        <p:cTn id="26"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146">
                                            <p:txEl>
                                              <p:pRg st="3" end="3"/>
                                            </p:txEl>
                                          </p:spTgt>
                                        </p:tgtEl>
                                        <p:attrNameLst>
                                          <p:attrName>style.visibility</p:attrName>
                                        </p:attrNameLst>
                                      </p:cBhvr>
                                      <p:to>
                                        <p:strVal val="visible"/>
                                      </p:to>
                                    </p:set>
                                    <p:anim calcmode="lin" valueType="num">
                                      <p:cBhvr additive="base">
                                        <p:cTn id="32"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a:xfrm>
            <a:off x="6220701" y="1524001"/>
            <a:ext cx="5971299" cy="4668982"/>
            <a:chOff x="6596909" y="1860405"/>
            <a:chExt cx="5553525" cy="4332577"/>
          </a:xfrm>
        </p:grpSpPr>
        <p:pic>
          <p:nvPicPr>
            <p:cNvPr id="9" name="Picture 8" descr="Image result for aggregation in dbms"/>
            <p:cNvPicPr/>
            <p:nvPr/>
          </p:nvPicPr>
          <p:blipFill>
            <a:blip r:embed="rId2"/>
            <a:srcRect/>
            <a:stretch>
              <a:fillRect/>
            </a:stretch>
          </p:blipFill>
          <p:spPr bwMode="auto">
            <a:xfrm>
              <a:off x="6596909" y="1860405"/>
              <a:ext cx="5553525" cy="4332577"/>
            </a:xfrm>
            <a:prstGeom prst="rect">
              <a:avLst/>
            </a:prstGeom>
            <a:noFill/>
            <a:ln w="9525">
              <a:noFill/>
              <a:miter lim="800000"/>
              <a:headEnd/>
              <a:tailEnd/>
            </a:ln>
          </p:spPr>
        </p:pic>
        <p:sp>
          <p:nvSpPr>
            <p:cNvPr id="12" name="TextBox 11"/>
            <p:cNvSpPr txBox="1"/>
            <p:nvPr/>
          </p:nvSpPr>
          <p:spPr>
            <a:xfrm>
              <a:off x="8783782" y="5666509"/>
              <a:ext cx="1634836" cy="369332"/>
            </a:xfrm>
            <a:prstGeom prst="rect">
              <a:avLst/>
            </a:prstGeom>
            <a:solidFill>
              <a:schemeClr val="bg1"/>
            </a:solidFill>
          </p:spPr>
          <p:txBody>
            <a:bodyPr wrap="square" rtlCol="0">
              <a:spAutoFit/>
            </a:bodyPr>
            <a:lstStyle/>
            <a:p>
              <a:endParaRPr lang="en-US" dirty="0"/>
            </a:p>
          </p:txBody>
        </p:sp>
      </p:grpSp>
      <p:sp>
        <p:nvSpPr>
          <p:cNvPr id="10" name="TextBox 9"/>
          <p:cNvSpPr txBox="1"/>
          <p:nvPr/>
        </p:nvSpPr>
        <p:spPr>
          <a:xfrm>
            <a:off x="928248" y="1098073"/>
            <a:ext cx="7010407" cy="461665"/>
          </a:xfrm>
          <a:prstGeom prst="rect">
            <a:avLst/>
          </a:prstGeom>
          <a:solidFill>
            <a:schemeClr val="accent2"/>
          </a:solidFill>
        </p:spPr>
        <p:txBody>
          <a:bodyPr wrap="square" rtlCol="0">
            <a:spAutoFit/>
          </a:bodyPr>
          <a:lstStyle/>
          <a:p>
            <a:r>
              <a:rPr lang="en-US" sz="2400" dirty="0" smtClean="0">
                <a:solidFill>
                  <a:schemeClr val="bg1"/>
                </a:solidFill>
              </a:rPr>
              <a:t>AGGREGATION</a:t>
            </a:r>
            <a:endParaRPr lang="en-US" sz="2400" dirty="0">
              <a:solidFill>
                <a:schemeClr val="bg1"/>
              </a:solidFill>
            </a:endParaRPr>
          </a:p>
        </p:txBody>
      </p:sp>
      <p:sp>
        <p:nvSpPr>
          <p:cNvPr id="31" name="TextBox 7"/>
          <p:cNvSpPr txBox="1"/>
          <p:nvPr/>
        </p:nvSpPr>
        <p:spPr>
          <a:xfrm>
            <a:off x="361405" y="148403"/>
            <a:ext cx="11469189" cy="369332"/>
          </a:xfrm>
          <a:prstGeom prst="rect">
            <a:avLst/>
          </a:prstGeom>
          <a:solidFill>
            <a:schemeClr val="accent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solidFill>
                  <a:schemeClr val="bg1"/>
                </a:solidFill>
              </a:rPr>
              <a:t>Lecture – 10 	</a:t>
            </a:r>
            <a:r>
              <a:rPr lang="en-US" dirty="0" smtClean="0"/>
              <a:t>	</a:t>
            </a:r>
            <a:r>
              <a:rPr lang="en-US" dirty="0" smtClean="0">
                <a:solidFill>
                  <a:schemeClr val="bg1"/>
                </a:solidFill>
              </a:rPr>
              <a:t>             Prepared by Prof. Ranjeet Kumar </a:t>
            </a:r>
            <a:r>
              <a:rPr lang="en-US" dirty="0" err="1" smtClean="0">
                <a:solidFill>
                  <a:schemeClr val="bg1"/>
                </a:solidFill>
              </a:rPr>
              <a:t>Panigrahi</a:t>
            </a:r>
            <a:r>
              <a:rPr lang="en-US" dirty="0" smtClean="0">
                <a:solidFill>
                  <a:srgbClr val="000000"/>
                </a:solidFill>
              </a:rPr>
              <a:t>	</a:t>
            </a:r>
            <a:r>
              <a:rPr lang="en-US" dirty="0" smtClean="0"/>
              <a:t>		</a:t>
            </a:r>
            <a:r>
              <a:rPr lang="en-US" dirty="0" smtClean="0">
                <a:solidFill>
                  <a:schemeClr val="bg1"/>
                </a:solidFill>
              </a:rPr>
              <a:t>		Introduction to  DBMS</a:t>
            </a:r>
            <a:endParaRPr lang="en-US" dirty="0">
              <a:solidFill>
                <a:schemeClr val="bg1"/>
              </a:solidFill>
            </a:endParaRPr>
          </a:p>
        </p:txBody>
      </p:sp>
      <p:sp>
        <p:nvSpPr>
          <p:cNvPr id="6146" name="Rectangle 2"/>
          <p:cNvSpPr>
            <a:spLocks noChangeArrowheads="1"/>
          </p:cNvSpPr>
          <p:nvPr/>
        </p:nvSpPr>
        <p:spPr bwMode="auto">
          <a:xfrm>
            <a:off x="207803" y="1881241"/>
            <a:ext cx="6622472" cy="4370427"/>
          </a:xfrm>
          <a:prstGeom prst="rect">
            <a:avLst/>
          </a:prstGeom>
          <a:noFill/>
          <a:ln w="9525">
            <a:noFill/>
            <a:miter lim="800000"/>
            <a:headEnd/>
            <a:tailEnd/>
          </a:ln>
          <a:effectLst/>
        </p:spPr>
        <p:txBody>
          <a:bodyPr vert="horz" wrap="square" lIns="539580" tIns="0" rIns="0" bIns="0" numCol="1" anchor="ctr" anchorCtr="0" compatLnSpc="1">
            <a:prstTxWarp prst="textNoShape">
              <a:avLst/>
            </a:prstTxWarp>
            <a:spAutoFit/>
          </a:bodyPr>
          <a:lstStyle/>
          <a:p>
            <a:pPr lvl="0" algn="just">
              <a:buFont typeface="Wingdings" pitchFamily="2" charset="2"/>
              <a:buChar char="Ø"/>
            </a:pPr>
            <a:r>
              <a:rPr lang="en-US" sz="2400" dirty="0" smtClean="0">
                <a:solidFill>
                  <a:srgbClr val="C00000"/>
                </a:solidFill>
              </a:rPr>
              <a:t>The aggregation is the concept which expresses relationships among relationships.</a:t>
            </a:r>
          </a:p>
          <a:p>
            <a:pPr lvl="0" algn="just">
              <a:buFont typeface="Wingdings" pitchFamily="2" charset="2"/>
              <a:buChar char="Ø"/>
            </a:pPr>
            <a:endParaRPr lang="en-US" sz="2400" dirty="0" smtClean="0">
              <a:solidFill>
                <a:srgbClr val="C00000"/>
              </a:solidFill>
            </a:endParaRPr>
          </a:p>
          <a:p>
            <a:pPr lvl="0" algn="just">
              <a:buFont typeface="Wingdings" pitchFamily="2" charset="2"/>
              <a:buChar char="Ø"/>
            </a:pPr>
            <a:r>
              <a:rPr lang="en-US" sz="2400" dirty="0" smtClean="0">
                <a:solidFill>
                  <a:srgbClr val="C00000"/>
                </a:solidFill>
              </a:rPr>
              <a:t>Aggregation is an abstraction through which relationships are treated as higher level entities.</a:t>
            </a:r>
          </a:p>
          <a:p>
            <a:pPr lvl="0" algn="just">
              <a:buFont typeface="Wingdings" pitchFamily="2" charset="2"/>
              <a:buChar char="Ø"/>
            </a:pPr>
            <a:endParaRPr lang="en-US" sz="2400" dirty="0" smtClean="0">
              <a:solidFill>
                <a:srgbClr val="C00000"/>
              </a:solidFill>
            </a:endParaRPr>
          </a:p>
          <a:p>
            <a:pPr lvl="1" algn="just">
              <a:buFont typeface="Wingdings" pitchFamily="2" charset="2"/>
              <a:buChar char="§"/>
            </a:pPr>
            <a:r>
              <a:rPr lang="en-US" sz="2000" dirty="0" smtClean="0">
                <a:solidFill>
                  <a:srgbClr val="002060"/>
                </a:solidFill>
              </a:rPr>
              <a:t>For example, the relationship set works-on (relating the entity sets EMPLOYEE, DEPARTMENT and JOB) as a higher level entity set called works-on. Such an entity set is treated in the same marks as in any other entity set. We can then create a binary relationship manages between works-on and manager to represent who manages what task.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146">
                                            <p:txEl>
                                              <p:pRg st="2" end="2"/>
                                            </p:txEl>
                                          </p:spTgt>
                                        </p:tgtEl>
                                        <p:attrNameLst>
                                          <p:attrName>style.visibility</p:attrName>
                                        </p:attrNameLst>
                                      </p:cBhvr>
                                      <p:to>
                                        <p:strVal val="visible"/>
                                      </p:to>
                                    </p:set>
                                    <p:anim calcmode="lin" valueType="num">
                                      <p:cBhvr additive="base">
                                        <p:cTn id="20"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146">
                                            <p:txEl>
                                              <p:pRg st="4" end="4"/>
                                            </p:txEl>
                                          </p:spTgt>
                                        </p:tgtEl>
                                        <p:attrNameLst>
                                          <p:attrName>style.visibility</p:attrName>
                                        </p:attrNameLst>
                                      </p:cBhvr>
                                      <p:to>
                                        <p:strVal val="visible"/>
                                      </p:to>
                                    </p:set>
                                    <p:anim calcmode="lin" valueType="num">
                                      <p:cBhvr additive="base">
                                        <p:cTn id="26"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f22378848_win32">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tf22378848_win32</Template>
  <TotalTime>0</TotalTime>
  <Words>25167</Words>
  <Application>Microsoft Office PowerPoint</Application>
  <PresentationFormat>Widescreen</PresentationFormat>
  <Paragraphs>3423</Paragraphs>
  <Slides>321</Slides>
  <Notes>3</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321</vt:i4>
      </vt:variant>
    </vt:vector>
  </HeadingPairs>
  <TitlesOfParts>
    <vt:vector size="336" baseType="lpstr">
      <vt:lpstr>ＭＳ Ｐゴシック</vt:lpstr>
      <vt:lpstr>Arial</vt:lpstr>
      <vt:lpstr>Calibri</vt:lpstr>
      <vt:lpstr>Monotype Sorts</vt:lpstr>
      <vt:lpstr>Symbol</vt:lpstr>
      <vt:lpstr>Times New Roman</vt:lpstr>
      <vt:lpstr>Tw Cen MT</vt:lpstr>
      <vt:lpstr>Tw Cen MT Condensed</vt:lpstr>
      <vt:lpstr>Wingdings</vt:lpstr>
      <vt:lpstr>Wingdings 3</vt:lpstr>
      <vt:lpstr>tf22378848_win32</vt:lpstr>
      <vt:lpstr>2_Custom Design</vt:lpstr>
      <vt:lpstr>1_Custom Design</vt:lpstr>
      <vt:lpstr>Custom Design</vt:lpstr>
      <vt:lpstr>Equation</vt:lpstr>
      <vt:lpstr>Database Management System </vt:lpstr>
      <vt:lpstr>PowerPoint Presentation</vt:lpstr>
      <vt:lpstr>PowerPoint Presentation</vt:lpstr>
      <vt:lpstr>PowerPoint Presentation</vt:lpstr>
      <vt:lpstr>PowerPoint Presentation</vt:lpstr>
      <vt:lpstr>Outline</vt:lpstr>
      <vt:lpstr>Introduction</vt:lpstr>
      <vt:lpstr>Introduction</vt:lpstr>
      <vt:lpstr>Introduction</vt:lpstr>
      <vt:lpstr>Introduction</vt:lpstr>
      <vt:lpstr>Database System Environment:</vt:lpstr>
      <vt:lpstr>Database System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2020-08-11T15:52:38Z</dcterms:created>
  <dcterms:modified xsi:type="dcterms:W3CDTF">2023-11-30T03:39:52Z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